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vertBarState="minimized">
    <p:restoredLeft sz="5592"/>
    <p:restoredTop sz="93060"/>
  </p:normalViewPr>
  <p:slideViewPr>
    <p:cSldViewPr snapToObjects="1">
      <p:cViewPr>
        <p:scale>
          <a:sx n="90" d="100"/>
          <a:sy n="9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2016-12-25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-21772" y="0"/>
            <a:ext cx="9165772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386585"/>
            <a:ext cx="7772400" cy="957706"/>
          </a:xfrm>
        </p:spPr>
        <p:txBody>
          <a:bodyPr/>
          <a:lstStyle>
            <a:lvl1pPr algn="ctr"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357562"/>
            <a:ext cx="6400800" cy="571504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68296F2-757A-4AD3-AE92-44DBDC3C59EF}" type="datetime1">
              <a:rPr lang="ko-KR" altLang="en-US"/>
              <a:pPr>
                <a:defRPr lang="ko-KR" altLang="en-US"/>
              </a:pPr>
              <a:t>2016-12-18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 rot="0">
            <a:off x="3505200" y="-50800"/>
            <a:ext cx="5651500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47650" y="2357430"/>
            <a:ext cx="8648700" cy="1470025"/>
          </a:xfrm>
        </p:spPr>
        <p:txBody>
          <a:bodyPr/>
          <a:lstStyle>
            <a:lvl1pPr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C92D56D-4E18-4865-82CF-493E1E9C33CA}" type="datetime1">
              <a:rPr lang="ko-KR" altLang="en-US"/>
              <a:pPr>
                <a:defRPr lang="ko-KR" altLang="en-US"/>
              </a:pPr>
              <a:t>2016-12-18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357290" y="500042"/>
            <a:ext cx="6786610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368176" y="2214563"/>
            <a:ext cx="4594225" cy="322897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668EBC7F-88B6-4F73-AC78-9F7EEAFB6A58}" type="datetime1">
              <a:rPr lang="ko-KR" altLang="en-US"/>
              <a:pPr>
                <a:defRPr lang="ko-KR" altLang="en-US"/>
              </a:pPr>
              <a:t>2016-12-18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429520" y="571480"/>
            <a:ext cx="1257279" cy="5554683"/>
          </a:xfrm>
        </p:spPr>
        <p:txBody>
          <a:bodyPr vert="eaVert"/>
          <a:lstStyle>
            <a:lvl1pPr algn="ctr"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0"/>
            <a:ext cx="6758006" cy="5554683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AF0ADBF-A3D2-40F4-BB69-08DB2B9EC611}" type="datetime1">
              <a:rPr lang="ko-KR" altLang="en-US"/>
              <a:pPr>
                <a:defRPr lang="ko-KR" altLang="en-US"/>
              </a:pPr>
              <a:t>2016-12-18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305956"/>
            <a:ext cx="8229600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63025B51-A645-4327-94CB-234FE6665743}" type="datetime1">
              <a:rPr lang="ko-KR" altLang="en-US"/>
              <a:pPr>
                <a:defRPr lang="ko-KR" altLang="en-US"/>
              </a:pPr>
              <a:t>2016-12-18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9AE71A8-65A3-45D4-9F37-88A5CF9250D9}" type="datetime1">
              <a:rPr lang="ko-KR" altLang="en-US"/>
              <a:pPr>
                <a:defRPr lang="ko-KR" altLang="en-US"/>
              </a:pPr>
              <a:t>2016-12-18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-16927" y="0"/>
            <a:ext cx="5092754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2571733"/>
            <a:ext cx="7772400" cy="1071581"/>
          </a:xfrm>
        </p:spPr>
        <p:txBody>
          <a:bodyPr anchor="t"/>
          <a:lstStyle>
            <a:lvl1pPr algn="r">
              <a:defRPr sz="48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035630"/>
            <a:ext cx="7772400" cy="536104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14348" y="3786190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0BF5E13E-8DFC-4020-804C-12EF0741D308}" type="datetime1">
              <a:rPr lang="ko-KR" altLang="en-US"/>
              <a:pPr>
                <a:defRPr lang="ko-KR" altLang="en-US"/>
              </a:pPr>
              <a:t>2016-12-18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3786190"/>
            <a:ext cx="28956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357950" y="3786190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2660" y="300794"/>
            <a:ext cx="8229600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457200" y="1395664"/>
            <a:ext cx="4038600" cy="4730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95664"/>
            <a:ext cx="4038600" cy="4730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EFA6E08-0808-4B0F-944A-174343B8D1DE}" type="datetime1">
              <a:rPr lang="ko-KR" altLang="en-US"/>
              <a:pPr>
                <a:defRPr lang="ko-KR" altLang="en-US"/>
              </a:pPr>
              <a:t>2016-12-18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 idx="0"/>
          </p:nvPr>
        </p:nvSpPr>
        <p:spPr>
          <a:xfrm>
            <a:off x="452660" y="300794"/>
            <a:ext cx="8229600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20C1C99-5C77-47E5-96CD-2D26793726BC}" type="datetime1">
              <a:rPr lang="ko-KR" altLang="en-US"/>
              <a:pPr>
                <a:defRPr lang="ko-KR" altLang="en-US"/>
              </a:pPr>
              <a:t>2016-12-18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304800"/>
            <a:ext cx="82296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500173"/>
            <a:ext cx="8229600" cy="4668089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AD3FB996-AE50-40F9-8D33-3D1809AC19F7}" type="datetime1">
              <a:rPr lang="ko-KR" altLang="en-US"/>
              <a:pPr>
                <a:defRPr lang="ko-KR" altLang="en-US"/>
              </a:pPr>
              <a:t>2016-12-18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304800"/>
            <a:ext cx="82296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457200" y="3915075"/>
            <a:ext cx="40386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4648200" y="3915075"/>
            <a:ext cx="40386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AF49605D-2504-4B34-B870-1E9C7514BB7B}" type="datetime1">
              <a:rPr lang="ko-KR" altLang="en-US"/>
              <a:pPr>
                <a:defRPr lang="ko-KR" altLang="en-US"/>
              </a:pPr>
              <a:t>2016-12-18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 rot="0">
            <a:off x="-9525" y="1"/>
            <a:ext cx="3434955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" name="그룹 22"/>
          <p:cNvGrpSpPr/>
          <p:nvPr/>
        </p:nvGrpSpPr>
        <p:grpSpPr>
          <a:xfrm rot="0">
            <a:off x="5714344" y="3429000"/>
            <a:ext cx="3429656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rot="0"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828800" y="760076"/>
            <a:ext cx="5486400" cy="566738"/>
          </a:xfrm>
        </p:spPr>
        <p:txBody>
          <a:bodyPr anchor="b"/>
          <a:lstStyle>
            <a:lvl1pPr algn="l">
              <a:defRPr sz="24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828800" y="1357298"/>
            <a:ext cx="54864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28800" y="5164150"/>
            <a:ext cx="5486400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67B80FE-8CE5-4512-8667-232A6B8C35F4}" type="datetime1">
              <a:rPr lang="ko-KR" altLang="en-US"/>
              <a:pPr>
                <a:defRPr lang="ko-KR" altLang="en-US"/>
              </a:pPr>
              <a:t>2016-12-18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상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 rot="0">
            <a:off x="6096000" y="2"/>
            <a:ext cx="3048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25"/>
          <p:cNvGrpSpPr/>
          <p:nvPr/>
        </p:nvGrpSpPr>
        <p:grpSpPr>
          <a:xfrm rot="0">
            <a:off x="0" y="4191000"/>
            <a:ext cx="3429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304800"/>
            <a:ext cx="82296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B7B2223-AEE7-4A0F-91FA-31D4584AC374}" type="datetime1">
              <a:rPr lang="ko-KR" altLang="en-US"/>
              <a:pPr>
                <a:defRPr lang="ko-KR" altLang="en-US"/>
              </a:pPr>
              <a:t>2016-12-18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b="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The Hunter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2012180048 허성진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2012182028 이상영</a:t>
            </a:r>
            <a:endParaRPr lang="ko-KR" altLang="en-US"/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6360414" y="5301234"/>
          <a:ext cx="1740027" cy="99134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40027"/>
              </a:tblGrid>
              <a:tr h="3600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지도교수 서명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236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기술적 요소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서버</a:t>
            </a:r>
            <a:endParaRPr lang="ko-KR" altLang="en-US"/>
          </a:p>
          <a:p>
            <a:pPr lvl="1">
              <a:defRPr lang="ko-KR" altLang="en-US"/>
            </a:pPr>
            <a:r>
              <a:rPr lang="en-US" altLang="ko-KR"/>
              <a:t>IOCP</a:t>
            </a:r>
            <a:r>
              <a:rPr lang="ko-KR" altLang="en-US"/>
              <a:t>를 이용하여 다수의 클라이언트 접속구현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공간분할을 이용한 충돌처리를 구현, 성능향상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데드레커닝을 통한 소켓통신 간소화,</a:t>
            </a:r>
            <a:endParaRPr lang="ko-KR" altLang="en-US"/>
          </a:p>
          <a:p>
            <a:pPr lvl="1">
              <a:buNone/>
              <a:defRPr lang="ko-KR" altLang="en-US"/>
            </a:pPr>
            <a:r>
              <a:rPr lang="ko-KR" altLang="en-US"/>
              <a:t>   싱크 동기화의 문제점 해결</a:t>
            </a:r>
            <a:endParaRPr lang="ko-KR" altLang="en-US"/>
          </a:p>
          <a:p>
            <a:pPr lvl="1">
              <a:buNone/>
              <a:defRPr lang="ko-KR" altLang="en-US"/>
            </a:pPr>
            <a:endParaRPr lang="ko-KR" altLang="en-US" sz="2600"/>
          </a:p>
          <a:p>
            <a:pPr lvl="0">
              <a:defRPr lang="ko-KR" altLang="en-US"/>
            </a:pPr>
            <a:r>
              <a:rPr lang="ko-KR" altLang="en-US"/>
              <a:t>클라이언트</a:t>
            </a:r>
            <a:endParaRPr lang="ko-KR" altLang="en-US"/>
          </a:p>
          <a:p>
            <a:pPr lvl="1">
              <a:defRPr lang="ko-KR" altLang="en-US"/>
            </a:pPr>
            <a:r>
              <a:rPr lang="en-US" altLang="ko-KR"/>
              <a:t>GPGPU</a:t>
            </a:r>
            <a:r>
              <a:rPr lang="ko-KR" altLang="en-US"/>
              <a:t> 프로그래밍을 통한 속도 향상</a:t>
            </a:r>
            <a:endParaRPr lang="ko-KR" altLang="en-US"/>
          </a:p>
          <a:p>
            <a:pPr lvl="1">
              <a:defRPr lang="ko-KR" altLang="en-US"/>
            </a:pPr>
            <a:r>
              <a:rPr lang="en-US" altLang="ko-KR"/>
              <a:t>DirectX</a:t>
            </a:r>
            <a:r>
              <a:rPr lang="ko-KR" altLang="en-US"/>
              <a:t>에서 쓰이는 셰이더를 이용한 법선 매핑 사용</a:t>
            </a:r>
            <a:endParaRPr lang="ko-KR" altLang="en-US"/>
          </a:p>
          <a:p>
            <a:pPr lvl="1">
              <a:defRPr lang="ko-KR" altLang="en-US"/>
            </a:pPr>
            <a:endParaRPr lang="ko-KR" altLang="en-US"/>
          </a:p>
          <a:p>
            <a:pPr lvl="1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기술적 요소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상태머신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상태머신을 활용해 효율적으로 코드를 관리한다.</a:t>
            </a:r>
            <a:endParaRPr lang="ko-KR" altLang="en-US"/>
          </a:p>
          <a:p>
            <a:pPr lvl="0">
              <a:buNone/>
              <a:defRPr lang="ko-KR" altLang="en-US"/>
            </a:pP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물리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 객체는 질량과 중력을 통한 무게를 가진다.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 속력과 벡터를 가지고 있다.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 무게와 속도를 통해 움직인다.</a:t>
            </a:r>
            <a:endParaRPr lang="ko-KR" altLang="en-US"/>
          </a:p>
          <a:p>
            <a:pPr lvl="1">
              <a:defRPr lang="ko-KR" altLang="en-US"/>
            </a:pP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몬스터 </a:t>
            </a:r>
            <a:r>
              <a:rPr lang="en-US" altLang="ko-KR"/>
              <a:t>AI</a:t>
            </a:r>
            <a:endParaRPr lang="en-US" altLang="ko-KR"/>
          </a:p>
          <a:p>
            <a:pPr lvl="1">
              <a:defRPr lang="ko-KR" altLang="en-US"/>
            </a:pPr>
            <a:r>
              <a:rPr lang="en-US" altLang="ko-KR"/>
              <a:t>A</a:t>
            </a:r>
            <a:r>
              <a:rPr lang="ko-KR" altLang="en-US"/>
              <a:t>* 알고리즘 이용하여 몬스터의 길찾기 구현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배회하기를 통해 보다 자연스럽게 구현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중점 연구분야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defRPr lang="ko-KR" altLang="en-US"/>
            </a:pPr>
            <a:r>
              <a:rPr lang="ko-KR" altLang="en-US" sz="2000"/>
              <a:t>자동차의 자연스러운 움직임 구현</a:t>
            </a:r>
            <a:endParaRPr lang="ko-KR" altLang="en-US" sz="2000"/>
          </a:p>
          <a:p>
            <a:pPr lvl="0">
              <a:buNone/>
              <a:defRPr lang="ko-KR" altLang="en-US"/>
            </a:pPr>
            <a:r>
              <a:rPr lang="ko-KR" altLang="en-US" sz="2000"/>
              <a:t>   방향, 충돌각도를 생각한 충돌처리 구현</a:t>
            </a:r>
            <a:endParaRPr lang="ko-KR" altLang="en-US" sz="2000"/>
          </a:p>
          <a:p>
            <a:pPr lvl="0">
              <a:defRPr lang="ko-KR" altLang="en-US"/>
            </a:pPr>
            <a:endParaRPr lang="ko-KR" altLang="en-US" sz="2000"/>
          </a:p>
          <a:p>
            <a:pPr lvl="0">
              <a:defRPr lang="ko-KR" altLang="en-US"/>
            </a:pPr>
            <a:r>
              <a:rPr lang="en-US" altLang="ko-KR" sz="2000"/>
              <a:t>A</a:t>
            </a:r>
            <a:r>
              <a:rPr lang="ko-KR" altLang="en-US" sz="2000"/>
              <a:t>* 알고리즘을 통한 최적경로 탐색</a:t>
            </a:r>
            <a:endParaRPr lang="ko-KR" altLang="en-US" sz="2000"/>
          </a:p>
          <a:p>
            <a:pPr lvl="0">
              <a:defRPr lang="ko-KR" altLang="en-US"/>
            </a:pPr>
            <a:endParaRPr lang="ko-KR" altLang="en-US" sz="2000"/>
          </a:p>
          <a:p>
            <a:pPr lvl="0">
              <a:defRPr lang="ko-KR" altLang="en-US"/>
            </a:pPr>
            <a:r>
              <a:rPr lang="ko-KR" altLang="en-US" sz="2000"/>
              <a:t>법선 매핑을 이용한 현실적인 객체 구현</a:t>
            </a:r>
            <a:endParaRPr lang="ko-KR" altLang="en-US" sz="2000"/>
          </a:p>
          <a:p>
            <a:pPr lvl="0">
              <a:defRPr lang="ko-KR" altLang="en-US"/>
            </a:pPr>
            <a:endParaRPr lang="ko-KR" altLang="en-US" sz="2000"/>
          </a:p>
          <a:p>
            <a:pPr lvl="0">
              <a:defRPr lang="ko-KR" altLang="en-US"/>
            </a:pPr>
            <a:r>
              <a:rPr lang="en-US" altLang="ko-KR" sz="2000"/>
              <a:t>IOCP</a:t>
            </a:r>
            <a:r>
              <a:rPr lang="ko-KR" altLang="en-US" sz="2000"/>
              <a:t>를 활용한 다중 접속환경 구현</a:t>
            </a:r>
            <a:endParaRPr lang="ko-KR" altLang="en-US" sz="2000"/>
          </a:p>
          <a:p>
            <a:pPr lvl="0">
              <a:defRPr lang="ko-KR" altLang="en-US"/>
            </a:pPr>
            <a:endParaRPr lang="ko-KR" altLang="en-US" sz="28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타 게임과의 비교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16018" y="1600200"/>
            <a:ext cx="3970782" cy="297764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" y="1600200"/>
            <a:ext cx="4114800" cy="2977643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146617" y="5013261"/>
            <a:ext cx="7138800" cy="576199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vert="horz" wrap="square" lIns="91440" tIns="45720" rIns="91440" bIns="45720" anchor="t">
            <a:spAutoFit/>
          </a:bodyPr>
          <a:p>
            <a:pPr>
              <a:defRPr lang="ko-KR" altLang="en-US"/>
            </a:pPr>
            <a:r>
              <a:rPr lang="ko-KR" altLang="en-US" sz="3200">
                <a:solidFill>
                  <a:srgbClr val="ff0000"/>
                </a:solidFill>
              </a:rPr>
              <a:t>기존의 슈팅게임과 레이싱 게임의 결합</a:t>
            </a:r>
            <a:endParaRPr lang="ko-KR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개발일정 - 이상영</a:t>
            </a:r>
            <a:endParaRPr lang="ko-KR" altLang="en-US"/>
          </a:p>
        </p:txBody>
      </p:sp>
      <p:graphicFrame>
        <p:nvGraphicFramePr>
          <p:cNvPr id="5" name="내용 개체 틀 14"/>
          <p:cNvGraphicFramePr>
            <a:graphicFrameLocks noGrp="1"/>
          </p:cNvGraphicFramePr>
          <p:nvPr/>
        </p:nvGraphicFramePr>
        <p:xfrm>
          <a:off x="108000" y="1411200"/>
          <a:ext cx="9305045" cy="3172992"/>
        </p:xfrm>
        <a:graphic>
          <a:graphicData uri="http://schemas.openxmlformats.org/drawingml/2006/table">
            <a:tbl>
              <a:tblPr firstRow="1" bandRow="1">
                <a:tableStyleId>{C69FF03A-DF0C-4845-94BB-EF2385AD676B}</a:tableStyleId>
              </a:tblPr>
              <a:tblGrid>
                <a:gridCol w="1152144"/>
                <a:gridCol w="949748"/>
                <a:gridCol w="1003959"/>
                <a:gridCol w="1033198"/>
                <a:gridCol w="1033198"/>
                <a:gridCol w="1033198"/>
                <a:gridCol w="1033198"/>
                <a:gridCol w="1033198"/>
                <a:gridCol w="1033198"/>
              </a:tblGrid>
              <a:tr h="310662"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개발목록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latin typeface="맑은 고딕"/>
                          <a:ea typeface="맑은 고딕"/>
                          <a:cs typeface="맑은 고딕"/>
                        </a:rPr>
                        <a:t>1</a:t>
                      </a: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월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latin typeface="맑은 고딕"/>
                          <a:ea typeface="맑은 고딕"/>
                          <a:cs typeface="맑은 고딕"/>
                        </a:rPr>
                        <a:t>2</a:t>
                      </a: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월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latin typeface="맑은 고딕"/>
                          <a:ea typeface="맑은 고딕"/>
                          <a:cs typeface="맑은 고딕"/>
                        </a:rPr>
                        <a:t>3</a:t>
                      </a: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월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latin typeface="맑은 고딕"/>
                          <a:ea typeface="맑은 고딕"/>
                          <a:cs typeface="맑은 고딕"/>
                        </a:rPr>
                        <a:t>4</a:t>
                      </a: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월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latin typeface="맑은 고딕"/>
                          <a:ea typeface="맑은 고딕"/>
                          <a:cs typeface="맑은 고딕"/>
                        </a:rPr>
                        <a:t>5</a:t>
                      </a: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월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latin typeface="맑은 고딕"/>
                          <a:ea typeface="맑은 고딕"/>
                          <a:cs typeface="맑은 고딕"/>
                        </a:rPr>
                        <a:t>6</a:t>
                      </a: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월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latin typeface="맑은 고딕"/>
                          <a:ea typeface="맑은 고딕"/>
                          <a:cs typeface="맑은 고딕"/>
                        </a:rPr>
                        <a:t>7</a:t>
                      </a: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월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latin typeface="맑은 고딕"/>
                          <a:ea typeface="맑은 고딕"/>
                          <a:cs typeface="맑은 고딕"/>
                        </a:rPr>
                        <a:t>8</a:t>
                      </a: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월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</a:tr>
              <a:tr h="548640"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latin typeface="맑은 고딕"/>
                          <a:ea typeface="맑은 고딕"/>
                          <a:cs typeface="맑은 고딕"/>
                        </a:rPr>
                        <a:t>클라이언트</a:t>
                      </a: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latin typeface="맑은 고딕"/>
                          <a:ea typeface="맑은 고딕"/>
                          <a:cs typeface="맑은 고딕"/>
                        </a:rPr>
                        <a:t>프레임워크</a:t>
                      </a: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latin typeface="맑은 고딕"/>
                          <a:ea typeface="맑은 고딕"/>
                          <a:cs typeface="맑은 고딕"/>
                        </a:rPr>
                        <a:t>설계</a:t>
                      </a: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</a:tr>
              <a:tr h="548640"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latin typeface="맑은 고딕"/>
                          <a:ea typeface="맑은 고딕"/>
                          <a:cs typeface="맑은 고딕"/>
                        </a:rPr>
                        <a:t>클라이언트</a:t>
                      </a: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latin typeface="맑은 고딕"/>
                          <a:ea typeface="맑은 고딕"/>
                          <a:cs typeface="맑은 고딕"/>
                        </a:rPr>
                        <a:t>프레임워크 </a:t>
                      </a: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latin typeface="맑은 고딕"/>
                          <a:ea typeface="맑은 고딕"/>
                          <a:cs typeface="맑은 고딕"/>
                        </a:rPr>
                        <a:t>구축</a:t>
                      </a: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</a:tr>
              <a:tr h="315028"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이펙트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</a:tr>
              <a:tr h="294830"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맑은 고딕"/>
                          <a:ea typeface="맑은 고딕"/>
                          <a:cs typeface="맑은 고딕"/>
                        </a:rPr>
                        <a:t>UI</a:t>
                      </a:r>
                      <a:endParaRPr lang="en-US" altLang="ko-KR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</a:tr>
              <a:tr h="300990"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쉐이더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</a:tr>
              <a:tr h="334137"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충돌체크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</a:tr>
              <a:tr h="520065"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맑은 고딕"/>
                          <a:ea typeface="맑은 고딕"/>
                          <a:cs typeface="맑은 고딕"/>
                        </a:rPr>
                        <a:t>AI</a:t>
                      </a: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 및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콘텐츠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6" name="순서도: 대체 처리 19"/>
          <p:cNvSpPr/>
          <p:nvPr/>
        </p:nvSpPr>
        <p:spPr>
          <a:xfrm>
            <a:off x="1259586" y="1916811"/>
            <a:ext cx="1944243" cy="123422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순서도: 대체 처리 19"/>
          <p:cNvSpPr/>
          <p:nvPr/>
        </p:nvSpPr>
        <p:spPr>
          <a:xfrm>
            <a:off x="2195703" y="2492883"/>
            <a:ext cx="3096387" cy="123422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순서도: 대체 처리 19"/>
          <p:cNvSpPr/>
          <p:nvPr/>
        </p:nvSpPr>
        <p:spPr>
          <a:xfrm>
            <a:off x="5292090" y="2924937"/>
            <a:ext cx="3096387" cy="123422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순서도: 대체 처리 19"/>
          <p:cNvSpPr/>
          <p:nvPr/>
        </p:nvSpPr>
        <p:spPr>
          <a:xfrm>
            <a:off x="5292090" y="3233569"/>
            <a:ext cx="3096387" cy="97715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순서도: 대체 처리 19"/>
          <p:cNvSpPr/>
          <p:nvPr/>
        </p:nvSpPr>
        <p:spPr>
          <a:xfrm>
            <a:off x="2195703" y="3521605"/>
            <a:ext cx="4140517" cy="123422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순서도: 대체 처리 19"/>
          <p:cNvSpPr/>
          <p:nvPr/>
        </p:nvSpPr>
        <p:spPr>
          <a:xfrm>
            <a:off x="3203829" y="3861054"/>
            <a:ext cx="3096387" cy="123422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순서도: 대체 처리 19"/>
          <p:cNvSpPr/>
          <p:nvPr/>
        </p:nvSpPr>
        <p:spPr>
          <a:xfrm>
            <a:off x="3203829" y="4293108"/>
            <a:ext cx="4104513" cy="123422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개발일정 - 허성진</a:t>
            </a:r>
            <a:endParaRPr lang="ko-KR" altLang="en-US"/>
          </a:p>
        </p:txBody>
      </p:sp>
      <p:graphicFrame>
        <p:nvGraphicFramePr>
          <p:cNvPr id="4" name="내용 개체 틀 14"/>
          <p:cNvGraphicFramePr>
            <a:graphicFrameLocks noGrp="1"/>
          </p:cNvGraphicFramePr>
          <p:nvPr/>
        </p:nvGraphicFramePr>
        <p:xfrm>
          <a:off x="108000" y="1411200"/>
          <a:ext cx="8861948" cy="3054709"/>
        </p:xfrm>
        <a:graphic>
          <a:graphicData uri="http://schemas.openxmlformats.org/drawingml/2006/table">
            <a:tbl>
              <a:tblPr firstRow="1" bandRow="1">
                <a:tableStyleId>{C69FF03A-DF0C-4845-94BB-EF2385AD676B}</a:tableStyleId>
              </a:tblPr>
              <a:tblGrid>
                <a:gridCol w="1097280"/>
                <a:gridCol w="904522"/>
                <a:gridCol w="956152"/>
                <a:gridCol w="983999"/>
                <a:gridCol w="983999"/>
                <a:gridCol w="983999"/>
                <a:gridCol w="983999"/>
                <a:gridCol w="983999"/>
                <a:gridCol w="983999"/>
              </a:tblGrid>
              <a:tr h="310662"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개발목록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latin typeface="맑은 고딕"/>
                          <a:ea typeface="맑은 고딕"/>
                          <a:cs typeface="맑은 고딕"/>
                        </a:rPr>
                        <a:t>1</a:t>
                      </a: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월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latin typeface="맑은 고딕"/>
                          <a:ea typeface="맑은 고딕"/>
                          <a:cs typeface="맑은 고딕"/>
                        </a:rPr>
                        <a:t>2</a:t>
                      </a: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월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latin typeface="맑은 고딕"/>
                          <a:ea typeface="맑은 고딕"/>
                          <a:cs typeface="맑은 고딕"/>
                        </a:rPr>
                        <a:t>3</a:t>
                      </a: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월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latin typeface="맑은 고딕"/>
                          <a:ea typeface="맑은 고딕"/>
                          <a:cs typeface="맑은 고딕"/>
                        </a:rPr>
                        <a:t>4</a:t>
                      </a: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월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latin typeface="맑은 고딕"/>
                          <a:ea typeface="맑은 고딕"/>
                          <a:cs typeface="맑은 고딕"/>
                        </a:rPr>
                        <a:t>5</a:t>
                      </a: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월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latin typeface="맑은 고딕"/>
                          <a:ea typeface="맑은 고딕"/>
                          <a:cs typeface="맑은 고딕"/>
                        </a:rPr>
                        <a:t>6</a:t>
                      </a: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월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latin typeface="맑은 고딕"/>
                          <a:ea typeface="맑은 고딕"/>
                          <a:cs typeface="맑은 고딕"/>
                        </a:rPr>
                        <a:t>7</a:t>
                      </a: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월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latin typeface="맑은 고딕"/>
                          <a:ea typeface="맑은 고딕"/>
                          <a:cs typeface="맑은 고딕"/>
                        </a:rPr>
                        <a:t>8</a:t>
                      </a: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월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</a:tr>
              <a:tr h="185520"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latin typeface="맑은 고딕"/>
                          <a:ea typeface="맑은 고딕"/>
                          <a:cs typeface="맑은 고딕"/>
                        </a:rPr>
                        <a:t>네트워크</a:t>
                      </a: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latin typeface="맑은 고딕"/>
                          <a:ea typeface="맑은 고딕"/>
                          <a:cs typeface="맑은 고딕"/>
                        </a:rPr>
                        <a:t>프레임워크</a:t>
                      </a: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latin typeface="맑은 고딕"/>
                          <a:ea typeface="맑은 고딕"/>
                          <a:cs typeface="맑은 고딕"/>
                        </a:rPr>
                        <a:t>설계</a:t>
                      </a: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</a:tr>
              <a:tr h="519892"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latin typeface="맑은 고딕"/>
                          <a:ea typeface="맑은 고딕"/>
                          <a:cs typeface="맑은 고딕"/>
                        </a:rPr>
                        <a:t>네트워크</a:t>
                      </a: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latin typeface="맑은 고딕"/>
                          <a:ea typeface="맑은 고딕"/>
                          <a:cs typeface="맑은 고딕"/>
                        </a:rPr>
                        <a:t>프레임워크</a:t>
                      </a: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latin typeface="맑은 고딕"/>
                          <a:ea typeface="맑은 고딕"/>
                          <a:cs typeface="맑은 고딕"/>
                        </a:rPr>
                        <a:t>구축</a:t>
                      </a: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</a:tr>
              <a:tr h="322145"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서버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동기화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</a:tr>
              <a:tr h="305820"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데드레커닝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</a:tr>
              <a:tr h="288036"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사운드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</a:tr>
              <a:tr h="519892"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캐릭터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애니메이션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latinLnBrk="1">
                        <a:defRPr lang="ko-KR" altLang="en-US"/>
                      </a:pPr>
                      <a:endParaRPr lang="ko-KR" altLang="en-US" sz="10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순서도: 대체 처리 19"/>
          <p:cNvSpPr/>
          <p:nvPr/>
        </p:nvSpPr>
        <p:spPr>
          <a:xfrm>
            <a:off x="1187577" y="1916811"/>
            <a:ext cx="1872234" cy="123422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순서도: 대체 처리 19"/>
          <p:cNvSpPr/>
          <p:nvPr/>
        </p:nvSpPr>
        <p:spPr>
          <a:xfrm>
            <a:off x="2123694" y="2492883"/>
            <a:ext cx="2880360" cy="123422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순서도: 대체 처리 19"/>
          <p:cNvSpPr/>
          <p:nvPr/>
        </p:nvSpPr>
        <p:spPr>
          <a:xfrm>
            <a:off x="2123694" y="3017542"/>
            <a:ext cx="3888486" cy="123422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순서도: 대체 처리 19"/>
          <p:cNvSpPr/>
          <p:nvPr/>
        </p:nvSpPr>
        <p:spPr>
          <a:xfrm>
            <a:off x="5004053" y="3429000"/>
            <a:ext cx="3960495" cy="123422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순서도: 대체 처리 19"/>
          <p:cNvSpPr/>
          <p:nvPr/>
        </p:nvSpPr>
        <p:spPr>
          <a:xfrm>
            <a:off x="5004054" y="3737632"/>
            <a:ext cx="1980247" cy="123422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순서도: 대체 처리 19"/>
          <p:cNvSpPr/>
          <p:nvPr/>
        </p:nvSpPr>
        <p:spPr>
          <a:xfrm>
            <a:off x="3059811" y="4149090"/>
            <a:ext cx="3924490" cy="123422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감사합니다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 hasCustomPrompt="1"/>
          </p:nvPr>
        </p:nvSpPr>
        <p:spPr/>
        <p:txBody>
          <a:bodyPr>
            <a:noAutofit/>
          </a:bodyPr>
          <a:lstStyle/>
          <a:p>
            <a:pPr lvl="0">
              <a:defRPr lang="ko-KR" altLang="en-US"/>
            </a:pPr>
            <a:r>
              <a:rPr lang="ko-KR" altLang="en-US" sz="1800"/>
              <a:t>연구목적</a:t>
            </a:r>
            <a:endParaRPr lang="ko-KR" altLang="en-US" sz="1800"/>
          </a:p>
          <a:p>
            <a:pPr lvl="0">
              <a:defRPr lang="ko-KR" altLang="en-US"/>
            </a:pPr>
            <a:r>
              <a:rPr lang="ko-KR" altLang="en-US" sz="1800"/>
              <a:t>게임소개</a:t>
            </a:r>
            <a:endParaRPr lang="ko-KR" altLang="en-US" sz="1800"/>
          </a:p>
          <a:p>
            <a:pPr lvl="0">
              <a:defRPr lang="ko-KR" altLang="en-US"/>
            </a:pPr>
            <a:r>
              <a:rPr lang="ko-KR" altLang="en-US" sz="1800"/>
              <a:t>게임방법</a:t>
            </a:r>
            <a:endParaRPr lang="ko-KR" altLang="en-US" sz="1800"/>
          </a:p>
          <a:p>
            <a:pPr lvl="0">
              <a:defRPr lang="ko-KR" altLang="en-US"/>
            </a:pPr>
            <a:r>
              <a:rPr lang="ko-KR" altLang="en-US" sz="1800"/>
              <a:t>개발환경</a:t>
            </a:r>
            <a:endParaRPr lang="ko-KR" altLang="en-US" sz="1800"/>
          </a:p>
          <a:p>
            <a:pPr lvl="0">
              <a:defRPr lang="ko-KR" altLang="en-US"/>
            </a:pPr>
            <a:r>
              <a:rPr lang="ko-KR" altLang="en-US" sz="1800"/>
              <a:t>기술적요소</a:t>
            </a:r>
            <a:endParaRPr lang="ko-KR" altLang="en-US" sz="1800"/>
          </a:p>
          <a:p>
            <a:pPr lvl="0">
              <a:defRPr lang="ko-KR" altLang="en-US"/>
            </a:pPr>
            <a:r>
              <a:rPr lang="ko-KR" altLang="en-US" sz="1800"/>
              <a:t>중점 연구분야</a:t>
            </a:r>
            <a:endParaRPr lang="ko-KR" altLang="en-US" sz="1800"/>
          </a:p>
          <a:p>
            <a:pPr lvl="0">
              <a:defRPr lang="ko-KR" altLang="en-US"/>
            </a:pPr>
            <a:r>
              <a:rPr lang="ko-KR" altLang="en-US" sz="1800"/>
              <a:t>타 게임과의 비교</a:t>
            </a:r>
            <a:endParaRPr lang="ko-KR" altLang="en-US" sz="1800"/>
          </a:p>
          <a:p>
            <a:pPr lvl="0">
              <a:defRPr lang="ko-KR" altLang="en-US"/>
            </a:pPr>
            <a:r>
              <a:rPr lang="ko-KR" altLang="en-US" sz="1800"/>
              <a:t>개발일정</a:t>
            </a:r>
            <a:endParaRPr lang="ko-KR" altLang="en-US" sz="18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연구목적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서버</a:t>
            </a:r>
            <a:endParaRPr lang="ko-KR" altLang="en-US"/>
          </a:p>
          <a:p>
            <a:pPr lvl="1">
              <a:defRPr lang="ko-KR" altLang="en-US"/>
            </a:pPr>
            <a:r>
              <a:rPr lang="en-US" altLang="ko-KR"/>
              <a:t>IOCP, </a:t>
            </a:r>
            <a:r>
              <a:rPr lang="ko-KR" altLang="en-US"/>
              <a:t>데드레커닝을 활용한 다중접속 환경구현</a:t>
            </a:r>
            <a:endParaRPr lang="ko-KR" altLang="en-US"/>
          </a:p>
          <a:p>
            <a:pPr lvl="1">
              <a:defRPr lang="ko-KR" altLang="en-US"/>
            </a:pP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클라이언트</a:t>
            </a:r>
            <a:endParaRPr lang="ko-KR" altLang="en-US"/>
          </a:p>
          <a:p>
            <a:pPr lvl="1">
              <a:defRPr lang="ko-KR" altLang="en-US"/>
            </a:pPr>
            <a:r>
              <a:rPr lang="en-US" altLang="ko-KR"/>
              <a:t>DirectX11</a:t>
            </a:r>
            <a:r>
              <a:rPr lang="ko-KR" altLang="en-US"/>
              <a:t>을 활용한 개발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다양한 조명 기법</a:t>
            </a:r>
            <a:endParaRPr lang="ko-KR" altLang="en-US"/>
          </a:p>
          <a:p>
            <a:pPr lvl="1">
              <a:defRPr lang="ko-KR" altLang="en-US"/>
            </a:pP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알고리즘</a:t>
            </a:r>
            <a:endParaRPr lang="ko-KR" altLang="en-US"/>
          </a:p>
          <a:p>
            <a:pPr lvl="1">
              <a:defRPr lang="ko-KR" altLang="en-US"/>
            </a:pPr>
            <a:r>
              <a:rPr lang="en-US" altLang="ko-KR"/>
              <a:t>A*</a:t>
            </a:r>
            <a:r>
              <a:rPr lang="ko-KR" altLang="en-US"/>
              <a:t>을 통한 길찾기 알고리즘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게임소개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게임컨셉</a:t>
            </a:r>
            <a:endParaRPr lang="ko-KR" altLang="en-US"/>
          </a:p>
          <a:p>
            <a:pPr lvl="0">
              <a:buNone/>
              <a:defRPr lang="ko-KR" altLang="en-US"/>
            </a:pPr>
            <a:endParaRPr lang="ko-KR" altLang="en-US"/>
          </a:p>
        </p:txBody>
      </p:sp>
      <p:pic>
        <p:nvPicPr>
          <p:cNvPr id="4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607694" y="2395728"/>
            <a:ext cx="2268291" cy="3050667"/>
          </a:xfrm>
          <a:prstGeom prst="rect">
            <a:avLst/>
          </a:prstGeom>
        </p:spPr>
      </p:pic>
      <p:pic>
        <p:nvPicPr>
          <p:cNvPr id="6" name="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3286759" y="2395728"/>
            <a:ext cx="5400040" cy="3050667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게임소개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게임특징</a:t>
            </a:r>
            <a:endParaRPr lang="ko-KR" altLang="en-US"/>
          </a:p>
          <a:p>
            <a:pPr lvl="0">
              <a:defRPr lang="ko-KR" altLang="en-US"/>
            </a:pPr>
            <a:endParaRPr lang="ko-KR" altLang="en-US"/>
          </a:p>
          <a:p>
            <a:pPr lvl="0">
              <a:buNone/>
              <a:defRPr lang="ko-KR" altLang="en-US"/>
            </a:pPr>
            <a:r>
              <a:rPr lang="ko-KR" altLang="en-US" sz="1800"/>
              <a:t>자동차를 조종하며 다가오는 몬스터나 적을 총으로 무찔러 점수를 획득합니다.</a:t>
            </a:r>
            <a:endParaRPr lang="ko-KR" altLang="en-US" sz="1800"/>
          </a:p>
          <a:p>
            <a:pPr lvl="0">
              <a:buNone/>
              <a:defRPr lang="ko-KR" altLang="en-US"/>
            </a:pPr>
            <a:endParaRPr lang="ko-KR" altLang="ko-KR" sz="1800">
              <a:latin typeface="함초롬바탕"/>
              <a:ea typeface="함초롬바탕"/>
            </a:endParaRPr>
          </a:p>
          <a:p>
            <a:pPr lvl="0">
              <a:buNone/>
              <a:defRPr lang="ko-KR" altLang="en-US"/>
            </a:pP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" y="3429000"/>
            <a:ext cx="2857898" cy="2553056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3563873" y="3428999"/>
            <a:ext cx="4752595" cy="3600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3491864" y="3429000"/>
            <a:ext cx="5328667" cy="22840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ko-KR"/>
              <a:t>플레이어는</a:t>
            </a:r>
            <a:r>
              <a:rPr lang="ko-KR" altLang="ko-KR">
                <a:cs typeface="함초롬돋움"/>
              </a:rPr>
              <a:t> </a:t>
            </a:r>
            <a:r>
              <a:rPr lang="ko-KR" altLang="ko-KR"/>
              <a:t>자동차</a:t>
            </a:r>
            <a:r>
              <a:rPr lang="ko-KR" altLang="ko-KR">
                <a:cs typeface="함초롬돋움"/>
              </a:rPr>
              <a:t> </a:t>
            </a:r>
            <a:r>
              <a:rPr lang="ko-KR" altLang="ko-KR"/>
              <a:t>정면을</a:t>
            </a:r>
            <a:r>
              <a:rPr lang="ko-KR" altLang="ko-KR">
                <a:cs typeface="함초롬돋움"/>
              </a:rPr>
              <a:t> </a:t>
            </a:r>
            <a:r>
              <a:rPr lang="ko-KR" altLang="ko-KR"/>
              <a:t>향해</a:t>
            </a:r>
            <a:r>
              <a:rPr lang="ko-KR" altLang="ko-KR">
                <a:cs typeface="함초롬돋움"/>
              </a:rPr>
              <a:t> </a:t>
            </a:r>
            <a:r>
              <a:rPr lang="ko-KR" altLang="ko-KR"/>
              <a:t>시야를</a:t>
            </a:r>
            <a:r>
              <a:rPr lang="ko-KR" altLang="ko-KR">
                <a:cs typeface="함초롬돋움"/>
              </a:rPr>
              <a:t> </a:t>
            </a:r>
            <a:r>
              <a:rPr lang="ko-KR" altLang="ko-KR"/>
              <a:t>가지며</a:t>
            </a:r>
            <a:r>
              <a:rPr lang="ko-KR" altLang="ko-KR">
                <a:cs typeface="함초롬돋움"/>
              </a:rPr>
              <a:t> </a:t>
            </a:r>
            <a:r>
              <a:rPr lang="ko-KR" altLang="ko-KR"/>
              <a:t>가장</a:t>
            </a:r>
            <a:r>
              <a:rPr lang="ko-KR" altLang="ko-KR">
                <a:cs typeface="함초롬돋움"/>
              </a:rPr>
              <a:t> </a:t>
            </a:r>
            <a:r>
              <a:rPr lang="ko-KR" altLang="ko-KR"/>
              <a:t>가까운</a:t>
            </a:r>
            <a:r>
              <a:rPr lang="ko-KR" altLang="ko-KR">
                <a:cs typeface="함초롬돋움"/>
              </a:rPr>
              <a:t> </a:t>
            </a:r>
            <a:r>
              <a:rPr lang="ko-KR" altLang="ko-KR"/>
              <a:t>적에게</a:t>
            </a:r>
            <a:r>
              <a:rPr lang="ko-KR" altLang="ko-KR">
                <a:cs typeface="함초롬돋움"/>
              </a:rPr>
              <a:t> </a:t>
            </a:r>
            <a:r>
              <a:rPr lang="ko-KR" altLang="ko-KR"/>
              <a:t>자동으로</a:t>
            </a:r>
            <a:r>
              <a:rPr lang="ko-KR" altLang="ko-KR">
                <a:cs typeface="함초롬돋움"/>
              </a:rPr>
              <a:t> </a:t>
            </a:r>
            <a:r>
              <a:rPr lang="ko-KR" altLang="ko-KR"/>
              <a:t>조준</a:t>
            </a:r>
            <a:r>
              <a:rPr lang="ko-KR" altLang="ko-KR">
                <a:cs typeface="함초롬돋움"/>
              </a:rPr>
              <a:t> </a:t>
            </a:r>
            <a:r>
              <a:rPr lang="ko-KR" altLang="ko-KR"/>
              <a:t>됩니다</a:t>
            </a:r>
            <a:r>
              <a:rPr lang="ko-KR" altLang="ko-KR">
                <a:cs typeface="함초롬돋움"/>
              </a:rPr>
              <a:t>.</a:t>
            </a:r>
            <a:endParaRPr lang="ko-KR" altLang="ko-KR">
              <a:cs typeface="함초롬돋움"/>
            </a:endParaRPr>
          </a:p>
          <a:p>
            <a:pPr>
              <a:defRPr lang="ko-KR" altLang="en-US"/>
            </a:pPr>
            <a:endParaRPr lang="ko-KR" altLang="ko-KR"/>
          </a:p>
          <a:p>
            <a:pPr>
              <a:defRPr lang="ko-KR" altLang="en-US"/>
            </a:pPr>
            <a:r>
              <a:rPr lang="ko-KR" altLang="ko-KR"/>
              <a:t>사거리</a:t>
            </a:r>
            <a:r>
              <a:rPr lang="ko-KR" altLang="ko-KR">
                <a:cs typeface="함초롬돋움"/>
              </a:rPr>
              <a:t> </a:t>
            </a:r>
            <a:r>
              <a:rPr lang="ko-KR" altLang="ko-KR"/>
              <a:t>안에</a:t>
            </a:r>
            <a:r>
              <a:rPr lang="ko-KR" altLang="ko-KR">
                <a:cs typeface="함초롬돋움"/>
              </a:rPr>
              <a:t> </a:t>
            </a:r>
            <a:r>
              <a:rPr lang="ko-KR" altLang="ko-KR"/>
              <a:t>몬스터나</a:t>
            </a:r>
            <a:r>
              <a:rPr lang="ko-KR" altLang="ko-KR">
                <a:cs typeface="함초롬돋움"/>
              </a:rPr>
              <a:t> </a:t>
            </a:r>
            <a:r>
              <a:rPr lang="ko-KR" altLang="ko-KR"/>
              <a:t>적이</a:t>
            </a:r>
            <a:r>
              <a:rPr lang="ko-KR" altLang="ko-KR">
                <a:cs typeface="함초롬돋움"/>
              </a:rPr>
              <a:t> </a:t>
            </a:r>
            <a:r>
              <a:rPr lang="ko-KR" altLang="ko-KR"/>
              <a:t>없다면</a:t>
            </a:r>
            <a:r>
              <a:rPr lang="ko-KR" altLang="ko-KR">
                <a:cs typeface="함초롬돋움"/>
              </a:rPr>
              <a:t> </a:t>
            </a:r>
            <a:r>
              <a:rPr lang="ko-KR" altLang="ko-KR"/>
              <a:t>조준점이</a:t>
            </a:r>
            <a:r>
              <a:rPr lang="ko-KR" altLang="ko-KR">
                <a:cs typeface="함초롬돋움"/>
              </a:rPr>
              <a:t> </a:t>
            </a:r>
            <a:r>
              <a:rPr lang="ko-KR" altLang="ko-KR"/>
              <a:t>사라집니다</a:t>
            </a:r>
            <a:r>
              <a:rPr lang="ko-KR" altLang="ko-KR">
                <a:cs typeface="함초롬돋움"/>
              </a:rPr>
              <a:t>.</a:t>
            </a:r>
            <a:endParaRPr lang="ko-KR" altLang="ko-KR">
              <a:cs typeface="함초롬돋움"/>
            </a:endParaRPr>
          </a:p>
          <a:p>
            <a:pPr>
              <a:defRPr lang="ko-KR" altLang="en-US"/>
            </a:pPr>
            <a:endParaRPr lang="ko-KR" altLang="ko-KR">
              <a:cs typeface="함초롬돋움"/>
            </a:endParaRPr>
          </a:p>
          <a:p>
            <a:pPr>
              <a:defRPr lang="ko-KR" altLang="en-US"/>
            </a:pPr>
            <a:endParaRPr lang="ko-KR" altLang="ko-KR">
              <a:cs typeface="함초롬돋움"/>
            </a:endParaRPr>
          </a:p>
          <a:p>
            <a:pPr>
              <a:defRPr lang="ko-KR" altLang="en-US"/>
            </a:pPr>
            <a:r>
              <a:rPr lang="ko-KR" altLang="en-US">
                <a:cs typeface="함초롬돋움"/>
              </a:rPr>
              <a:t>방향키로 조종하며, 스페이스키로 총을 발사합니다.</a:t>
            </a:r>
            <a:endParaRPr lang="ko-KR" altLang="en-US">
              <a:cs typeface="함초롬돋움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게임소개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게임특징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자동차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자동차 크기는 가로 1.6</a:t>
            </a:r>
            <a:r>
              <a:rPr lang="en-US" altLang="ko-KR"/>
              <a:t>M, </a:t>
            </a:r>
            <a:r>
              <a:rPr lang="ko-KR" altLang="en-US"/>
              <a:t>세로 2.9</a:t>
            </a:r>
            <a:r>
              <a:rPr lang="en-US" altLang="ko-KR"/>
              <a:t>M, </a:t>
            </a:r>
            <a:r>
              <a:rPr lang="ko-KR" altLang="en-US"/>
              <a:t>높이 2</a:t>
            </a:r>
            <a:r>
              <a:rPr lang="en-US" altLang="ko-KR"/>
              <a:t>M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최대 속력은 60</a:t>
            </a:r>
            <a:r>
              <a:rPr lang="en-US" altLang="ko-KR"/>
              <a:t> KM/H</a:t>
            </a:r>
            <a:endParaRPr lang="en-US" altLang="ko-KR"/>
          </a:p>
          <a:p>
            <a:pPr lvl="2">
              <a:defRPr lang="ko-KR" altLang="en-US"/>
            </a:pPr>
            <a:r>
              <a:rPr lang="ko-KR" altLang="en-US"/>
              <a:t>초당 두발 발사 가능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상태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대기상태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가속상태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감속상태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발사상태</a:t>
            </a:r>
            <a:endParaRPr lang="ko-KR" altLang="en-US"/>
          </a:p>
          <a:p>
            <a:pPr lvl="0">
              <a:buNone/>
              <a:defRPr lang="ko-KR" altLang="en-US"/>
            </a:pPr>
            <a:endParaRPr lang="ko-KR" altLang="ko-KR" sz="1800">
              <a:latin typeface="함초롬바탕"/>
              <a:ea typeface="함초롬바탕"/>
            </a:endParaRPr>
          </a:p>
          <a:p>
            <a:pPr lvl="0">
              <a:buNone/>
              <a:defRPr lang="ko-KR" altLang="en-US"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3563873" y="3428999"/>
            <a:ext cx="4752595" cy="3600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게임소개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게임특징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맵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1</a:t>
            </a:r>
            <a:r>
              <a:rPr lang="en-US" altLang="ko-KR"/>
              <a:t>KM * </a:t>
            </a:r>
            <a:r>
              <a:rPr lang="ko-KR" altLang="en-US"/>
              <a:t>1</a:t>
            </a:r>
            <a:r>
              <a:rPr lang="en-US" altLang="ko-KR"/>
              <a:t>KM</a:t>
            </a:r>
            <a:endParaRPr lang="en-US" altLang="ko-KR"/>
          </a:p>
          <a:p>
            <a:pPr lvl="2">
              <a:defRPr lang="ko-KR" altLang="en-US"/>
            </a:pPr>
            <a:endParaRPr lang="en-US" altLang="ko-KR"/>
          </a:p>
          <a:p>
            <a:pPr lvl="1">
              <a:defRPr lang="ko-KR" altLang="en-US"/>
            </a:pPr>
            <a:r>
              <a:rPr lang="ko-KR" altLang="en-US"/>
              <a:t>몬스터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몬스터 크기는 가로 0.3</a:t>
            </a:r>
            <a:r>
              <a:rPr lang="en-US" altLang="ko-KR"/>
              <a:t>M, </a:t>
            </a:r>
            <a:r>
              <a:rPr lang="ko-KR" altLang="en-US"/>
              <a:t>세로 0.3</a:t>
            </a:r>
            <a:r>
              <a:rPr lang="en-US" altLang="ko-KR"/>
              <a:t>M, </a:t>
            </a:r>
            <a:r>
              <a:rPr lang="ko-KR" altLang="en-US"/>
              <a:t>높이 1.6</a:t>
            </a:r>
            <a:r>
              <a:rPr lang="en-US" altLang="ko-KR"/>
              <a:t>M</a:t>
            </a:r>
            <a:endParaRPr lang="en-US" altLang="ko-KR"/>
          </a:p>
          <a:p>
            <a:pPr lvl="2">
              <a:defRPr lang="ko-KR" altLang="en-US"/>
            </a:pPr>
            <a:r>
              <a:rPr lang="ko-KR" altLang="en-US"/>
              <a:t>최대 속력은 15</a:t>
            </a:r>
            <a:r>
              <a:rPr lang="en-US" altLang="ko-KR"/>
              <a:t> KM/H</a:t>
            </a:r>
            <a:endParaRPr lang="en-US" altLang="ko-KR"/>
          </a:p>
          <a:p>
            <a:pPr lvl="2">
              <a:defRPr lang="ko-KR" altLang="en-US"/>
            </a:pPr>
            <a:r>
              <a:rPr lang="ko-KR" altLang="en-US"/>
              <a:t>상태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초기상태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배회상태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검색상태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공격상태</a:t>
            </a:r>
            <a:endParaRPr lang="ko-KR" altLang="en-US"/>
          </a:p>
          <a:p>
            <a:pPr lvl="0">
              <a:buNone/>
              <a:defRPr lang="ko-KR" altLang="en-US"/>
            </a:pPr>
            <a:endParaRPr lang="ko-KR" altLang="ko-KR" sz="1800">
              <a:latin typeface="함초롬바탕"/>
              <a:ea typeface="함초롬바탕"/>
            </a:endParaRPr>
          </a:p>
          <a:p>
            <a:pPr lvl="0">
              <a:buNone/>
              <a:defRPr lang="ko-KR" altLang="en-US"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3563873" y="3428999"/>
            <a:ext cx="4752595" cy="3600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게임방법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defRPr lang="ko-KR" altLang="en-US"/>
            </a:pPr>
            <a:r>
              <a:rPr lang="ko-KR" altLang="en-US" sz="1800"/>
              <a:t/>
            </a:r>
            <a:endParaRPr lang="ko-KR" altLang="en-US" sz="18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" y="1357298"/>
            <a:ext cx="8229600" cy="476886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개발환경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Aft>
                <a:spcPct val="0"/>
              </a:spcAft>
              <a:defRPr lang="ko-KR" altLang="en-US"/>
            </a:pPr>
            <a:r>
              <a:rPr lang="en-US" altLang="ko-KR"/>
              <a:t>Visual Studio 201</a:t>
            </a:r>
            <a:r>
              <a:rPr lang="ko-KR" altLang="en-US"/>
              <a:t>5</a:t>
            </a:r>
            <a:endParaRPr lang="ko-KR" altLang="en-US"/>
          </a:p>
          <a:p>
            <a:pPr lvl="0">
              <a:spcAft>
                <a:spcPct val="0"/>
              </a:spcAft>
              <a:defRPr lang="ko-KR" altLang="en-US"/>
            </a:pPr>
            <a:endParaRPr lang="ko-KR" altLang="en-US"/>
          </a:p>
          <a:p>
            <a:pPr lvl="0">
              <a:spcBef>
                <a:spcPct val="26000"/>
              </a:spcBef>
              <a:spcAft>
                <a:spcPct val="0"/>
              </a:spcAft>
              <a:defRPr lang="ko-KR" altLang="en-US"/>
            </a:pPr>
            <a:r>
              <a:rPr lang="en-US" altLang="ko-KR"/>
              <a:t>DX11</a:t>
            </a:r>
            <a:endParaRPr lang="en-US" altLang="ko-KR"/>
          </a:p>
          <a:p>
            <a:pPr lvl="0">
              <a:spcBef>
                <a:spcPct val="26000"/>
              </a:spcBef>
              <a:spcAft>
                <a:spcPct val="0"/>
              </a:spcAft>
              <a:defRPr lang="ko-KR" altLang="en-US"/>
            </a:pPr>
            <a:endParaRPr lang="en-US" altLang="ko-KR"/>
          </a:p>
          <a:p>
            <a:pPr lvl="0">
              <a:spcBef>
                <a:spcPct val="26000"/>
              </a:spcBef>
              <a:defRPr lang="ko-KR" altLang="en-US"/>
            </a:pPr>
            <a:r>
              <a:rPr lang="en-US" altLang="ko-KR"/>
              <a:t>GitHub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상승">
  <a:themeElements>
    <a:clrScheme name="상승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상승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상승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266</ep:Words>
  <ep:PresentationFormat>화면 슬라이드 쇼(4:3)</ep:PresentationFormat>
  <ep:Paragraphs>86</ep:Paragraphs>
  <ep:Slides>16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상승</vt:lpstr>
      <vt:lpstr>The Hunter</vt:lpstr>
      <vt:lpstr>목차</vt:lpstr>
      <vt:lpstr>연구목적</vt:lpstr>
      <vt:lpstr>게임소개</vt:lpstr>
      <vt:lpstr>게임소개</vt:lpstr>
      <vt:lpstr>게임소개</vt:lpstr>
      <vt:lpstr>게임소개</vt:lpstr>
      <vt:lpstr>게임방법</vt:lpstr>
      <vt:lpstr>개발환경</vt:lpstr>
      <vt:lpstr>기술적 요소</vt:lpstr>
      <vt:lpstr>기술적 요소</vt:lpstr>
      <vt:lpstr>중점 연구분야</vt:lpstr>
      <vt:lpstr>타 게임과의 비교</vt:lpstr>
      <vt:lpstr>개발일정 - 이상영</vt:lpstr>
      <vt:lpstr>개발일정 - 허성진</vt:lpstr>
      <vt:lpstr>감사합니다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2016-12-18T11:27:58.482</dcterms:created>
  <dc:creator>aiuv0</dc:creator>
  <cp:lastModifiedBy>dltkd</cp:lastModifiedBy>
  <dcterms:modified xsi:type="dcterms:W3CDTF">2016-12-25T17:15:47.220</dcterms:modified>
  <cp:revision>31</cp:revision>
  <dc:title>게임 제안서</dc:title>
</cp:coreProperties>
</file>