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38"/>
  </p:notesMasterIdLst>
  <p:handoutMasterIdLst>
    <p:handoutMasterId r:id="rId39"/>
  </p:handoutMasterIdLst>
  <p:sldIdLst>
    <p:sldId id="256" r:id="rId5"/>
    <p:sldId id="317" r:id="rId6"/>
    <p:sldId id="261" r:id="rId7"/>
    <p:sldId id="318" r:id="rId8"/>
    <p:sldId id="320" r:id="rId9"/>
    <p:sldId id="319" r:id="rId10"/>
    <p:sldId id="312" r:id="rId11"/>
    <p:sldId id="321" r:id="rId12"/>
    <p:sldId id="322" r:id="rId13"/>
    <p:sldId id="323" r:id="rId14"/>
    <p:sldId id="324" r:id="rId15"/>
    <p:sldId id="325" r:id="rId16"/>
    <p:sldId id="314"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2" r:id="rId33"/>
    <p:sldId id="343" r:id="rId34"/>
    <p:sldId id="344" r:id="rId35"/>
    <p:sldId id="311" r:id="rId36"/>
    <p:sldId id="308" r:id="rId37"/>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9"/>
    <p:restoredTop sz="50000" autoAdjust="0"/>
  </p:normalViewPr>
  <p:slideViewPr>
    <p:cSldViewPr>
      <p:cViewPr varScale="1">
        <p:scale>
          <a:sx n="174" d="100"/>
          <a:sy n="174" d="100"/>
        </p:scale>
        <p:origin x="800"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78" y="46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12/10/16</a:t>
            </a:fld>
            <a:endParaRPr lang="en-US" dirty="0"/>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dirty="0"/>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dirty="0"/>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12/10/16</a:t>
            </a:fld>
            <a:endParaRPr lang="en-US" dirty="0"/>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dirty="0"/>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dirty="0"/>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4011045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dirty="0"/>
          </a:p>
        </p:txBody>
      </p:sp>
    </p:spTree>
    <p:extLst>
      <p:ext uri="{BB962C8B-B14F-4D97-AF65-F5344CB8AC3E}">
        <p14:creationId xmlns:p14="http://schemas.microsoft.com/office/powerpoint/2010/main" val="274684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dirty="0"/>
          </a:p>
        </p:txBody>
      </p:sp>
    </p:spTree>
    <p:extLst>
      <p:ext uri="{BB962C8B-B14F-4D97-AF65-F5344CB8AC3E}">
        <p14:creationId xmlns:p14="http://schemas.microsoft.com/office/powerpoint/2010/main" val="2467833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12</a:t>
            </a:fld>
            <a:endParaRPr lang="fr-FR" sz="900">
              <a:solidFill>
                <a:srgbClr val="5F5F5F"/>
              </a:solidFill>
            </a:endParaRPr>
          </a:p>
        </p:txBody>
      </p:sp>
    </p:spTree>
    <p:extLst>
      <p:ext uri="{BB962C8B-B14F-4D97-AF65-F5344CB8AC3E}">
        <p14:creationId xmlns:p14="http://schemas.microsoft.com/office/powerpoint/2010/main" val="2078867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dirty="0"/>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dirty="0"/>
          </a:p>
        </p:txBody>
      </p:sp>
    </p:spTree>
    <p:extLst>
      <p:ext uri="{BB962C8B-B14F-4D97-AF65-F5344CB8AC3E}">
        <p14:creationId xmlns:p14="http://schemas.microsoft.com/office/powerpoint/2010/main" val="3828781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dirty="0"/>
          </a:p>
        </p:txBody>
      </p:sp>
    </p:spTree>
    <p:extLst>
      <p:ext uri="{BB962C8B-B14F-4D97-AF65-F5344CB8AC3E}">
        <p14:creationId xmlns:p14="http://schemas.microsoft.com/office/powerpoint/2010/main" val="355058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dirty="0"/>
          </a:p>
        </p:txBody>
      </p:sp>
    </p:spTree>
    <p:extLst>
      <p:ext uri="{BB962C8B-B14F-4D97-AF65-F5344CB8AC3E}">
        <p14:creationId xmlns:p14="http://schemas.microsoft.com/office/powerpoint/2010/main" val="1474481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17</a:t>
            </a:fld>
            <a:endParaRPr lang="fr-FR" sz="900">
              <a:solidFill>
                <a:srgbClr val="5F5F5F"/>
              </a:solidFill>
            </a:endParaRPr>
          </a:p>
        </p:txBody>
      </p:sp>
    </p:spTree>
    <p:extLst>
      <p:ext uri="{BB962C8B-B14F-4D97-AF65-F5344CB8AC3E}">
        <p14:creationId xmlns:p14="http://schemas.microsoft.com/office/powerpoint/2010/main" val="59454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dirty="0"/>
          </a:p>
        </p:txBody>
      </p:sp>
    </p:spTree>
    <p:extLst>
      <p:ext uri="{BB962C8B-B14F-4D97-AF65-F5344CB8AC3E}">
        <p14:creationId xmlns:p14="http://schemas.microsoft.com/office/powerpoint/2010/main" val="2907389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dirty="0"/>
          </a:p>
        </p:txBody>
      </p:sp>
    </p:spTree>
    <p:extLst>
      <p:ext uri="{BB962C8B-B14F-4D97-AF65-F5344CB8AC3E}">
        <p14:creationId xmlns:p14="http://schemas.microsoft.com/office/powerpoint/2010/main" val="270914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2</a:t>
            </a:fld>
            <a:endParaRPr lang="fr-FR" sz="900">
              <a:solidFill>
                <a:srgbClr val="5F5F5F"/>
              </a:solidFill>
            </a:endParaRPr>
          </a:p>
        </p:txBody>
      </p:sp>
    </p:spTree>
    <p:extLst>
      <p:ext uri="{BB962C8B-B14F-4D97-AF65-F5344CB8AC3E}">
        <p14:creationId xmlns:p14="http://schemas.microsoft.com/office/powerpoint/2010/main" val="2695001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20</a:t>
            </a:fld>
            <a:endParaRPr lang="fr-FR" sz="900">
              <a:solidFill>
                <a:srgbClr val="5F5F5F"/>
              </a:solidFill>
            </a:endParaRPr>
          </a:p>
        </p:txBody>
      </p:sp>
    </p:spTree>
    <p:extLst>
      <p:ext uri="{BB962C8B-B14F-4D97-AF65-F5344CB8AC3E}">
        <p14:creationId xmlns:p14="http://schemas.microsoft.com/office/powerpoint/2010/main" val="344388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dirty="0"/>
          </a:p>
        </p:txBody>
      </p:sp>
    </p:spTree>
    <p:extLst>
      <p:ext uri="{BB962C8B-B14F-4D97-AF65-F5344CB8AC3E}">
        <p14:creationId xmlns:p14="http://schemas.microsoft.com/office/powerpoint/2010/main" val="3986819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dirty="0"/>
          </a:p>
        </p:txBody>
      </p:sp>
    </p:spTree>
    <p:extLst>
      <p:ext uri="{BB962C8B-B14F-4D97-AF65-F5344CB8AC3E}">
        <p14:creationId xmlns:p14="http://schemas.microsoft.com/office/powerpoint/2010/main" val="1033897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23</a:t>
            </a:fld>
            <a:endParaRPr lang="fr-FR" sz="900">
              <a:solidFill>
                <a:srgbClr val="5F5F5F"/>
              </a:solidFill>
            </a:endParaRPr>
          </a:p>
        </p:txBody>
      </p:sp>
    </p:spTree>
    <p:extLst>
      <p:ext uri="{BB962C8B-B14F-4D97-AF65-F5344CB8AC3E}">
        <p14:creationId xmlns:p14="http://schemas.microsoft.com/office/powerpoint/2010/main" val="1477278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dirty="0"/>
          </a:p>
        </p:txBody>
      </p:sp>
    </p:spTree>
    <p:extLst>
      <p:ext uri="{BB962C8B-B14F-4D97-AF65-F5344CB8AC3E}">
        <p14:creationId xmlns:p14="http://schemas.microsoft.com/office/powerpoint/2010/main" val="4059446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25</a:t>
            </a:fld>
            <a:endParaRPr lang="fr-FR" sz="900">
              <a:solidFill>
                <a:srgbClr val="5F5F5F"/>
              </a:solidFill>
            </a:endParaRPr>
          </a:p>
        </p:txBody>
      </p:sp>
    </p:spTree>
    <p:extLst>
      <p:ext uri="{BB962C8B-B14F-4D97-AF65-F5344CB8AC3E}">
        <p14:creationId xmlns:p14="http://schemas.microsoft.com/office/powerpoint/2010/main" val="2928255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dirty="0"/>
          </a:p>
        </p:txBody>
      </p:sp>
    </p:spTree>
    <p:extLst>
      <p:ext uri="{BB962C8B-B14F-4D97-AF65-F5344CB8AC3E}">
        <p14:creationId xmlns:p14="http://schemas.microsoft.com/office/powerpoint/2010/main" val="2989204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27</a:t>
            </a:fld>
            <a:endParaRPr lang="fr-FR" sz="900">
              <a:solidFill>
                <a:srgbClr val="5F5F5F"/>
              </a:solidFill>
            </a:endParaRPr>
          </a:p>
        </p:txBody>
      </p:sp>
    </p:spTree>
    <p:extLst>
      <p:ext uri="{BB962C8B-B14F-4D97-AF65-F5344CB8AC3E}">
        <p14:creationId xmlns:p14="http://schemas.microsoft.com/office/powerpoint/2010/main" val="654620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dirty="0"/>
          </a:p>
        </p:txBody>
      </p:sp>
    </p:spTree>
    <p:extLst>
      <p:ext uri="{BB962C8B-B14F-4D97-AF65-F5344CB8AC3E}">
        <p14:creationId xmlns:p14="http://schemas.microsoft.com/office/powerpoint/2010/main" val="1720158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dirty="0"/>
          </a:p>
        </p:txBody>
      </p:sp>
    </p:spTree>
    <p:extLst>
      <p:ext uri="{BB962C8B-B14F-4D97-AF65-F5344CB8AC3E}">
        <p14:creationId xmlns:p14="http://schemas.microsoft.com/office/powerpoint/2010/main" val="1405941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a:t>
            </a:fld>
            <a:endParaRPr lang="en-US" dirty="0"/>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30</a:t>
            </a:fld>
            <a:endParaRPr lang="fr-FR" sz="900">
              <a:solidFill>
                <a:srgbClr val="5F5F5F"/>
              </a:solidFill>
            </a:endParaRPr>
          </a:p>
        </p:txBody>
      </p:sp>
    </p:spTree>
    <p:extLst>
      <p:ext uri="{BB962C8B-B14F-4D97-AF65-F5344CB8AC3E}">
        <p14:creationId xmlns:p14="http://schemas.microsoft.com/office/powerpoint/2010/main" val="1515465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dirty="0"/>
          </a:p>
        </p:txBody>
      </p:sp>
    </p:spTree>
    <p:extLst>
      <p:ext uri="{BB962C8B-B14F-4D97-AF65-F5344CB8AC3E}">
        <p14:creationId xmlns:p14="http://schemas.microsoft.com/office/powerpoint/2010/main" val="175629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a:t>
            </a:fld>
            <a:endParaRPr lang="en-US" dirty="0"/>
          </a:p>
        </p:txBody>
      </p:sp>
    </p:spTree>
    <p:extLst>
      <p:ext uri="{BB962C8B-B14F-4D97-AF65-F5344CB8AC3E}">
        <p14:creationId xmlns:p14="http://schemas.microsoft.com/office/powerpoint/2010/main" val="85270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5</a:t>
            </a:fld>
            <a:endParaRPr lang="fr-FR" sz="900">
              <a:solidFill>
                <a:srgbClr val="5F5F5F"/>
              </a:solidFill>
            </a:endParaRPr>
          </a:p>
        </p:txBody>
      </p:sp>
    </p:spTree>
    <p:extLst>
      <p:ext uri="{BB962C8B-B14F-4D97-AF65-F5344CB8AC3E}">
        <p14:creationId xmlns:p14="http://schemas.microsoft.com/office/powerpoint/2010/main" val="272984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dirty="0"/>
          </a:p>
        </p:txBody>
      </p:sp>
    </p:spTree>
    <p:extLst>
      <p:ext uri="{BB962C8B-B14F-4D97-AF65-F5344CB8AC3E}">
        <p14:creationId xmlns:p14="http://schemas.microsoft.com/office/powerpoint/2010/main" val="125872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dirty="0"/>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dirty="0"/>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12/10/16</a:t>
            </a:fld>
            <a:endParaRPr lang="en-US" dirty="0"/>
          </a:p>
        </p:txBody>
      </p:sp>
      <p:sp>
        <p:nvSpPr>
          <p:cNvPr id="6" name="Espace réservé du pied de page 5"/>
          <p:cNvSpPr>
            <a:spLocks noGrp="1"/>
          </p:cNvSpPr>
          <p:nvPr>
            <p:ph type="ftr" sz="quarter" idx="12"/>
          </p:nvPr>
        </p:nvSpPr>
        <p:spPr/>
        <p:txBody>
          <a:bodyPr/>
          <a:lstStyle/>
          <a:p>
            <a:r>
              <a:rPr lang="en-US" dirty="0"/>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dirty="0"/>
          </a:p>
        </p:txBody>
      </p:sp>
    </p:spTree>
    <p:extLst>
      <p:ext uri="{BB962C8B-B14F-4D97-AF65-F5344CB8AC3E}">
        <p14:creationId xmlns:p14="http://schemas.microsoft.com/office/powerpoint/2010/main" val="40710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a:t>
            </a:r>
            <a:r>
              <a:rPr lang="fr-FR" b="1" dirty="0" err="1">
                <a:ea typeface="ＭＳ Ｐゴシック" charset="0"/>
                <a:cs typeface="ＭＳ Ｐゴシック" charset="0"/>
              </a:rPr>
              <a:t>University</a:t>
            </a:r>
            <a:r>
              <a:rPr lang="fr-FR" b="1" dirty="0">
                <a:ea typeface="ＭＳ Ｐゴシック" charset="0"/>
                <a:cs typeface="ＭＳ Ｐゴシック" charset="0"/>
              </a:rPr>
              <a:t>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a:t>
            </a:r>
            <a:r>
              <a:rPr lang="fr-FR" i="1" dirty="0" err="1">
                <a:ea typeface="ＭＳ Ｐゴシック" charset="0"/>
                <a:cs typeface="ＭＳ Ｐゴシック" charset="0"/>
              </a:rPr>
              <a:t>University</a:t>
            </a:r>
            <a:r>
              <a:rPr lang="fr-FR" i="1" dirty="0">
                <a:ea typeface="ＭＳ Ｐゴシック" charset="0"/>
                <a:cs typeface="ＭＳ Ｐゴシック" charset="0"/>
              </a:rPr>
              <a:t>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9</a:t>
            </a:fld>
            <a:endParaRPr lang="fr-FR" sz="900">
              <a:solidFill>
                <a:srgbClr val="5F5F5F"/>
              </a:solidFill>
            </a:endParaRPr>
          </a:p>
        </p:txBody>
      </p:sp>
    </p:spTree>
    <p:extLst>
      <p:ext uri="{BB962C8B-B14F-4D97-AF65-F5344CB8AC3E}">
        <p14:creationId xmlns:p14="http://schemas.microsoft.com/office/powerpoint/2010/main" val="658735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a:t>Cliquez et modifiez le titre</a:t>
            </a: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10/12/2016</a:t>
            </a:fld>
            <a:endParaRPr lang="fr-FR" dirty="0"/>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dirty="0"/>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10/12/2016</a:t>
            </a:fld>
            <a:endParaRPr lang="fr-FR" dirty="0"/>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dirty="0"/>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10/12/2016</a:t>
            </a:fld>
            <a:endParaRPr lang="fr-FR" dirty="0"/>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dirty="0"/>
          </a:p>
        </p:txBody>
      </p:sp>
    </p:spTree>
    <p:extLst>
      <p:ext uri="{BB962C8B-B14F-4D97-AF65-F5344CB8AC3E}">
        <p14:creationId xmlns:p14="http://schemas.microsoft.com/office/powerpoint/2010/main" val="3012471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10/12/2016</a:t>
            </a:fld>
            <a:endParaRPr lang="fr-FR" dirty="0"/>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dirty="0"/>
          </a:p>
        </p:txBody>
      </p:sp>
    </p:spTree>
    <p:extLst>
      <p:ext uri="{BB962C8B-B14F-4D97-AF65-F5344CB8AC3E}">
        <p14:creationId xmlns:p14="http://schemas.microsoft.com/office/powerpoint/2010/main" val="202930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a:t>Cliquez et modifiez le titre</a:t>
            </a:r>
          </a:p>
        </p:txBody>
      </p:sp>
      <p:sp>
        <p:nvSpPr>
          <p:cNvPr id="3" name="Espace réservé du contenu 2"/>
          <p:cNvSpPr>
            <a:spLocks noGrp="1"/>
          </p:cNvSpPr>
          <p:nvPr>
            <p:ph idx="1"/>
          </p:nvPr>
        </p:nvSpPr>
        <p:spPr>
          <a:xfrm>
            <a:off x="457200" y="913284"/>
            <a:ext cx="8435975" cy="42306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10/12/2016</a:t>
            </a:fld>
            <a:endParaRPr lang="fr-FR" dirty="0"/>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dirty="0"/>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10/12/2016</a:t>
            </a:fld>
            <a:endParaRPr lang="fr-FR" dirty="0"/>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dirty="0"/>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a:t>Cliquez et modifiez le titre</a:t>
            </a:r>
          </a:p>
        </p:txBody>
      </p:sp>
      <p:sp>
        <p:nvSpPr>
          <p:cNvPr id="3" name="Espace réservé du contenu 2"/>
          <p:cNvSpPr>
            <a:spLocks noGrp="1"/>
          </p:cNvSpPr>
          <p:nvPr>
            <p:ph sz="half" idx="1"/>
          </p:nvPr>
        </p:nvSpPr>
        <p:spPr>
          <a:xfrm>
            <a:off x="457200" y="1129308"/>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129308"/>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10/12/2016</a:t>
            </a:fld>
            <a:endParaRPr lang="fr-FR" dirty="0"/>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dirty="0"/>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057300"/>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590435"/>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33" y="1057300"/>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33" y="1590435"/>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10/12/2016</a:t>
            </a:fld>
            <a:endParaRPr lang="fr-FR" dirty="0"/>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dirty="0"/>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a:t>Cliquez et modifiez le titre</a:t>
            </a: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10/12/2016</a:t>
            </a:fld>
            <a:endParaRPr lang="fr-FR" dirty="0"/>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dirty="0"/>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10/12/2016</a:t>
            </a:fld>
            <a:endParaRPr lang="fr-FR" dirty="0"/>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dirty="0"/>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10/12/2016</a:t>
            </a:fld>
            <a:endParaRPr lang="fr-FR" dirty="0"/>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dirty="0"/>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dirty="0"/>
              <a:t>Faire glisser l'image vers l'espace réservé ou cliquer sur l'icône pour l'ajouter</a:t>
            </a:r>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10/12/2016</a:t>
            </a:fld>
            <a:endParaRPr lang="fr-FR" dirty="0"/>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dirty="0"/>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dirty="0"/>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t>Cliquez et modifiez le titre</a:t>
            </a:r>
          </a:p>
        </p:txBody>
      </p:sp>
      <p:sp>
        <p:nvSpPr>
          <p:cNvPr id="1028" name="Espace réservé du texte 2"/>
          <p:cNvSpPr>
            <a:spLocks noGrp="1"/>
          </p:cNvSpPr>
          <p:nvPr>
            <p:ph type="body" idx="1"/>
          </p:nvPr>
        </p:nvSpPr>
        <p:spPr bwMode="auto">
          <a:xfrm>
            <a:off x="457200" y="913284"/>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dirty="0">
                <a:solidFill>
                  <a:srgbClr val="FFFFFF"/>
                </a:solidFill>
                <a:latin typeface="Calibri" pitchFamily="34" charset="0"/>
              </a:rPr>
              <a:t>© SUPINFO International </a:t>
            </a:r>
            <a:r>
              <a:rPr lang="fr-FR" sz="900" dirty="0" err="1">
                <a:solidFill>
                  <a:srgbClr val="FFFFFF"/>
                </a:solidFill>
                <a:latin typeface="Calibri" pitchFamily="34" charset="0"/>
              </a:rPr>
              <a:t>University</a:t>
            </a:r>
            <a:r>
              <a:rPr lang="fr-FR" sz="900" dirty="0">
                <a:solidFill>
                  <a:srgbClr val="FFFFFF"/>
                </a:solidFill>
                <a:latin typeface="Calibri" pitchFamily="34" charset="0"/>
              </a:rPr>
              <a:t> – http://www.supinfo.com</a:t>
            </a:r>
          </a:p>
        </p:txBody>
      </p:sp>
      <p:pic>
        <p:nvPicPr>
          <p:cNvPr id="1030" name="Image 2"/>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 id="2147484496" r:id="rId12"/>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jp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jpe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jpe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jpe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jpe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031325"/>
          </a:xfrm>
          <a:prstGeom prst="rect">
            <a:avLst/>
          </a:prstGeom>
          <a:noFill/>
        </p:spPr>
        <p:txBody>
          <a:bodyPr>
            <a:spAutoFit/>
          </a:bodyPr>
          <a:lstStyle/>
          <a:p>
            <a:pPr>
              <a:defRPr/>
            </a:pPr>
            <a:r>
              <a:rPr lang="fr-FR" sz="3200" dirty="0"/>
              <a:t>Cahier des charges : pourquoi et comment en faire un ?</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extLst>
      <p:ext uri="{BB962C8B-B14F-4D97-AF65-F5344CB8AC3E}">
        <p14:creationId xmlns:p14="http://schemas.microsoft.com/office/powerpoint/2010/main" val="2868094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t>Technique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smtClean="0"/>
              <a:t>C’est le détail de toutes les préconisations, demandes et contraintes techniques d’un projet. Il spécifie:</a:t>
            </a:r>
          </a:p>
          <a:p>
            <a:pPr lvl="1"/>
            <a:r>
              <a:rPr lang="fr-FR" sz="2000" dirty="0" smtClean="0"/>
              <a:t>L’environnement technique;</a:t>
            </a:r>
          </a:p>
          <a:p>
            <a:pPr lvl="1"/>
            <a:r>
              <a:rPr lang="fr-FR" sz="2000" dirty="0" smtClean="0"/>
              <a:t>Les langages et outils à utiliser, ainsi que leur versions;</a:t>
            </a:r>
          </a:p>
          <a:p>
            <a:pPr lvl="1"/>
            <a:r>
              <a:rPr lang="fr-FR" sz="2000" dirty="0" smtClean="0"/>
              <a:t>La faisabilité du projet;</a:t>
            </a:r>
          </a:p>
          <a:p>
            <a:pPr lvl="1"/>
            <a:r>
              <a:rPr lang="fr-FR" sz="2000" dirty="0" smtClean="0"/>
              <a:t>Les contraintes liées à la sécurité avant, pendant et après le développement;</a:t>
            </a:r>
          </a:p>
          <a:p>
            <a:pPr lvl="1"/>
            <a:r>
              <a:rPr lang="fr-FR" sz="2000" dirty="0" smtClean="0"/>
              <a:t>Les modalités techniques sur le développement, les procédures, le recettage, la surveillance, les backups, </a:t>
            </a:r>
            <a:r>
              <a:rPr lang="fr-FR" sz="2000" dirty="0" err="1" smtClean="0"/>
              <a:t>etc</a:t>
            </a:r>
            <a:r>
              <a:rPr lang="fr-FR" sz="2000" dirty="0" smtClean="0"/>
              <a:t>;</a:t>
            </a:r>
          </a:p>
          <a:p>
            <a:pPr lvl="1"/>
            <a:r>
              <a:rPr lang="fr-FR" sz="2000" dirty="0" smtClean="0"/>
              <a:t>La liste précise des fonctionnalités à développer, avec le détail complet les concernant.</a:t>
            </a:r>
          </a:p>
          <a:p>
            <a:endParaRPr lang="fr-FR" dirty="0" smtClean="0"/>
          </a:p>
          <a:p>
            <a:r>
              <a:rPr lang="fr-FR" dirty="0" smtClean="0"/>
              <a:t>.</a:t>
            </a:r>
            <a:endParaRPr lang="fr-FR"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37062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t>Fonctionnel</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smtClean="0"/>
              <a:t>Il permet de définir les besoins, les tenants et les aboutissants d’un projet. Il est souvent demandé en amont de toute analyse technique. Il contient notamment :</a:t>
            </a:r>
          </a:p>
          <a:p>
            <a:endParaRPr lang="fr-FR" dirty="0" smtClean="0"/>
          </a:p>
          <a:p>
            <a:pPr lvl="1"/>
            <a:r>
              <a:rPr lang="fr-FR" sz="2000" dirty="0" smtClean="0"/>
              <a:t>Le détail du projet et des intervenants;</a:t>
            </a:r>
          </a:p>
          <a:p>
            <a:pPr lvl="1"/>
            <a:r>
              <a:rPr lang="fr-FR" sz="2000" dirty="0" smtClean="0"/>
              <a:t>L’étude des besoins;</a:t>
            </a:r>
          </a:p>
          <a:p>
            <a:pPr lvl="1"/>
            <a:r>
              <a:rPr lang="fr-FR" sz="2000" dirty="0" smtClean="0"/>
              <a:t>L’analyse fonctionnelle.</a:t>
            </a:r>
          </a:p>
          <a:p>
            <a:pPr marL="457200" lvl="1" indent="0">
              <a:buNone/>
            </a:pPr>
            <a:endParaRPr lang="fr-FR" dirty="0" smtClean="0"/>
          </a:p>
          <a:p>
            <a:endParaRPr lang="fr-FR"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3859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755576" y="2569468"/>
            <a:ext cx="7916863" cy="1538883"/>
          </a:xfrm>
          <a:prstGeom prst="rect">
            <a:avLst/>
          </a:prstGeom>
          <a:noFill/>
        </p:spPr>
        <p:txBody>
          <a:bodyPr>
            <a:spAutoFit/>
          </a:bodyPr>
          <a:lstStyle/>
          <a:p>
            <a:pPr>
              <a:defRPr/>
            </a:pPr>
            <a:r>
              <a:rPr lang="fr-FR" sz="3200" dirty="0" smtClean="0"/>
              <a:t>Les éléments d’un bon cahier des charges</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extLst>
      <p:ext uri="{BB962C8B-B14F-4D97-AF65-F5344CB8AC3E}">
        <p14:creationId xmlns:p14="http://schemas.microsoft.com/office/powerpoint/2010/main" val="982634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Combo</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en-US" dirty="0" smtClean="0"/>
              <a:t>L’idéal est de mixer les deux en un seul et </a:t>
            </a:r>
            <a:r>
              <a:rPr lang="fr-FR" dirty="0" smtClean="0"/>
              <a:t>même cahier des charges (dans la mesure de vos compétences techniques).</a:t>
            </a:r>
          </a:p>
          <a:p>
            <a:endParaRPr lang="fr-FR" dirty="0" smtClean="0"/>
          </a:p>
          <a:p>
            <a:r>
              <a:rPr lang="fr-FR" dirty="0" smtClean="0"/>
              <a:t>A savoir faire l’état des besoins de votre projet, tout en donnant un maximum de spécifications techniques.</a:t>
            </a:r>
            <a:endParaRPr lang="en-US" dirty="0"/>
          </a:p>
          <a:p>
            <a:endParaRPr lang="tr-TR" dirty="0"/>
          </a:p>
          <a:p>
            <a:endParaRPr lang="tr-TR" dirty="0"/>
          </a:p>
          <a:p>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02009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Présentez le projet</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smtClean="0"/>
              <a:t>C’est la base. En une page, commencez par vous présenter, votre laboratoire et votre projet.</a:t>
            </a:r>
          </a:p>
          <a:p>
            <a:endParaRPr lang="fr-FR" dirty="0" smtClean="0"/>
          </a:p>
          <a:p>
            <a:r>
              <a:rPr lang="fr-FR" dirty="0" smtClean="0"/>
              <a:t>Cela aidera vos interlocuteurs à comprendre qui vous êtes et ce que vous demandez dans votre projet.</a:t>
            </a:r>
          </a:p>
          <a:p>
            <a:endParaRPr lang="fr-FR" dirty="0" smtClean="0"/>
          </a:p>
          <a:p>
            <a:r>
              <a:rPr lang="fr-FR" dirty="0" smtClean="0"/>
              <a:t>Ne détaillez pas trop dans cette partie : allez à l’essentiel sur la présentation.</a:t>
            </a:r>
            <a:endParaRPr lang="tr-TR" dirty="0"/>
          </a:p>
          <a:p>
            <a:endParaRPr lang="tr-TR" dirty="0"/>
          </a:p>
          <a:p>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20811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Présentez le projet</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smtClean="0"/>
              <a:t>Détaillez les objectifs du projet, notamment les raisons qui vous poussent à le créer.</a:t>
            </a:r>
          </a:p>
          <a:p>
            <a:endParaRPr lang="fr-FR" dirty="0" smtClean="0"/>
          </a:p>
          <a:p>
            <a:r>
              <a:rPr lang="fr-FR" dirty="0" smtClean="0"/>
              <a:t>De </a:t>
            </a:r>
            <a:r>
              <a:rPr lang="fr-FR" dirty="0" smtClean="0"/>
              <a:t>manière globale</a:t>
            </a:r>
            <a:r>
              <a:rPr lang="fr-FR" dirty="0" smtClean="0"/>
              <a:t>, expliquez votre cible.</a:t>
            </a:r>
          </a:p>
          <a:p>
            <a:endParaRPr lang="fr-FR" dirty="0"/>
          </a:p>
          <a:p>
            <a:r>
              <a:rPr lang="fr-FR" dirty="0" smtClean="0"/>
              <a:t>Un bon cahier des charges doit penser à sa cible.</a:t>
            </a:r>
            <a:endParaRPr lang="tr-TR" dirty="0"/>
          </a:p>
          <a:p>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9641" y="1849388"/>
            <a:ext cx="2094359" cy="1711136"/>
          </a:xfrm>
          <a:prstGeom prst="rect">
            <a:avLst/>
          </a:prstGeom>
        </p:spPr>
      </p:pic>
    </p:spTree>
    <p:extLst>
      <p:ext uri="{BB962C8B-B14F-4D97-AF65-F5344CB8AC3E}">
        <p14:creationId xmlns:p14="http://schemas.microsoft.com/office/powerpoint/2010/main" val="3818297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Présentez le projet</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smtClean="0"/>
              <a:t>Indiquez dans le cahier des charges l’ensemble des intervenants dans la conception du projet, que ce soit les interlocuteurs internes ou externes au laboratoire.</a:t>
            </a:r>
          </a:p>
          <a:p>
            <a:r>
              <a:rPr lang="fr-FR" dirty="0" smtClean="0"/>
              <a:t>Précisez à chaque fois le nom, prénom, rôle, email et numéro de téléphone.</a:t>
            </a:r>
          </a:p>
          <a:p>
            <a:r>
              <a:rPr lang="fr-FR" dirty="0" smtClean="0"/>
              <a:t>Cela permettra de gagner du temps pour s’adresser en fonction des besoins à tout le monde quand c’est nécessaire ou à une personne précise.</a:t>
            </a:r>
            <a:endParaRPr lang="tr-TR" dirty="0"/>
          </a:p>
          <a:p>
            <a:endParaRPr lang="tr-TR" dirty="0"/>
          </a:p>
          <a:p>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42930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755576" y="2569468"/>
            <a:ext cx="7916863" cy="1538883"/>
          </a:xfrm>
          <a:prstGeom prst="rect">
            <a:avLst/>
          </a:prstGeom>
          <a:noFill/>
        </p:spPr>
        <p:txBody>
          <a:bodyPr>
            <a:spAutoFit/>
          </a:bodyPr>
          <a:lstStyle/>
          <a:p>
            <a:pPr>
              <a:defRPr/>
            </a:pPr>
            <a:r>
              <a:rPr lang="fr-FR" sz="3200" dirty="0" smtClean="0"/>
              <a:t>Vos besoins</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9911" y="2413930"/>
            <a:ext cx="4363963" cy="2443819"/>
          </a:xfrm>
          <a:prstGeom prst="rect">
            <a:avLst/>
          </a:prstGeom>
        </p:spPr>
      </p:pic>
    </p:spTree>
    <p:extLst>
      <p:ext uri="{BB962C8B-B14F-4D97-AF65-F5344CB8AC3E}">
        <p14:creationId xmlns:p14="http://schemas.microsoft.com/office/powerpoint/2010/main" val="2543932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Besoins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smtClean="0"/>
              <a:t>On ne créer pas un projet sans avoir un besoin associé. </a:t>
            </a:r>
          </a:p>
          <a:p>
            <a:r>
              <a:rPr lang="fr-FR" dirty="0" smtClean="0"/>
              <a:t>Il peut être unique, ou ils peuvent </a:t>
            </a:r>
            <a:r>
              <a:rPr lang="fr-FR" dirty="0"/>
              <a:t>être </a:t>
            </a:r>
            <a:r>
              <a:rPr lang="fr-FR" dirty="0" smtClean="0"/>
              <a:t>multiples.</a:t>
            </a:r>
          </a:p>
          <a:p>
            <a:r>
              <a:rPr lang="fr-FR" dirty="0" smtClean="0"/>
              <a:t>Expliquez en détails ici les raisons qui poussent le projet. Par exemple:</a:t>
            </a:r>
          </a:p>
          <a:p>
            <a:pPr lvl="1"/>
            <a:r>
              <a:rPr lang="fr-FR" sz="2000" dirty="0" smtClean="0"/>
              <a:t>Lancer un produit;</a:t>
            </a:r>
          </a:p>
          <a:p>
            <a:pPr lvl="1"/>
            <a:r>
              <a:rPr lang="fr-FR" sz="2000" dirty="0" smtClean="0"/>
              <a:t>Augmenter la notoriété;</a:t>
            </a:r>
          </a:p>
          <a:p>
            <a:pPr lvl="1"/>
            <a:r>
              <a:rPr lang="fr-FR" sz="2000" dirty="0" smtClean="0"/>
              <a:t>Avoir plus de fans sur vos réseaux sociaux;</a:t>
            </a:r>
          </a:p>
          <a:p>
            <a:pPr lvl="1"/>
            <a:r>
              <a:rPr lang="fr-FR" sz="2000" dirty="0" smtClean="0"/>
              <a:t>Etc.</a:t>
            </a:r>
            <a:endParaRPr lang="tr-TR" sz="2000" dirty="0"/>
          </a:p>
          <a:p>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48092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Besoins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smtClean="0"/>
              <a:t>Pensez aussi à préciser vos besoins pendant et après le projet.</a:t>
            </a:r>
          </a:p>
          <a:p>
            <a:endParaRPr lang="fr-FR" dirty="0" smtClean="0"/>
          </a:p>
          <a:p>
            <a:r>
              <a:rPr lang="fr-FR" sz="2400" dirty="0" smtClean="0"/>
              <a:t>Par exemple:</a:t>
            </a:r>
          </a:p>
          <a:p>
            <a:endParaRPr lang="fr-FR" sz="2400" dirty="0" smtClean="0"/>
          </a:p>
          <a:p>
            <a:pPr lvl="1"/>
            <a:r>
              <a:rPr lang="fr-FR" sz="2000" dirty="0" smtClean="0"/>
              <a:t>Avez-vous besoin qu’on prenne en charge l’hébergement?</a:t>
            </a:r>
          </a:p>
          <a:p>
            <a:pPr lvl="1"/>
            <a:r>
              <a:rPr lang="fr-FR" sz="2000" dirty="0" smtClean="0"/>
              <a:t>Aimeriez-vous une formation poussée à l’outil?</a:t>
            </a:r>
          </a:p>
          <a:p>
            <a:pPr lvl="1"/>
            <a:r>
              <a:rPr lang="fr-FR" sz="2000" dirty="0" smtClean="0"/>
              <a:t>Voulez-vous mettre en place une prestation de maintenance ? </a:t>
            </a:r>
          </a:p>
          <a:p>
            <a:pPr lvl="1"/>
            <a:r>
              <a:rPr lang="fr-FR" sz="2000" dirty="0" smtClean="0"/>
              <a:t>Etc</a:t>
            </a:r>
            <a:r>
              <a:rPr lang="fr-FR" sz="2000" dirty="0"/>
              <a:t>.</a:t>
            </a:r>
            <a:endParaRPr lang="tr-TR" sz="2000" dirty="0"/>
          </a:p>
          <a:p>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92160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1538883"/>
          </a:xfrm>
          <a:prstGeom prst="rect">
            <a:avLst/>
          </a:prstGeom>
          <a:noFill/>
        </p:spPr>
        <p:txBody>
          <a:bodyPr>
            <a:spAutoFit/>
          </a:bodyPr>
          <a:lstStyle/>
          <a:p>
            <a:pPr>
              <a:defRPr/>
            </a:pPr>
            <a:r>
              <a:rPr lang="fr-FR" sz="3200" dirty="0"/>
              <a:t>C’est quoi un cahier des charges?</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8304" y="3433564"/>
            <a:ext cx="1777380" cy="1777380"/>
          </a:xfrm>
          <a:prstGeom prst="rect">
            <a:avLst/>
          </a:prstGeom>
        </p:spPr>
      </p:pic>
    </p:spTree>
    <p:extLst>
      <p:ext uri="{BB962C8B-B14F-4D97-AF65-F5344CB8AC3E}">
        <p14:creationId xmlns:p14="http://schemas.microsoft.com/office/powerpoint/2010/main" val="3839236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755576" y="2569468"/>
            <a:ext cx="7916863" cy="1538883"/>
          </a:xfrm>
          <a:prstGeom prst="rect">
            <a:avLst/>
          </a:prstGeom>
          <a:noFill/>
        </p:spPr>
        <p:txBody>
          <a:bodyPr>
            <a:spAutoFit/>
          </a:bodyPr>
          <a:lstStyle/>
          <a:p>
            <a:pPr>
              <a:defRPr/>
            </a:pPr>
            <a:r>
              <a:rPr lang="fr-FR" sz="3200" dirty="0" smtClean="0"/>
              <a:t>L’analyse fonctionnelle</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extLst>
      <p:ext uri="{BB962C8B-B14F-4D97-AF65-F5344CB8AC3E}">
        <p14:creationId xmlns:p14="http://schemas.microsoft.com/office/powerpoint/2010/main" val="3866306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Fonctionnel</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en-US" dirty="0" smtClean="0"/>
              <a:t>L’idéal est de créer des cas d’utilisation, c’est à dire d’expliquer pas à pas comment réaliser chaque besoin, et en détaillant chaque étape.</a:t>
            </a:r>
          </a:p>
          <a:p>
            <a:r>
              <a:rPr lang="en-US" dirty="0" smtClean="0"/>
              <a:t>On fait souvent cela quand on fait de l’UML</a:t>
            </a:r>
            <a:r>
              <a:rPr lang="en-US" dirty="0"/>
              <a:t> </a:t>
            </a:r>
            <a:r>
              <a:rPr lang="en-US" dirty="0" smtClean="0"/>
              <a:t>avec des cas d’utilisation dans lequel on detail tout.</a:t>
            </a:r>
          </a:p>
          <a:p>
            <a:r>
              <a:rPr lang="en-US" dirty="0" smtClean="0"/>
              <a:t>Exemple:</a:t>
            </a:r>
          </a:p>
          <a:p>
            <a:pPr lvl="1"/>
            <a:r>
              <a:rPr lang="en-US" sz="2000" dirty="0" smtClean="0"/>
              <a:t>Je consulte un produit &gt; je l’ajoute au panier &gt; je choisis un mode de livraison &gt; je renseigne mes coordonnées &gt; je paie;</a:t>
            </a:r>
          </a:p>
          <a:p>
            <a:pPr lvl="1"/>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43577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Fonctionnel</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en-US" dirty="0" smtClean="0"/>
              <a:t>Quand vos cas d’utilisation sont détaillées, la liste des fonctionnalités sera très simple à définir.</a:t>
            </a:r>
          </a:p>
          <a:p>
            <a:endParaRPr lang="en-US" dirty="0"/>
          </a:p>
          <a:p>
            <a:r>
              <a:rPr lang="en-US" dirty="0" smtClean="0"/>
              <a:t>Vous devrez donc les lister dans votre cahier des charges, là encore en détaillant le plus </a:t>
            </a:r>
            <a:r>
              <a:rPr lang="en-US" dirty="0" err="1" smtClean="0"/>
              <a:t>d’informations</a:t>
            </a:r>
            <a:r>
              <a:rPr lang="en-US" dirty="0" smtClean="0"/>
              <a:t> </a:t>
            </a:r>
            <a:r>
              <a:rPr lang="en-US" dirty="0" smtClean="0"/>
              <a:t>possibles sur chacune d’elles.</a:t>
            </a:r>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71634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755576" y="2569468"/>
            <a:ext cx="7916863" cy="1538883"/>
          </a:xfrm>
          <a:prstGeom prst="rect">
            <a:avLst/>
          </a:prstGeom>
          <a:noFill/>
        </p:spPr>
        <p:txBody>
          <a:bodyPr>
            <a:spAutoFit/>
          </a:bodyPr>
          <a:lstStyle/>
          <a:p>
            <a:pPr>
              <a:defRPr/>
            </a:pPr>
            <a:r>
              <a:rPr lang="fr-FR" sz="3200" dirty="0" smtClean="0"/>
              <a:t>Contraintes</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2569468"/>
            <a:ext cx="3425957" cy="2569468"/>
          </a:xfrm>
          <a:prstGeom prst="rect">
            <a:avLst/>
          </a:prstGeom>
        </p:spPr>
      </p:pic>
    </p:spTree>
    <p:extLst>
      <p:ext uri="{BB962C8B-B14F-4D97-AF65-F5344CB8AC3E}">
        <p14:creationId xmlns:p14="http://schemas.microsoft.com/office/powerpoint/2010/main" val="2560608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Contraintes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sz="2400" dirty="0"/>
              <a:t>Si le projet a des contraintes spécifiques, il ne faut pas hésiter à les mettre en avant le plus tôt possible. Par exemple, cela peut être la connexion à la base de données client déjà existante en magasin du client</a:t>
            </a:r>
            <a:r>
              <a:rPr lang="fr-FR" sz="2400" dirty="0" smtClean="0"/>
              <a:t>.</a:t>
            </a:r>
          </a:p>
          <a:p>
            <a:r>
              <a:rPr lang="fr-FR" sz="2400" dirty="0"/>
              <a:t> Si vous en avez, indiquez-les car elles peuvent avoir un impact sur le développement de votre projet</a:t>
            </a:r>
            <a:r>
              <a:rPr lang="fr-FR" sz="2400" dirty="0" smtClean="0"/>
              <a:t>.</a:t>
            </a:r>
          </a:p>
          <a:p>
            <a:r>
              <a:rPr lang="fr-FR" sz="2400" dirty="0"/>
              <a:t>D’ailleurs, indiquez aussi les futures contraintes, par exemple quand vous savez que d’ici 1, 2 ou 3 ans vous mettrez en place une autre fonctionnalité ou que vous devrez vous adapter à une norme précise.</a:t>
            </a:r>
            <a:endParaRPr lang="en-US" sz="2400"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30183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755576" y="2569468"/>
            <a:ext cx="7916863" cy="1538883"/>
          </a:xfrm>
          <a:prstGeom prst="rect">
            <a:avLst/>
          </a:prstGeom>
          <a:noFill/>
        </p:spPr>
        <p:txBody>
          <a:bodyPr>
            <a:spAutoFit/>
          </a:bodyPr>
          <a:lstStyle/>
          <a:p>
            <a:pPr>
              <a:defRPr/>
            </a:pPr>
            <a:r>
              <a:rPr lang="fr-FR" sz="3200" dirty="0" smtClean="0"/>
              <a:t>Informations techniques et pratiques</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extLst>
      <p:ext uri="{BB962C8B-B14F-4D97-AF65-F5344CB8AC3E}">
        <p14:creationId xmlns:p14="http://schemas.microsoft.com/office/powerpoint/2010/main" val="2437124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Informations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en-US" sz="2400" dirty="0" err="1" smtClean="0"/>
              <a:t>Enfin</a:t>
            </a:r>
            <a:r>
              <a:rPr lang="en-US" sz="2400" dirty="0" smtClean="0"/>
              <a:t>, dans la </a:t>
            </a:r>
            <a:r>
              <a:rPr lang="en-US" sz="2400" dirty="0" err="1" smtClean="0"/>
              <a:t>mesure</a:t>
            </a:r>
            <a:r>
              <a:rPr lang="en-US" sz="2400" dirty="0" smtClean="0"/>
              <a:t> du possible, </a:t>
            </a:r>
            <a:r>
              <a:rPr lang="en-US" sz="2400" dirty="0" err="1" smtClean="0"/>
              <a:t>mettez</a:t>
            </a:r>
            <a:r>
              <a:rPr lang="en-US" sz="2400" dirty="0" smtClean="0"/>
              <a:t> le plus possible </a:t>
            </a:r>
            <a:r>
              <a:rPr lang="en-US" sz="2400" dirty="0" err="1" smtClean="0"/>
              <a:t>d’informations</a:t>
            </a:r>
            <a:r>
              <a:rPr lang="en-US" sz="2400" dirty="0" smtClean="0"/>
              <a:t> techniques et </a:t>
            </a:r>
            <a:r>
              <a:rPr lang="en-US" sz="2400" dirty="0" err="1" smtClean="0"/>
              <a:t>pratiques</a:t>
            </a:r>
            <a:r>
              <a:rPr lang="en-US" sz="2400" dirty="0" smtClean="0"/>
              <a:t>.</a:t>
            </a:r>
          </a:p>
          <a:p>
            <a:r>
              <a:rPr lang="en-US" sz="2400" dirty="0" smtClean="0"/>
              <a:t>Par exemple:</a:t>
            </a:r>
          </a:p>
          <a:p>
            <a:pPr marL="0" indent="0">
              <a:buNone/>
            </a:pPr>
            <a:endParaRPr lang="en-US" sz="2400" dirty="0" smtClean="0"/>
          </a:p>
          <a:p>
            <a:pPr lvl="2"/>
            <a:r>
              <a:rPr lang="en-US" sz="1600" dirty="0" err="1" smtClean="0"/>
              <a:t>Avez</a:t>
            </a:r>
            <a:r>
              <a:rPr lang="en-US" sz="1600" dirty="0" smtClean="0"/>
              <a:t> </a:t>
            </a:r>
            <a:r>
              <a:rPr lang="en-US" sz="1600" dirty="0" err="1"/>
              <a:t>vous</a:t>
            </a:r>
            <a:r>
              <a:rPr lang="en-US" sz="1600" dirty="0"/>
              <a:t> </a:t>
            </a:r>
            <a:r>
              <a:rPr lang="en-US" sz="1600" dirty="0" err="1"/>
              <a:t>déja</a:t>
            </a:r>
            <a:r>
              <a:rPr lang="en-US" sz="1600" dirty="0"/>
              <a:t> un nom de </a:t>
            </a:r>
            <a:r>
              <a:rPr lang="en-US" sz="1600" dirty="0" err="1"/>
              <a:t>domaine</a:t>
            </a:r>
            <a:r>
              <a:rPr lang="en-US" sz="1600" dirty="0"/>
              <a:t> </a:t>
            </a:r>
            <a:r>
              <a:rPr lang="en-US" sz="1600" dirty="0" smtClean="0"/>
              <a:t>?</a:t>
            </a:r>
          </a:p>
          <a:p>
            <a:pPr lvl="3"/>
            <a:r>
              <a:rPr lang="en-US" sz="1400" dirty="0"/>
              <a:t>Si non, qui le reserve </a:t>
            </a:r>
            <a:r>
              <a:rPr lang="en-US" sz="1400" dirty="0" smtClean="0"/>
              <a:t>?</a:t>
            </a:r>
            <a:endParaRPr lang="en-US" sz="1400" dirty="0"/>
          </a:p>
          <a:p>
            <a:pPr lvl="3"/>
            <a:r>
              <a:rPr lang="en-US" sz="1400" dirty="0"/>
              <a:t>Si </a:t>
            </a:r>
            <a:r>
              <a:rPr lang="en-US" sz="1400" dirty="0" err="1"/>
              <a:t>oui</a:t>
            </a:r>
            <a:r>
              <a:rPr lang="en-US" sz="1400" dirty="0"/>
              <a:t>, y a t-</a:t>
            </a:r>
            <a:r>
              <a:rPr lang="en-US" sz="1400" dirty="0" err="1"/>
              <a:t>il</a:t>
            </a:r>
            <a:r>
              <a:rPr lang="en-US" sz="1400" dirty="0"/>
              <a:t> déjà un site </a:t>
            </a:r>
            <a:r>
              <a:rPr lang="en-US" sz="1400" dirty="0" err="1"/>
              <a:t>dessus</a:t>
            </a:r>
            <a:r>
              <a:rPr lang="en-US" sz="1400" dirty="0"/>
              <a:t> ? </a:t>
            </a:r>
            <a:endParaRPr lang="en-US" sz="1400" dirty="0" smtClean="0"/>
          </a:p>
          <a:p>
            <a:pPr marL="457200" lvl="1" indent="0">
              <a:buNone/>
            </a:pPr>
            <a:endParaRPr lang="en-US" sz="2000" dirty="0" smtClean="0"/>
          </a:p>
          <a:p>
            <a:pPr lvl="2"/>
            <a:r>
              <a:rPr lang="en-US" sz="1400" dirty="0" err="1" smtClean="0"/>
              <a:t>L’hébergement</a:t>
            </a:r>
            <a:r>
              <a:rPr lang="en-US" sz="1400" dirty="0"/>
              <a:t>?</a:t>
            </a:r>
            <a:endParaRPr lang="en-US" sz="1400" dirty="0" smtClean="0"/>
          </a:p>
          <a:p>
            <a:pPr lvl="3"/>
            <a:r>
              <a:rPr lang="en-US" sz="1400" dirty="0" err="1" smtClean="0"/>
              <a:t>Existe</a:t>
            </a:r>
            <a:r>
              <a:rPr lang="en-US" sz="1400" dirty="0" smtClean="0"/>
              <a:t>-t-</a:t>
            </a:r>
            <a:r>
              <a:rPr lang="en-US" sz="1400" dirty="0" err="1" smtClean="0"/>
              <a:t>il</a:t>
            </a:r>
            <a:r>
              <a:rPr lang="en-US" sz="1400" dirty="0" smtClean="0"/>
              <a:t> </a:t>
            </a:r>
            <a:r>
              <a:rPr lang="en-US" sz="1400" dirty="0" err="1" smtClean="0"/>
              <a:t>déja</a:t>
            </a:r>
            <a:r>
              <a:rPr lang="en-US" sz="1400" dirty="0" smtClean="0"/>
              <a:t> ?</a:t>
            </a:r>
          </a:p>
          <a:p>
            <a:pPr lvl="3"/>
            <a:r>
              <a:rPr lang="en-US" sz="1400" dirty="0" smtClean="0"/>
              <a:t>Si </a:t>
            </a:r>
            <a:r>
              <a:rPr lang="en-US" sz="1400" dirty="0" err="1" smtClean="0"/>
              <a:t>oui</a:t>
            </a:r>
            <a:r>
              <a:rPr lang="en-US" sz="1400" dirty="0" smtClean="0"/>
              <a:t>, </a:t>
            </a:r>
            <a:r>
              <a:rPr lang="en-US" sz="1400" dirty="0" err="1" smtClean="0"/>
              <a:t>quelles</a:t>
            </a:r>
            <a:r>
              <a:rPr lang="en-US" sz="1400" dirty="0" smtClean="0"/>
              <a:t> sont les </a:t>
            </a:r>
            <a:r>
              <a:rPr lang="en-US" sz="1400" dirty="0" err="1" smtClean="0"/>
              <a:t>contraintes</a:t>
            </a:r>
            <a:r>
              <a:rPr lang="en-US" sz="1400" dirty="0" smtClean="0"/>
              <a:t> </a:t>
            </a:r>
            <a:r>
              <a:rPr lang="en-US" sz="1400" dirty="0" err="1" smtClean="0"/>
              <a:t>actuelles</a:t>
            </a:r>
            <a:r>
              <a:rPr lang="en-US" sz="1400" dirty="0" smtClean="0"/>
              <a:t>?</a:t>
            </a:r>
          </a:p>
          <a:p>
            <a:pPr lvl="3"/>
            <a:r>
              <a:rPr lang="en-US" sz="1400" dirty="0" smtClean="0"/>
              <a:t>Si non, quells sont vos </a:t>
            </a:r>
            <a:r>
              <a:rPr lang="en-US" sz="1400" dirty="0" err="1" smtClean="0"/>
              <a:t>besoins</a:t>
            </a:r>
            <a:r>
              <a:rPr lang="en-US" sz="1400" dirty="0" smtClean="0"/>
              <a:t> par rapport à </a:t>
            </a:r>
            <a:r>
              <a:rPr lang="en-US" sz="1400" dirty="0" err="1" smtClean="0"/>
              <a:t>cet</a:t>
            </a:r>
            <a:r>
              <a:rPr lang="en-US" sz="1400" dirty="0" smtClean="0"/>
              <a:t> </a:t>
            </a:r>
            <a:r>
              <a:rPr lang="en-US" sz="1400" dirty="0" err="1" smtClean="0"/>
              <a:t>élément</a:t>
            </a:r>
            <a:r>
              <a:rPr lang="en-US" sz="1400" dirty="0" smtClean="0"/>
              <a:t>?</a:t>
            </a:r>
            <a:endParaRPr lang="en-US" sz="1400" dirty="0"/>
          </a:p>
          <a:p>
            <a:pPr lvl="2"/>
            <a:endParaRPr lang="en-US" sz="1600" dirty="0"/>
          </a:p>
          <a:p>
            <a:pPr lvl="2"/>
            <a:endParaRPr lang="en-US" sz="1600" dirty="0"/>
          </a:p>
          <a:p>
            <a:pPr marL="914400" lvl="2" indent="0">
              <a:buNone/>
            </a:pPr>
            <a:endParaRPr lang="en-US" sz="1600"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18149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9592" y="2569468"/>
            <a:ext cx="7916863" cy="1538883"/>
          </a:xfrm>
          <a:prstGeom prst="rect">
            <a:avLst/>
          </a:prstGeom>
          <a:noFill/>
        </p:spPr>
        <p:txBody>
          <a:bodyPr>
            <a:spAutoFit/>
          </a:bodyPr>
          <a:lstStyle/>
          <a:p>
            <a:pPr>
              <a:defRPr/>
            </a:pPr>
            <a:r>
              <a:rPr lang="fr-FR" sz="3200" dirty="0" smtClean="0"/>
              <a:t>Planning, livrables et budget</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2120" y="3719122"/>
            <a:ext cx="1601755" cy="1201316"/>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808" y="3719122"/>
            <a:ext cx="1337365" cy="1337365"/>
          </a:xfrm>
          <a:prstGeom prst="rect">
            <a:avLst/>
          </a:prstGeom>
        </p:spPr>
      </p:pic>
    </p:spTree>
    <p:extLst>
      <p:ext uri="{BB962C8B-B14F-4D97-AF65-F5344CB8AC3E}">
        <p14:creationId xmlns:p14="http://schemas.microsoft.com/office/powerpoint/2010/main" val="1237656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Informations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en-US" sz="2400" dirty="0" err="1" smtClean="0"/>
              <a:t>Indiquez</a:t>
            </a:r>
            <a:r>
              <a:rPr lang="en-US" sz="2400" dirty="0" smtClean="0"/>
              <a:t> </a:t>
            </a:r>
            <a:r>
              <a:rPr lang="en-US" sz="2400" dirty="0" err="1" smtClean="0"/>
              <a:t>quel</a:t>
            </a:r>
            <a:r>
              <a:rPr lang="en-US" sz="2400" dirty="0" smtClean="0"/>
              <a:t> est votre budget pour le projet. </a:t>
            </a:r>
          </a:p>
          <a:p>
            <a:endParaRPr lang="en-US" sz="2400" dirty="0" smtClean="0"/>
          </a:p>
          <a:p>
            <a:r>
              <a:rPr lang="en-US" sz="2400" dirty="0" smtClean="0"/>
              <a:t>Cela </a:t>
            </a:r>
            <a:r>
              <a:rPr lang="en-US" sz="2400" dirty="0" err="1" smtClean="0"/>
              <a:t>permet</a:t>
            </a:r>
            <a:r>
              <a:rPr lang="en-US" sz="2400" dirty="0" smtClean="0"/>
              <a:t> de proposer </a:t>
            </a:r>
            <a:r>
              <a:rPr lang="en-US" sz="2400" dirty="0" err="1" smtClean="0"/>
              <a:t>une</a:t>
            </a:r>
            <a:r>
              <a:rPr lang="en-US" sz="2400" dirty="0" smtClean="0"/>
              <a:t> solution </a:t>
            </a:r>
            <a:r>
              <a:rPr lang="en-US" sz="2400" dirty="0" err="1" smtClean="0"/>
              <a:t>adaptée</a:t>
            </a:r>
            <a:r>
              <a:rPr lang="en-US" sz="2400" dirty="0" smtClean="0"/>
              <a:t> à vos </a:t>
            </a:r>
            <a:r>
              <a:rPr lang="en-US" sz="2400" dirty="0" err="1" smtClean="0"/>
              <a:t>besoins</a:t>
            </a:r>
            <a:r>
              <a:rPr lang="en-US" sz="2400" dirty="0" smtClean="0"/>
              <a:t> et </a:t>
            </a:r>
            <a:r>
              <a:rPr lang="en-US" sz="2400" dirty="0" err="1" smtClean="0"/>
              <a:t>évite</a:t>
            </a:r>
            <a:r>
              <a:rPr lang="en-US" sz="2400" dirty="0" smtClean="0"/>
              <a:t> à tout le monde de </a:t>
            </a:r>
            <a:r>
              <a:rPr lang="en-US" sz="2400" dirty="0" err="1" smtClean="0"/>
              <a:t>perdre</a:t>
            </a:r>
            <a:r>
              <a:rPr lang="en-US" sz="2400" dirty="0" smtClean="0"/>
              <a:t> du temps.</a:t>
            </a:r>
          </a:p>
          <a:p>
            <a:endParaRPr lang="en-US" sz="2400" dirty="0"/>
          </a:p>
          <a:p>
            <a:r>
              <a:rPr lang="en-US" sz="2400" dirty="0" err="1"/>
              <a:t>Indiquez</a:t>
            </a:r>
            <a:r>
              <a:rPr lang="en-US" sz="2400" dirty="0"/>
              <a:t> </a:t>
            </a:r>
            <a:r>
              <a:rPr lang="en-US" sz="2400" dirty="0" err="1"/>
              <a:t>aussi</a:t>
            </a:r>
            <a:r>
              <a:rPr lang="en-US" sz="2400" dirty="0"/>
              <a:t> vos </a:t>
            </a:r>
            <a:r>
              <a:rPr lang="en-US" sz="2400" dirty="0" err="1"/>
              <a:t>délais</a:t>
            </a:r>
            <a:r>
              <a:rPr lang="en-US" sz="2400" dirty="0"/>
              <a:t>, et surtout la raison de </a:t>
            </a:r>
            <a:r>
              <a:rPr lang="en-US" sz="2400" dirty="0" err="1"/>
              <a:t>ce</a:t>
            </a:r>
            <a:r>
              <a:rPr lang="en-US" sz="2400" dirty="0"/>
              <a:t> </a:t>
            </a:r>
            <a:r>
              <a:rPr lang="en-US" sz="2400" dirty="0" err="1"/>
              <a:t>délai</a:t>
            </a:r>
            <a:r>
              <a:rPr lang="en-US" sz="2400" dirty="0" smtClean="0"/>
              <a:t>.</a:t>
            </a:r>
          </a:p>
          <a:p>
            <a:endParaRPr lang="en-US" sz="2400" dirty="0"/>
          </a:p>
          <a:p>
            <a:r>
              <a:rPr lang="en-US" sz="2400" dirty="0"/>
              <a:t>Il y a en </a:t>
            </a:r>
            <a:r>
              <a:rPr lang="en-US" sz="2400" dirty="0" err="1"/>
              <a:t>effet</a:t>
            </a:r>
            <a:r>
              <a:rPr lang="en-US" sz="2400" dirty="0"/>
              <a:t> des dates </a:t>
            </a:r>
            <a:r>
              <a:rPr lang="en-US" sz="2400" dirty="0" err="1"/>
              <a:t>butoirs</a:t>
            </a:r>
            <a:r>
              <a:rPr lang="en-US" sz="2400" dirty="0"/>
              <a:t> que </a:t>
            </a:r>
            <a:r>
              <a:rPr lang="en-US" sz="2400" dirty="0" err="1"/>
              <a:t>l’on</a:t>
            </a:r>
            <a:r>
              <a:rPr lang="en-US" sz="2400" dirty="0"/>
              <a:t> </a:t>
            </a:r>
            <a:r>
              <a:rPr lang="en-US" sz="2400" dirty="0" err="1"/>
              <a:t>doit</a:t>
            </a:r>
            <a:r>
              <a:rPr lang="en-US" sz="2400" dirty="0"/>
              <a:t> respecter à cause d’un </a:t>
            </a:r>
            <a:r>
              <a:rPr lang="en-US" sz="2400" dirty="0" err="1"/>
              <a:t>événement</a:t>
            </a:r>
            <a:r>
              <a:rPr lang="en-US" sz="2400" dirty="0"/>
              <a:t> précis( </a:t>
            </a:r>
            <a:r>
              <a:rPr lang="en-US" sz="2400" dirty="0" err="1"/>
              <a:t>lancement</a:t>
            </a:r>
            <a:r>
              <a:rPr lang="en-US" sz="2400" dirty="0"/>
              <a:t> de </a:t>
            </a:r>
            <a:r>
              <a:rPr lang="en-US" sz="2400" dirty="0" err="1"/>
              <a:t>produits</a:t>
            </a:r>
            <a:r>
              <a:rPr lang="en-US" sz="2400" dirty="0"/>
              <a:t>, date </a:t>
            </a:r>
            <a:r>
              <a:rPr lang="en-US" sz="2400" dirty="0" err="1"/>
              <a:t>d’une</a:t>
            </a:r>
            <a:r>
              <a:rPr lang="en-US" sz="2400" dirty="0"/>
              <a:t> conference, </a:t>
            </a:r>
            <a:r>
              <a:rPr lang="en-US" sz="2400" dirty="0" err="1"/>
              <a:t>etc</a:t>
            </a:r>
            <a:r>
              <a:rPr lang="en-US" sz="2400" dirty="0"/>
              <a:t>…)</a:t>
            </a:r>
          </a:p>
          <a:p>
            <a:endParaRPr lang="en-US" sz="2400" dirty="0"/>
          </a:p>
          <a:p>
            <a:endParaRPr lang="en-US" sz="2400" dirty="0" smtClean="0"/>
          </a:p>
          <a:p>
            <a:pPr lvl="2"/>
            <a:endParaRPr lang="en-US" sz="1600"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98838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Informations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endParaRPr lang="en-US" sz="2400" dirty="0" smtClean="0"/>
          </a:p>
          <a:p>
            <a:r>
              <a:rPr lang="en-US" sz="2400" dirty="0" err="1" smtClean="0"/>
              <a:t>Pensez</a:t>
            </a:r>
            <a:r>
              <a:rPr lang="en-US" sz="2400" dirty="0" smtClean="0"/>
              <a:t> </a:t>
            </a:r>
            <a:r>
              <a:rPr lang="en-US" sz="2400" dirty="0" err="1" smtClean="0"/>
              <a:t>aussi</a:t>
            </a:r>
            <a:r>
              <a:rPr lang="en-US" sz="2400" dirty="0" smtClean="0"/>
              <a:t> à </a:t>
            </a:r>
            <a:r>
              <a:rPr lang="en-US" sz="2400" dirty="0" err="1" smtClean="0"/>
              <a:t>prévoir</a:t>
            </a:r>
            <a:r>
              <a:rPr lang="en-US" sz="2400" dirty="0" smtClean="0"/>
              <a:t> dans le cahier des charges du temps pour le </a:t>
            </a:r>
            <a:r>
              <a:rPr lang="en-US" sz="2400" dirty="0" err="1" smtClean="0"/>
              <a:t>recettage</a:t>
            </a:r>
            <a:r>
              <a:rPr lang="en-US" sz="2400" dirty="0" smtClean="0"/>
              <a:t>.</a:t>
            </a:r>
          </a:p>
          <a:p>
            <a:endParaRPr lang="en-US" sz="2400" dirty="0" smtClean="0"/>
          </a:p>
          <a:p>
            <a:r>
              <a:rPr lang="en-US" sz="2400" dirty="0" smtClean="0"/>
              <a:t>C’est à dire pour tester en long, large et en travers votre projet </a:t>
            </a:r>
            <a:r>
              <a:rPr lang="en-US" sz="2400" dirty="0" err="1" smtClean="0"/>
              <a:t>avant</a:t>
            </a:r>
            <a:r>
              <a:rPr lang="en-US" sz="2400" dirty="0" smtClean="0"/>
              <a:t> son </a:t>
            </a:r>
            <a:r>
              <a:rPr lang="en-US" sz="2400" dirty="0" err="1" smtClean="0"/>
              <a:t>rendu</a:t>
            </a:r>
            <a:r>
              <a:rPr lang="en-US" sz="2400" dirty="0" smtClean="0"/>
              <a:t>.</a:t>
            </a:r>
            <a:endParaRPr lang="en-US" sz="2400" dirty="0"/>
          </a:p>
          <a:p>
            <a:pPr lvl="2"/>
            <a:endParaRPr lang="en-US" sz="1600"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16706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C’est quoi un cahier des charges ?</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a:t>Document qui va permettre de comprendre et d’expliquer un projet dans son ensemble, avec toutes les contraintes ou encore les intervenants qui y sont liés.</a:t>
            </a:r>
            <a:endParaRPr lang="en-US" dirty="0"/>
          </a:p>
          <a:p>
            <a:r>
              <a:rPr lang="fr-FR" dirty="0"/>
              <a:t>Définir</a:t>
            </a:r>
            <a:r>
              <a:rPr lang="en-US" dirty="0"/>
              <a:t> et formaliser le </a:t>
            </a:r>
            <a:r>
              <a:rPr lang="es-CR" dirty="0"/>
              <a:t>besoin</a:t>
            </a:r>
            <a:r>
              <a:rPr lang="en-US" dirty="0"/>
              <a:t> du client, il explique à quoi va servir le produit final.</a:t>
            </a:r>
          </a:p>
          <a:p>
            <a:r>
              <a:rPr lang="en-US" dirty="0"/>
              <a:t>On utilise des fonctions détaillant les services rendus par le produit et les contraintes auxquelles il est soumis.</a:t>
            </a:r>
          </a:p>
          <a:p>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24363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9592" y="2569468"/>
            <a:ext cx="7916863" cy="1538883"/>
          </a:xfrm>
          <a:prstGeom prst="rect">
            <a:avLst/>
          </a:prstGeom>
          <a:noFill/>
        </p:spPr>
        <p:txBody>
          <a:bodyPr>
            <a:spAutoFit/>
          </a:bodyPr>
          <a:lstStyle/>
          <a:p>
            <a:pPr>
              <a:defRPr/>
            </a:pPr>
            <a:r>
              <a:rPr lang="fr-FR" sz="3200" dirty="0" smtClean="0"/>
              <a:t>On résume en bref</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extLst>
      <p:ext uri="{BB962C8B-B14F-4D97-AF65-F5344CB8AC3E}">
        <p14:creationId xmlns:p14="http://schemas.microsoft.com/office/powerpoint/2010/main" val="324730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Résumé</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en-US" sz="2400" dirty="0" err="1" smtClean="0"/>
              <a:t>Résumons</a:t>
            </a:r>
            <a:r>
              <a:rPr lang="en-US" sz="2400" dirty="0" smtClean="0"/>
              <a:t> les </a:t>
            </a:r>
            <a:r>
              <a:rPr lang="en-US" sz="2400" dirty="0" err="1" smtClean="0"/>
              <a:t>règles</a:t>
            </a:r>
            <a:r>
              <a:rPr lang="en-US" sz="2400" dirty="0" smtClean="0"/>
              <a:t> d’un bon cahier des charges </a:t>
            </a:r>
            <a:r>
              <a:rPr lang="en-US" sz="2400" dirty="0" err="1" smtClean="0"/>
              <a:t>avant</a:t>
            </a:r>
            <a:r>
              <a:rPr lang="en-US" sz="2400" dirty="0" smtClean="0"/>
              <a:t> tout :</a:t>
            </a:r>
          </a:p>
          <a:p>
            <a:endParaRPr lang="en-US" sz="2400" dirty="0" smtClean="0"/>
          </a:p>
          <a:p>
            <a:pPr lvl="1"/>
            <a:r>
              <a:rPr lang="fr-FR" sz="2000" dirty="0"/>
              <a:t>il doit lister vos besoins et ceux des utilisateurs ;</a:t>
            </a:r>
          </a:p>
          <a:p>
            <a:pPr lvl="1"/>
            <a:r>
              <a:rPr lang="fr-FR" sz="2000" dirty="0"/>
              <a:t>il doit être le plus précis possible dans les </a:t>
            </a:r>
            <a:r>
              <a:rPr lang="fr-FR" sz="2000" dirty="0" smtClean="0"/>
              <a:t>fonctionnalités et </a:t>
            </a:r>
            <a:r>
              <a:rPr lang="fr-FR" sz="2000" dirty="0"/>
              <a:t>la structure ;</a:t>
            </a:r>
          </a:p>
          <a:p>
            <a:pPr lvl="1"/>
            <a:r>
              <a:rPr lang="fr-FR" sz="2000" dirty="0"/>
              <a:t>il définit les délais, le budget et les interlocuteurs ;</a:t>
            </a:r>
          </a:p>
          <a:p>
            <a:endParaRPr lang="en-US" sz="2400" dirty="0" smtClean="0"/>
          </a:p>
          <a:p>
            <a:endParaRPr lang="en-US" sz="2400" dirty="0" smtClean="0"/>
          </a:p>
          <a:p>
            <a:pPr lvl="2"/>
            <a:endParaRPr lang="en-US" sz="1600"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20189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a:t>Questions ?</a:t>
            </a:r>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8423998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end</a:t>
            </a:r>
          </a:p>
        </p:txBody>
      </p:sp>
      <p:sp>
        <p:nvSpPr>
          <p:cNvPr id="4" name="Espace réservé du contenu 3"/>
          <p:cNvSpPr>
            <a:spLocks noGrp="1"/>
          </p:cNvSpPr>
          <p:nvPr>
            <p:ph sz="quarter" idx="13"/>
          </p:nvPr>
        </p:nvSpPr>
        <p:spPr/>
        <p:txBody>
          <a:bodyPr/>
          <a:lstStyle/>
          <a:p>
            <a:r>
              <a:rPr lang="en-US" dirty="0"/>
              <a:t>Project kick-off</a:t>
            </a:r>
            <a:endParaRPr lang="fr-FR" dirty="0">
              <a:ea typeface="ＭＳ Ｐゴシック" pitchFamily="34" charset="-128"/>
            </a:endParaRPr>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a:p>
          <a:p>
            <a:pPr marL="0" indent="0" algn="ctr">
              <a:buNone/>
            </a:pPr>
            <a:endParaRPr lang="fr-FR" sz="2400" dirty="0"/>
          </a:p>
          <a:p>
            <a:pPr marL="0" indent="0" algn="ctr">
              <a:buNone/>
            </a:pPr>
            <a:endParaRPr lang="fr-FR" sz="4000" dirty="0"/>
          </a:p>
          <a:p>
            <a:pPr marL="0" indent="0" algn="ctr">
              <a:buNone/>
            </a:pPr>
            <a:endParaRPr lang="fr-FR" sz="6000" i="1" dirty="0"/>
          </a:p>
          <a:p>
            <a:pPr marL="0" indent="0" algn="ctr">
              <a:buNone/>
            </a:pPr>
            <a:r>
              <a:rPr lang="fr-FR" sz="6000" i="1" dirty="0"/>
              <a:t>Thanks for </a:t>
            </a:r>
            <a:r>
              <a:rPr lang="fr-FR" sz="6000" i="1" dirty="0" err="1"/>
              <a:t>your</a:t>
            </a:r>
            <a:r>
              <a:rPr lang="fr-FR" sz="6000" i="1" dirty="0"/>
              <a:t> attention</a:t>
            </a:r>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4060413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Contenu</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en-US" dirty="0"/>
              <a:t>A l’intérieur, on retrouvera notamment :</a:t>
            </a:r>
          </a:p>
          <a:p>
            <a:pPr lvl="1"/>
            <a:r>
              <a:rPr lang="en-US" dirty="0"/>
              <a:t>Les fonctionnalités à developer ;</a:t>
            </a:r>
          </a:p>
          <a:p>
            <a:pPr lvl="1"/>
            <a:r>
              <a:rPr lang="en-US" dirty="0"/>
              <a:t>Les contraintes techniques ;</a:t>
            </a:r>
          </a:p>
          <a:p>
            <a:pPr lvl="1"/>
            <a:r>
              <a:rPr lang="en-US" dirty="0"/>
              <a:t>Un </a:t>
            </a:r>
            <a:r>
              <a:rPr lang="en-US" dirty="0" err="1"/>
              <a:t>état</a:t>
            </a:r>
            <a:r>
              <a:rPr lang="en-US" dirty="0"/>
              <a:t> de </a:t>
            </a:r>
            <a:r>
              <a:rPr lang="en-US" dirty="0" err="1"/>
              <a:t>l’existant</a:t>
            </a:r>
            <a:r>
              <a:rPr lang="en-US" dirty="0"/>
              <a:t> ;</a:t>
            </a:r>
          </a:p>
          <a:p>
            <a:pPr lvl="1"/>
            <a:r>
              <a:rPr lang="en-US" dirty="0"/>
              <a:t>Une explication du </a:t>
            </a:r>
            <a:r>
              <a:rPr lang="en-US" dirty="0" err="1"/>
              <a:t>ou</a:t>
            </a:r>
            <a:r>
              <a:rPr lang="en-US" dirty="0"/>
              <a:t> des </a:t>
            </a:r>
            <a:r>
              <a:rPr lang="en-US" dirty="0" err="1"/>
              <a:t>besoins</a:t>
            </a:r>
            <a:r>
              <a:rPr lang="en-US" dirty="0"/>
              <a:t> ;</a:t>
            </a:r>
          </a:p>
          <a:p>
            <a:pPr lvl="1"/>
            <a:r>
              <a:rPr lang="en-US" dirty="0"/>
              <a:t>La liste des intervenant ;</a:t>
            </a:r>
          </a:p>
          <a:p>
            <a:pPr lvl="1"/>
            <a:r>
              <a:rPr lang="en-US" dirty="0"/>
              <a:t>Etc.</a:t>
            </a:r>
          </a:p>
          <a:p>
            <a:endParaRPr lang="tr-TR" dirty="0"/>
          </a:p>
          <a:p>
            <a:endParaRPr lang="tr-TR" dirty="0"/>
          </a:p>
          <a:p>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8491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27584" y="2569468"/>
            <a:ext cx="7916863" cy="1538883"/>
          </a:xfrm>
          <a:prstGeom prst="rect">
            <a:avLst/>
          </a:prstGeom>
          <a:noFill/>
        </p:spPr>
        <p:txBody>
          <a:bodyPr>
            <a:spAutoFit/>
          </a:bodyPr>
          <a:lstStyle/>
          <a:p>
            <a:pPr>
              <a:defRPr/>
            </a:pPr>
            <a:r>
              <a:rPr lang="fr-FR" sz="3200" dirty="0"/>
              <a:t>Pourquoi en rédiger un?</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4158" y="3577580"/>
            <a:ext cx="1749842" cy="1679848"/>
          </a:xfrm>
          <a:prstGeom prst="rect">
            <a:avLst/>
          </a:prstGeom>
        </p:spPr>
      </p:pic>
    </p:spTree>
    <p:extLst>
      <p:ext uri="{BB962C8B-B14F-4D97-AF65-F5344CB8AC3E}">
        <p14:creationId xmlns:p14="http://schemas.microsoft.com/office/powerpoint/2010/main" val="553513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Avantage</a:t>
            </a:r>
          </a:p>
        </p:txBody>
      </p:sp>
      <p:sp>
        <p:nvSpPr>
          <p:cNvPr id="18434" name="Espace réservé du contenu 2"/>
          <p:cNvSpPr>
            <a:spLocks noGrp="1"/>
          </p:cNvSpPr>
          <p:nvPr>
            <p:ph idx="1"/>
          </p:nvPr>
        </p:nvSpPr>
        <p:spPr>
          <a:xfrm>
            <a:off x="467544" y="985292"/>
            <a:ext cx="8280920" cy="4230687"/>
          </a:xfrm>
        </p:spPr>
        <p:txBody>
          <a:bodyPr/>
          <a:lstStyle/>
          <a:p>
            <a:r>
              <a:rPr lang="fr-FR" dirty="0"/>
              <a:t>Tout d’abord, rédiger ce type de document vous permet de remettre à plat vos besoins et vos objectifs.</a:t>
            </a:r>
          </a:p>
          <a:p>
            <a:r>
              <a:rPr lang="fr-FR" dirty="0"/>
              <a:t>Cela vous permet notamment de lister tout ce qui devra être inclut dans votre projet, que ce soit pour vos propres besoins ou pour répondre aux différents besoins </a:t>
            </a:r>
            <a:r>
              <a:rPr lang="fr-FR" dirty="0" smtClean="0"/>
              <a:t>attendus. </a:t>
            </a:r>
            <a:endParaRPr lang="tr-TR" dirty="0"/>
          </a:p>
          <a:p>
            <a:endParaRPr lang="tr-TR" dirty="0"/>
          </a:p>
          <a:p>
            <a:endParaRPr lang="en-US"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6673" y="21998"/>
            <a:ext cx="853518" cy="819377"/>
          </a:xfrm>
          <a:prstGeom prst="rect">
            <a:avLst/>
          </a:prstGeom>
        </p:spPr>
      </p:pic>
    </p:spTree>
    <p:extLst>
      <p:ext uri="{BB962C8B-B14F-4D97-AF65-F5344CB8AC3E}">
        <p14:creationId xmlns:p14="http://schemas.microsoft.com/office/powerpoint/2010/main" val="15360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t>Avantage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a:t>Permet de prioriser votre travail. </a:t>
            </a:r>
          </a:p>
          <a:p>
            <a:r>
              <a:rPr lang="fr-FR" dirty="0"/>
              <a:t>Votre CDC doit vous permettre de distinguer l’essentiel du facultatif, ce qui vous permet donc de pouvoir démarrer un projet plus rapidement.</a:t>
            </a:r>
          </a:p>
          <a:p>
            <a:endParaRPr lang="fr-FR" dirty="0"/>
          </a:p>
          <a:p>
            <a:r>
              <a:rPr lang="fr-FR" dirty="0"/>
              <a:t>N’oubliez pas que dans tout projet, il est toujours préférable de sortir une version moins complète mais stable, plutôt que d’attendre la version définitive qui pourrait ne jamais voir le jour. </a:t>
            </a:r>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6673" y="21998"/>
            <a:ext cx="853518" cy="819377"/>
          </a:xfrm>
          <a:prstGeom prst="rect">
            <a:avLst/>
          </a:prstGeom>
        </p:spPr>
      </p:pic>
    </p:spTree>
    <p:extLst>
      <p:ext uri="{BB962C8B-B14F-4D97-AF65-F5344CB8AC3E}">
        <p14:creationId xmlns:p14="http://schemas.microsoft.com/office/powerpoint/2010/main" val="1402009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t>Avantage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fr-FR" dirty="0" smtClean="0"/>
              <a:t>Estimer la charge de travail réelle et le coût associé à chaque demande.</a:t>
            </a:r>
          </a:p>
          <a:p>
            <a:endParaRPr lang="fr-FR" dirty="0" smtClean="0"/>
          </a:p>
          <a:p>
            <a:r>
              <a:rPr lang="fr-FR" dirty="0" smtClean="0"/>
              <a:t>Cibler les attentes.</a:t>
            </a:r>
          </a:p>
          <a:p>
            <a:endParaRPr lang="fr-FR" dirty="0" smtClean="0"/>
          </a:p>
          <a:p>
            <a:r>
              <a:rPr lang="fr-FR" dirty="0" smtClean="0"/>
              <a:t>Un cahier des charge le plus précis possible permet une meilleur vision sur les objectifs </a:t>
            </a:r>
            <a:r>
              <a:rPr lang="fr-FR" dirty="0" smtClean="0"/>
              <a:t>attendus.</a:t>
            </a:r>
            <a:endParaRPr lang="fr-FR" dirty="0"/>
          </a:p>
        </p:txBody>
      </p:sp>
      <p:sp>
        <p:nvSpPr>
          <p:cNvPr id="18435" name="Espace réservé du contenu 3"/>
          <p:cNvSpPr>
            <a:spLocks noGrp="1"/>
          </p:cNvSpPr>
          <p:nvPr>
            <p:ph sz="quarter" idx="13"/>
          </p:nvPr>
        </p:nvSpPr>
        <p:spPr/>
        <p:txBody>
          <a:bodyPr/>
          <a:lstStyle/>
          <a:p>
            <a:r>
              <a:rPr lang="en-US" dirty="0"/>
              <a:t>Cahier des charges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dirty="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6673" y="21998"/>
            <a:ext cx="853518" cy="819377"/>
          </a:xfrm>
          <a:prstGeom prst="rect">
            <a:avLst/>
          </a:prstGeom>
        </p:spPr>
      </p:pic>
    </p:spTree>
    <p:extLst>
      <p:ext uri="{BB962C8B-B14F-4D97-AF65-F5344CB8AC3E}">
        <p14:creationId xmlns:p14="http://schemas.microsoft.com/office/powerpoint/2010/main" val="3312685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755576" y="2569468"/>
            <a:ext cx="7916863" cy="1538883"/>
          </a:xfrm>
          <a:prstGeom prst="rect">
            <a:avLst/>
          </a:prstGeom>
          <a:noFill/>
        </p:spPr>
        <p:txBody>
          <a:bodyPr>
            <a:spAutoFit/>
          </a:bodyPr>
          <a:lstStyle/>
          <a:p>
            <a:pPr>
              <a:defRPr/>
            </a:pPr>
            <a:r>
              <a:rPr lang="fr-FR" sz="3200" dirty="0" smtClean="0"/>
              <a:t>Les différents types de cahier des charges</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extLst>
      <p:ext uri="{BB962C8B-B14F-4D97-AF65-F5344CB8AC3E}">
        <p14:creationId xmlns:p14="http://schemas.microsoft.com/office/powerpoint/2010/main" val="1499962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519AC1F3D0104992CA50B702CA885F" ma:contentTypeVersion="5" ma:contentTypeDescription="Crée un document." ma:contentTypeScope="" ma:versionID="c7ad75670f95882597aa53aa1d4f011b">
  <xsd:schema xmlns:xsd="http://www.w3.org/2001/XMLSchema" xmlns:xs="http://www.w3.org/2001/XMLSchema" xmlns:p="http://schemas.microsoft.com/office/2006/metadata/properties" xmlns:ns2="cac1e2cd-caea-4862-842c-e8cbcf68099c" targetNamespace="http://schemas.microsoft.com/office/2006/metadata/properties" ma:root="true" ma:fieldsID="141723ed88c2cd61939f8c81991413b1"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element name="LastSharedByUser" ma:index="11" nillable="true" ma:displayName="Dernier partage par heure par utilisateur" ma:description="" ma:internalName="LastSharedByUser" ma:readOnly="true">
      <xsd:simpleType>
        <xsd:restriction base="dms:Note">
          <xsd:maxLength value="255"/>
        </xsd:restriction>
      </xsd:simpleType>
    </xsd:element>
    <xsd:element name="LastSharedByTime" ma:index="12" nillable="true" ma:displayName="Dernier partage par heur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E21FAA-7175-4C85-A3F6-A4CD437A82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712D27-7A32-4158-97C4-150E91B3CD4E}">
  <ds:schemaRefs>
    <ds:schemaRef ds:uri="http://purl.org/dc/elements/1.1/"/>
    <ds:schemaRef ds:uri="http://schemas.microsoft.com/office/2006/metadata/properties"/>
    <ds:schemaRef ds:uri="http://purl.org/dc/term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3F9A188-4DED-4A7C-8075-216E5FEE03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1883</Words>
  <Application>Microsoft Macintosh PowerPoint</Application>
  <PresentationFormat>Présentation à l'écran (16:10)</PresentationFormat>
  <Paragraphs>456</Paragraphs>
  <Slides>33</Slides>
  <Notes>31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Calibri</vt:lpstr>
      <vt:lpstr>ＭＳ Ｐゴシック</vt:lpstr>
      <vt:lpstr>Verdana</vt:lpstr>
      <vt:lpstr>Arial</vt:lpstr>
      <vt:lpstr>SUPINFOTheme</vt:lpstr>
      <vt:lpstr>Présentation PowerPoint</vt:lpstr>
      <vt:lpstr>Présentation PowerPoint</vt:lpstr>
      <vt:lpstr>C’est quoi un cahier des charges ?</vt:lpstr>
      <vt:lpstr>Contenu</vt:lpstr>
      <vt:lpstr>Présentation PowerPoint</vt:lpstr>
      <vt:lpstr>Avantage</vt:lpstr>
      <vt:lpstr>Avantage</vt:lpstr>
      <vt:lpstr>Avantage</vt:lpstr>
      <vt:lpstr>Présentation PowerPoint</vt:lpstr>
      <vt:lpstr>Technique</vt:lpstr>
      <vt:lpstr>Fonctionnel</vt:lpstr>
      <vt:lpstr>Présentation PowerPoint</vt:lpstr>
      <vt:lpstr>Combo</vt:lpstr>
      <vt:lpstr>Présentez le projet</vt:lpstr>
      <vt:lpstr>Présentez le projet</vt:lpstr>
      <vt:lpstr>Présentez le projet</vt:lpstr>
      <vt:lpstr>Présentation PowerPoint</vt:lpstr>
      <vt:lpstr>Besoins</vt:lpstr>
      <vt:lpstr>Besoins</vt:lpstr>
      <vt:lpstr>Présentation PowerPoint</vt:lpstr>
      <vt:lpstr>Fonctionnel</vt:lpstr>
      <vt:lpstr>Fonctionnel</vt:lpstr>
      <vt:lpstr>Présentation PowerPoint</vt:lpstr>
      <vt:lpstr>Contraintes</vt:lpstr>
      <vt:lpstr>Présentation PowerPoint</vt:lpstr>
      <vt:lpstr>Informations</vt:lpstr>
      <vt:lpstr>Présentation PowerPoint</vt:lpstr>
      <vt:lpstr>Informations</vt:lpstr>
      <vt:lpstr>Informations</vt:lpstr>
      <vt:lpstr>Présentation PowerPoint</vt:lpstr>
      <vt:lpstr>Résumé</vt:lpstr>
      <vt:lpstr>Questions ?</vt:lpstr>
      <vt:lpstr>The end</vt:lpstr>
    </vt:vector>
  </TitlesOfParts>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2016-12-10T10:51:35Z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0x010100D0519AC1F3D0104992CA50B702CA885F</vt:lpwstr>
  </property>
</Properties>
</file>