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273" r:id="rId4"/>
    <p:sldId id="307" r:id="rId5"/>
    <p:sldId id="277" r:id="rId6"/>
    <p:sldId id="280" r:id="rId7"/>
    <p:sldId id="281" r:id="rId8"/>
    <p:sldId id="285" r:id="rId9"/>
    <p:sldId id="284" r:id="rId10"/>
    <p:sldId id="296" r:id="rId11"/>
    <p:sldId id="287" r:id="rId12"/>
    <p:sldId id="295" r:id="rId13"/>
    <p:sldId id="288" r:id="rId14"/>
    <p:sldId id="289" r:id="rId15"/>
    <p:sldId id="290" r:id="rId16"/>
    <p:sldId id="291" r:id="rId17"/>
    <p:sldId id="293" r:id="rId18"/>
    <p:sldId id="294" r:id="rId19"/>
    <p:sldId id="270" r:id="rId20"/>
    <p:sldId id="271" r:id="rId21"/>
    <p:sldId id="272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8E3A-FF80-49E5-A1A0-B63C936DA982}" v="408" dt="2022-05-05T14:44:27.44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8" d="100"/>
          <a:sy n="108" d="100"/>
        </p:scale>
        <p:origin x="60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24575,'5'2'0,"0"0"0,0 1 0,0-1 0,-1 1 0,1 0 0,-1 0 0,0 0 0,1 1 0,-2 0 0,1 0 0,0 0 0,3 4 0,4 4 0,147 149 0,-133-138 0,0 0 0,1-1 0,35 23 0,-55-40 0,0-1 0,1 0 0,0-1 0,0 0 0,0 0 0,0 0 0,1-1 0,-1 0 0,1 0 0,-1-1 0,1 0 0,0 0 0,-1-1 0,1 0 0,12-2 0,-16 1 0,0 0 0,0-1 0,1 0 0,-1 0 0,-1 0 0,1 0 0,0-1 0,0 1 0,-1-1 0,0 0 0,1 0 0,-1 0 0,0-1 0,0 1 0,-1-1 0,1 0 0,-1 1 0,3-7 0,4-10 0,0-1 0,9-35 0,9-18 0,-18 56 0,17-31 0,1 0 0,51-67 0,-63 97-273,1 0 0,1 0 0,0 2 0,38-30 0,-42 38-6553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4227 24575,'0'-22'0,"1"2"0,-1 1 0,0-1 0,-2 1 0,0-1 0,-1 1 0,-1-1 0,-1 1 0,-11-29 0,-24-45 0,24 50 0,-3 1 0,-32-54 0,32 64 0,-21-50 0,-7-13 0,-38-82 0,49 96 0,30 64 0,0 0 0,-2 1 0,0 0 0,-1 0 0,-11-15 0,8 14 0,2-1 0,0 0 0,1 0 0,1-1 0,-6-20 0,4 12 0,-22-42 0,-102-177 0,122 220 0,-13-45 0,19 52 0,0 1 0,-1 0 0,-1 0 0,0 0 0,-21-30 0,18 32 0,1 0 0,0-1 0,2 1 0,-8-20 0,-24-46 0,24 55 0,2 0 0,-11-31 0,0 1 0,-2 8 0,-33-48 0,27 45 0,-101-183 0,80 137 0,-66-88 0,-62-99 0,142 229 0,-3 2 0,-80-79 0,109 118 0,0 0 0,-14-23 0,-24-27 0,2 13 0,-44-60 0,57 69 0,-63-57 0,27 28 0,59 59 0,-1 0 0,-23-14 0,-26-24 0,42 29 0,0 1 0,-1 1 0,0 1 0,-2 2 0,-1 0 0,0 1 0,-41-17 0,-37-18-1365,84 41-5461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24575,'1'-3'0,"0"-1"0,0 1 0,0 0 0,0 0 0,0 0 0,1 0 0,0 0 0,-1 0 0,1 1 0,0-1 0,0 0 0,0 1 0,1 0 0,-1-1 0,4-2 0,42-29 0,-24 24 0,1 0 0,0 2 0,0 0 0,50-7 0,-2 0 0,-33 8 0,1 2 0,-1 2 0,1 2 0,55 5 0,3-1 0,-73-4 0,-1 2 0,1 1 0,-1 1 0,0 1 0,0 1 0,0 1 0,24 10 0,-23-9 0,0-2 0,1 0 0,-1-2 0,1-1 0,-1-1 0,1-1 0,31-4 0,23 1 0,-72 3 0,16 0 0,0 0 0,1-2 0,24-5 0,-41 5 0,0-1 0,0 0 0,-1 0 0,1-1 0,-1 0 0,0 0 0,0-1 0,0 0 0,-1 0 0,0-1 0,12-12 0,-12 10 0,0-1 0,-1 0 0,0 0 0,0 0 0,-1-1 0,8-20 0,11-21 0,-23 50 0,-1 0 0,1 0 0,0 0 0,-1 0 0,1 0 0,0 0 0,-1 0 0,1 1 0,0-1 0,0 0 0,0 0 0,0 1 0,0-1 0,0 0 0,0 1 0,0-1 0,0 1 0,0 0 0,0-1 0,0 1 0,0 0 0,0-1 0,1 1 0,-1 0 0,0 0 0,0 0 0,0 0 0,0 0 0,0 0 0,1 1 0,-1-1 0,0 0 0,0 0 0,0 1 0,0-1 0,0 1 0,0-1 0,0 1 0,0-1 0,0 1 0,0 0 0,0 0 0,0-1 0,0 1 0,0 1 0,8 6 0,-1 1 0,0 0 0,13 18 0,-6-7 0,-7-12 0,-1 0 0,1 0 0,1-1 0,0 0 0,0 0 0,0-1 0,0-1 0,1 1 0,0-2 0,0 1 0,1-1 0,-1-1 0,1 0 0,0 0 0,0-1 0,13 1 0,39 7 0,-34-4 0,-1-2 0,37 1 0,590-6 0,-635 0 0,-1-1 0,36-8 0,-34 5 0,0 1 0,26-1 0,-12 3 0,73 1 0,-100 2 0,0-1 0,-1 1 0,1 1 0,0 0 0,-1 0 0,1 0 0,-1 1 0,1 0 0,-1 0 0,11 8 0,-15-8-76,-1 0 1,1 0-1,0 1 0,-1-1 0,0 1 0,0 0 0,0 0 0,0 0 1,-1 0-1,0 0 0,1 0 0,-1 0 0,-1 0 0,1 0 1,-1 1-1,1-1 0,-2 7 0,2 10-6750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5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24575,'3'0'0,"1"1"0,-1 0 0,0 0 0,1 0 0,-1 0 0,0 0 0,1 1 0,-1-1 0,0 1 0,0 0 0,0 0 0,0 0 0,-1 1 0,5 3 0,40 47 0,-20-20 0,-15-22 0,1 1 0,0-1 0,1-1 0,28 15 0,-37-22 0,1 0 0,-1 0 0,1 0 0,-1-1 0,1 0 0,0 0 0,0-1 0,0 0 0,0 0 0,0 0 0,0 0 0,0-1 0,0 0 0,0-1 0,1 1 0,10-3 0,-13 0 0,0 0 0,0 1 0,0-1 0,0-1 0,0 1 0,-1-1 0,1 1 0,-1-1 0,0 0 0,0 0 0,2-6 0,25-26 0,-18 24 0,0 0 0,-1 0 0,0-1 0,-1-1 0,11-18 0,-10 14 0,0 1 0,29-31 0,-28 35-1365,-3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3324 24575,'-21'-55'0,"10"-6"0,1-1 0,-1-101 0,12 144 0,0-1 0,1 1 0,1 0 0,1 0 0,1 0 0,1 1 0,0-1 0,1 1 0,1 1 0,1-1 0,1 1 0,13-19 0,14-26 0,-26 40 0,2 0 0,26-32 0,7-2 0,64-71 0,28 1 0,-99 97 0,-32 25 0,-1 0 0,0 0 0,0-1 0,-1 0 0,1 0 0,6-8 0,-1 0 0,0 1 0,1 1 0,0 0 0,1 1 0,0 0 0,17-9 0,43-35 0,-64 47 0,1 0 0,-1 0 0,1 1 0,0 1 0,1-1 0,-1 2 0,1-1 0,0 2 0,0-1 0,0 1 0,1 1 0,22-2 0,4 2 0,1 2 0,59 7 0,-89-6 0,0 1 0,0 1 0,0-1 0,0 1 0,0 1 0,-1 0 0,1 0 0,-1 1 0,0 0 0,0 0 0,-1 0 0,0 1 0,0 1 0,0-1 0,0 1 0,-1 0 0,0 0 0,-1 1 0,0 0 0,0 0 0,-1 0 0,0 1 0,0-1 0,-1 1 0,0 0 0,0 0 0,2 17 0,-3-6 0,-1 1 0,-1-1 0,-3 33 0,2-48 0,1 0 0,-1 0 0,0 0 0,-1-1 0,1 1 0,-1 0 0,0-1 0,0 1 0,0-1 0,-1 0 0,1 1 0,-1-1 0,0 0 0,-1-1 0,1 1 0,0-1 0,-1 1 0,0-1 0,0 0 0,-6 4 0,-1-2 0,-1 0 0,1-1 0,-1 0 0,0-1 0,0-1 0,0 1 0,0-2 0,0 0 0,0 0 0,-1-1 0,1-1 0,0 0 0,0 0 0,0-1 0,0-1 0,0 0 0,0-1 0,1 0 0,-1 0 0,1-2 0,0 1 0,-16-12 0,-1 1 0,21 13 0,1-1 0,-1 1 0,1-1 0,0-1 0,0 1 0,0-1 0,0 0 0,-9-11 0,5 3 0,-1 1 0,0 0 0,-17-13 0,16 15 0,0-1 0,1 0 0,-15-19 0,12 10 0,-1 0 0,0 0 0,2-1 0,0 0 0,1-1 0,2-1 0,0 1 0,-11-42 0,-31-94 0,-6-46 0,24 125 0,-2-7 0,-48-161 0,75 221 0,-35-140 0,29 102 0,8 32 0,-2 0 0,-19-44 0,18 49 0,1 0 0,1 0 0,-4-34 0,6 30 0,-2 0 0,-11-33 0,-48-68 0,36 42 0,-8-22 0,29 85-341,1 0 0,1 0-1,-4-35 1,9 42-6485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24575,'1'-18'0,"0"0"0,1-1 0,1 2 0,7-26 0,-8 34 0,1 0 0,0 0 0,1 0 0,0 1 0,0 0 0,1 0 0,0 0 0,1 0 0,-1 1 0,11-11 0,-7 12 0,0 1 0,0-1 0,1 1 0,-1 1 0,1 0 0,0 0 0,0 1 0,1 0 0,-1 1 0,1 0 0,-1 1 0,1 0 0,-1 1 0,1 0 0,0 0 0,11 3 0,-11 1 0,0 1 0,-1 1 0,0-1 0,-1 2 0,1-1 0,-1 1 0,0 1 0,-1 0 0,0 0 0,0 0 0,11 17 0,15 13 0,-1 7-1365,-23-32-5461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0 24575,'3'39'0,"1"0"0,2 0 0,16 57 0,-14-62 0,7 15 0,-10-33 0,0 1 0,-1-1 0,3 33 0,6 47 0,-8-68 0,3 57 0,-8-55 0,1 0 0,1 0 0,11 49 0,-6-36 0,-2 2 0,-2-1 0,-1 0 0,-6 57 0,1 4 0,3-55 0,2-12 0,-3-1 0,-1 0 0,-13 73 0,-38 126 0,27-80 0,0 17 0,-1 11 0,13-98 0,3-1 0,1 137 0,11-146 0,-3 109 0,-4-145 0,-3-1 0,-1 0 0,-27 69 0,-43 75 0,72-164 0,-1 0 0,-13 21 0,13-26 0,1 2 0,0-1 0,1 1 0,-6 21 0,5-9 0,-1 0 0,0-1 0,-2 0 0,-19 32 0,-43 104 0,36-70-1365,30-77-5461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5/7/2022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PL: Hasonló szavakat egybeveszi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Léteznek 16 illetve 24-es szórású normális eloszlást adó tesztek. Ezért önmagában nem elég azt mondani, hogy valakinek ennyi és ennyi az IQ-ja, hozzá kell tenni, hogy milyen szórású skálán.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3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5/7/2022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10515600" cy="2667000"/>
          </a:xfrm>
        </p:spPr>
        <p:txBody>
          <a:bodyPr/>
          <a:lstStyle/>
          <a:p>
            <a:r>
              <a:rPr lang="en-US" sz="6000" b="0" i="0" dirty="0">
                <a:solidFill>
                  <a:srgbClr val="FFFFFF"/>
                </a:solidFill>
                <a:effectLst/>
              </a:rPr>
              <a:t>Text Analytics</a:t>
            </a:r>
            <a:r>
              <a:rPr lang="hu-HU" sz="6000" b="0" i="0" dirty="0">
                <a:solidFill>
                  <a:srgbClr val="FFFFFF"/>
                </a:solidFill>
                <a:effectLst/>
              </a:rPr>
              <a:t> </a:t>
            </a:r>
            <a:r>
              <a:rPr lang="hu-HU" sz="6000" dirty="0" err="1"/>
              <a:t>Toolbox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BE15FA4-73C8-48DA-1AAD-167172C5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1" y="465424"/>
            <a:ext cx="10537163" cy="5927152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974EDB8-A0EB-6EA1-04C4-A0177E6D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667000"/>
            <a:ext cx="2743200" cy="1866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Szórásdiagram létrehozása a szavak beágyazásával</a:t>
            </a:r>
          </a:p>
        </p:txBody>
      </p:sp>
    </p:spTree>
    <p:extLst>
      <p:ext uri="{BB962C8B-B14F-4D97-AF65-F5344CB8AC3E}">
        <p14:creationId xmlns:p14="http://schemas.microsoft.com/office/powerpoint/2010/main" val="34355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24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AD9BC1F-4CF3-7A0A-5543-6C914AE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3AD7EF-1FD5-83D5-3091-62465B2C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8153398" cy="4267200"/>
          </a:xfrm>
        </p:spPr>
        <p:txBody>
          <a:bodyPr/>
          <a:lstStyle/>
          <a:p>
            <a:r>
              <a:rPr lang="hu-HU" sz="3200" dirty="0" err="1"/>
              <a:t>Machine</a:t>
            </a:r>
            <a:r>
              <a:rPr lang="hu-HU" sz="3200" dirty="0"/>
              <a:t> </a:t>
            </a:r>
            <a:r>
              <a:rPr lang="hu-HU" sz="3200" dirty="0" err="1"/>
              <a:t>Learning</a:t>
            </a:r>
            <a:r>
              <a:rPr lang="hu-HU" sz="3200" dirty="0"/>
              <a:t> </a:t>
            </a:r>
            <a:r>
              <a:rPr lang="en-US" sz="3200" dirty="0" err="1"/>
              <a:t>algoritmusok</a:t>
            </a:r>
            <a:r>
              <a:rPr lang="en-US" sz="3200" dirty="0"/>
              <a:t> </a:t>
            </a:r>
            <a:r>
              <a:rPr lang="en-US" sz="3200" dirty="0" err="1"/>
              <a:t>segítségével</a:t>
            </a:r>
            <a:r>
              <a:rPr lang="hu-HU" sz="3200" dirty="0"/>
              <a:t>:</a:t>
            </a:r>
          </a:p>
          <a:p>
            <a:pPr lvl="1"/>
            <a:r>
              <a:rPr lang="en-US" sz="3200" dirty="0" err="1"/>
              <a:t>Témamodellezés</a:t>
            </a:r>
            <a:endParaRPr lang="hu-HU" sz="3200" dirty="0"/>
          </a:p>
          <a:p>
            <a:pPr lvl="1"/>
            <a:r>
              <a:rPr lang="en-US" sz="3200" dirty="0" err="1"/>
              <a:t>Hangulatelemzés</a:t>
            </a:r>
            <a:endParaRPr lang="hu-HU" sz="3200" dirty="0"/>
          </a:p>
          <a:p>
            <a:pPr lvl="1"/>
            <a:r>
              <a:rPr lang="en-US" sz="3200" dirty="0" err="1"/>
              <a:t>Dimenziócsökkentés</a:t>
            </a:r>
            <a:endParaRPr lang="hu-HU" sz="3200" dirty="0"/>
          </a:p>
          <a:p>
            <a:pPr lvl="1"/>
            <a:r>
              <a:rPr lang="hu-HU" sz="3200" dirty="0"/>
              <a:t>D</a:t>
            </a:r>
            <a:r>
              <a:rPr lang="en-US" sz="3200" dirty="0" err="1"/>
              <a:t>okumentumösszefoglalók</a:t>
            </a:r>
            <a:endParaRPr lang="hu-HU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00D9E4-08A8-BBCE-A748-8E03928F1FB6}"/>
              </a:ext>
            </a:extLst>
          </p:cNvPr>
          <p:cNvSpPr txBox="1">
            <a:spLocks/>
          </p:cNvSpPr>
          <p:nvPr/>
        </p:nvSpPr>
        <p:spPr>
          <a:xfrm>
            <a:off x="5942012" y="806898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80C66C-90B6-1F10-B3E2-061D4E74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Témamodellezés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F8EC-CB30-8247-ACBC-847A42CC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Kapcsolatok és minták felfedezése és ábrázolása 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9A16CAE-60DB-4470-B470-7DB4CF0F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819400"/>
            <a:ext cx="6409969" cy="35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1247F-CC71-EE63-4DCC-3F9CA47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Dokumentumösszefoglaló és </a:t>
            </a:r>
            <a:br>
              <a:rPr lang="hu-HU" sz="3600" dirty="0"/>
            </a:br>
            <a:r>
              <a:rPr lang="hu-HU" sz="3600" dirty="0"/>
              <a:t>Kulcsszavak kinyerése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0F8C2A-B274-A9DF-B42F-36EDE869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Összefoglalók kinyerése </a:t>
            </a:r>
          </a:p>
          <a:p>
            <a:r>
              <a:rPr lang="hu-HU" sz="2800" dirty="0">
                <a:ea typeface="+mn-lt"/>
                <a:cs typeface="+mn-lt"/>
              </a:rPr>
              <a:t>Releváns kulcsszavak dokumentumokból </a:t>
            </a:r>
          </a:p>
          <a:p>
            <a:r>
              <a:rPr lang="hu-HU" sz="2800" dirty="0">
                <a:ea typeface="+mn-lt"/>
                <a:cs typeface="+mn-lt"/>
              </a:rPr>
              <a:t>Hasonlóságok kiértékelése</a:t>
            </a:r>
            <a:endParaRPr lang="hu-HU" sz="28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308A754-EC36-4151-BCE7-C6A90553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3429000"/>
            <a:ext cx="5510694" cy="3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39F54-F782-0D42-26FF-46C98CEA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Hangulatelemzés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4713CE-82DF-2C3B-8D24-212EFAE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dirty="0">
                <a:ea typeface="+mn-lt"/>
                <a:cs typeface="+mn-lt"/>
              </a:rPr>
              <a:t>Felismeri a hozzáállások és vélemények kifejezéseit </a:t>
            </a:r>
          </a:p>
          <a:p>
            <a:r>
              <a:rPr lang="hu-HU" sz="3200" dirty="0">
                <a:ea typeface="+mn-lt"/>
                <a:cs typeface="+mn-lt"/>
              </a:rPr>
              <a:t>Kategorizál: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Pozitív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Semleges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Negatív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1839C97-3CEB-C446-582B-97FC2BB4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3200400"/>
            <a:ext cx="5867400" cy="3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Deep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6607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542E2-F2E0-8A38-69E4-A68C1229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Szövegek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A9232-870F-C1C6-ABD7-BDA68227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Szöveges leírások osztályozása szóbeágyazások használatával</a:t>
            </a:r>
            <a:endParaRPr lang="hu-HU" sz="3600" dirty="0"/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6B1198F9-5597-1526-0E29-B4387C1B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2823195"/>
            <a:ext cx="6701541" cy="37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22E1-73A2-271C-DB00-9D38534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9BA42-CD0C-0606-BF79-A9F1BE9F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Új szöveg generálása a vizsgált szöveg alapján Deep </a:t>
            </a:r>
            <a:r>
              <a:rPr lang="hu-HU" sz="3600" dirty="0" err="1">
                <a:ea typeface="+mn-lt"/>
                <a:cs typeface="+mn-lt"/>
              </a:rPr>
              <a:t>Learninget</a:t>
            </a:r>
            <a:r>
              <a:rPr lang="hu-HU" sz="3600" dirty="0">
                <a:ea typeface="+mn-lt"/>
                <a:cs typeface="+mn-lt"/>
              </a:rPr>
              <a:t> használva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B095F58-4E25-B61C-F087-CE97ADD0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200400"/>
            <a:ext cx="6025028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IQ statisztika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+mj-lt"/>
              </a:rPr>
              <a:t>Normális eloszlás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2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601199" cy="2667000"/>
          </a:xfrm>
        </p:spPr>
        <p:txBody>
          <a:bodyPr/>
          <a:lstStyle/>
          <a:p>
            <a:r>
              <a:rPr lang="hu-HU" sz="3600" dirty="0"/>
              <a:t>Szövegek beolvasása és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4304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</a:t>
            </a:r>
            <a:r>
              <a:rPr lang="hu-HU" sz="3200" b="1" dirty="0"/>
              <a:t>IQ</a:t>
            </a:r>
            <a:r>
              <a:rPr lang="hu-HU" sz="3200" dirty="0"/>
              <a:t> (intelligenciahányados) egy viszonyító szám, amivel kimutatható az adott személy </a:t>
            </a:r>
            <a:br>
              <a:rPr lang="hu-HU" sz="3200" dirty="0"/>
            </a:br>
            <a:r>
              <a:rPr lang="hu-HU" sz="3200" b="1" dirty="0"/>
              <a:t>értelmi képessége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7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IQ-értékek gyakorisága</a:t>
            </a:r>
            <a:endParaRPr lang="en-US" sz="40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7DFD3CA5-CF7F-6AB7-C5BD-A2786283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30" y="1905000"/>
            <a:ext cx="755256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emberek teljesítménye a teszteken a normális eloszlást követi</a:t>
            </a:r>
          </a:p>
          <a:p>
            <a:r>
              <a:rPr lang="hu-HU" sz="3200" dirty="0"/>
              <a:t>A skálázást úgy állapítják meg, </a:t>
            </a:r>
            <a:br>
              <a:rPr lang="hu-HU" sz="3200" dirty="0"/>
            </a:br>
            <a:r>
              <a:rPr lang="hu-HU" sz="3200" dirty="0"/>
              <a:t>hogy az átlagos teljesítmény 100 legyen</a:t>
            </a:r>
          </a:p>
          <a:p>
            <a:r>
              <a:rPr lang="hu-HU" sz="3200" dirty="0"/>
              <a:t>Az IQ egységét úgy állapítják meg, </a:t>
            </a:r>
            <a:br>
              <a:rPr lang="hu-HU" sz="3200" dirty="0"/>
            </a:br>
            <a:r>
              <a:rPr lang="hu-HU" sz="3200" dirty="0"/>
              <a:t>hogy a szórás 15 legyen</a:t>
            </a:r>
            <a:endParaRPr lang="hu-HU" sz="4000" dirty="0"/>
          </a:p>
          <a:p>
            <a:endParaRPr lang="hu-HU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7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Kép 34">
            <a:extLst>
              <a:ext uri="{FF2B5EF4-FFF2-40B4-BE49-F238E27FC236}">
                <a16:creationId xmlns:a16="http://schemas.microsoft.com/office/drawing/2014/main" id="{746DD461-C22C-F170-2E8C-9C6BF13A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71" y="2344018"/>
            <a:ext cx="5669280" cy="27875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Az intelligencia mérése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endParaRPr lang="hu-HU" b="1" dirty="0"/>
          </a:p>
          <a:p>
            <a:endParaRPr lang="en-US" dirty="0"/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B780E88-B270-D41E-3BA3-D2FBCB577E1D}"/>
              </a:ext>
            </a:extLst>
          </p:cNvPr>
          <p:cNvGrpSpPr/>
          <p:nvPr/>
        </p:nvGrpSpPr>
        <p:grpSpPr>
          <a:xfrm>
            <a:off x="4682599" y="1843206"/>
            <a:ext cx="3365024" cy="1955429"/>
            <a:chOff x="4682599" y="1843206"/>
            <a:chExt cx="3365024" cy="1955429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925B8F6A-80B1-E6A4-B3D1-0E9D2E142626}"/>
                </a:ext>
              </a:extLst>
            </p:cNvPr>
            <p:cNvGrpSpPr/>
            <p:nvPr/>
          </p:nvGrpSpPr>
          <p:grpSpPr>
            <a:xfrm>
              <a:off x="6787544" y="2239475"/>
              <a:ext cx="1143000" cy="1559160"/>
              <a:chOff x="6787544" y="2239475"/>
              <a:chExt cx="1143000" cy="155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14:cNvPr>
                  <p14:cNvContentPartPr/>
                  <p14:nvPr/>
                </p14:nvContentPartPr>
                <p14:xfrm>
                  <a:off x="7607264" y="3585155"/>
                  <a:ext cx="323280" cy="213480"/>
                </p14:xfrm>
              </p:contentPart>
            </mc:Choice>
            <mc:Fallback xmlns="">
              <p:pic>
                <p:nvPicPr>
                  <p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98264" y="3576155"/>
                    <a:ext cx="3409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14:cNvPr>
                  <p14:cNvContentPartPr/>
                  <p14:nvPr/>
                </p14:nvContentPartPr>
                <p14:xfrm>
                  <a:off x="6787544" y="2239475"/>
                  <a:ext cx="981000" cy="1521720"/>
                </p14:xfrm>
              </p:contentPart>
            </mc:Choice>
            <mc:Fallback xmlns="">
              <p:pic>
                <p:nvPicPr>
                  <p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778544" y="2230835"/>
                    <a:ext cx="998640" cy="153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116E8F24-EE30-6248-E056-5F4A8EE6EF13}"/>
                </a:ext>
              </a:extLst>
            </p:cNvPr>
            <p:cNvSpPr txBox="1"/>
            <p:nvPr/>
          </p:nvSpPr>
          <p:spPr>
            <a:xfrm>
              <a:off x="4682599" y="1843206"/>
              <a:ext cx="336502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hu-HU" sz="2400" dirty="0"/>
                <a:t>Mű – átlag, várható érték</a:t>
              </a:r>
              <a:endParaRPr lang="en-US" sz="2400" dirty="0"/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857D1A06-229D-9B17-6A26-6BD8C39C3D7C}"/>
              </a:ext>
            </a:extLst>
          </p:cNvPr>
          <p:cNvGrpSpPr/>
          <p:nvPr/>
        </p:nvGrpSpPr>
        <p:grpSpPr>
          <a:xfrm>
            <a:off x="8235452" y="1974048"/>
            <a:ext cx="1997663" cy="1881827"/>
            <a:chOff x="8235452" y="1974048"/>
            <a:chExt cx="1997663" cy="18818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14:cNvPr>
                <p14:cNvContentPartPr/>
                <p14:nvPr/>
              </p14:nvContentPartPr>
              <p14:xfrm>
                <a:off x="8672504" y="3737795"/>
                <a:ext cx="1123560" cy="118080"/>
              </p14:xfrm>
            </p:contentPart>
          </mc:Choice>
          <mc:Fallback xmlns="">
            <p:pic>
              <p:nvPicPr>
                <p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3504" y="3728795"/>
                  <a:ext cx="1141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14:cNvPr>
                <p14:cNvContentPartPr/>
                <p14:nvPr/>
              </p14:nvContentPartPr>
              <p14:xfrm>
                <a:off x="9115304" y="3541235"/>
                <a:ext cx="204120" cy="104760"/>
              </p14:xfrm>
            </p:contentPart>
          </mc:Choice>
          <mc:Fallback xmlns=""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6664" y="3532595"/>
                  <a:ext cx="221760" cy="12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6D61AAA6-B2B9-2F53-3AED-A81DA614D786}"/>
                </a:ext>
              </a:extLst>
            </p:cNvPr>
            <p:cNvGrpSpPr/>
            <p:nvPr/>
          </p:nvGrpSpPr>
          <p:grpSpPr>
            <a:xfrm>
              <a:off x="8235452" y="1974048"/>
              <a:ext cx="1997663" cy="1655387"/>
              <a:chOff x="8235452" y="1974048"/>
              <a:chExt cx="1997663" cy="165538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14:cNvPr>
                  <p14:cNvContentPartPr/>
                  <p14:nvPr/>
                </p14:nvContentPartPr>
                <p14:xfrm>
                  <a:off x="9191264" y="2432435"/>
                  <a:ext cx="472680" cy="1197000"/>
                </p14:xfrm>
              </p:contentPart>
            </mc:Choice>
            <mc:Fallback xmlns="">
              <p:pic>
                <p:nvPicPr>
                  <p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182624" y="2423435"/>
                    <a:ext cx="490320" cy="121464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AA6D6620-69B1-F7D7-7151-E971776DE24B}"/>
                  </a:ext>
                </a:extLst>
              </p:cNvPr>
              <p:cNvSpPr txBox="1"/>
              <p:nvPr/>
            </p:nvSpPr>
            <p:spPr>
              <a:xfrm>
                <a:off x="8235452" y="1974048"/>
                <a:ext cx="199766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Mátrix mérete</a:t>
                </a:r>
                <a:endParaRPr lang="en-US" sz="2400" dirty="0"/>
              </a:p>
            </p:txBody>
          </p:sp>
        </p:grp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5624DDCD-416D-BBB9-C123-EBA9641A7DDE}"/>
              </a:ext>
            </a:extLst>
          </p:cNvPr>
          <p:cNvGrpSpPr/>
          <p:nvPr/>
        </p:nvGrpSpPr>
        <p:grpSpPr>
          <a:xfrm>
            <a:off x="6787544" y="4071875"/>
            <a:ext cx="2207656" cy="1896640"/>
            <a:chOff x="6787544" y="4071875"/>
            <a:chExt cx="2207656" cy="18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14:cNvPr>
                <p14:cNvContentPartPr/>
                <p14:nvPr/>
              </p14:nvContentPartPr>
              <p14:xfrm>
                <a:off x="8229344" y="4071875"/>
                <a:ext cx="164520" cy="94680"/>
              </p14:xfrm>
            </p:contentPart>
          </mc:Choice>
          <mc:Fallback xmlns="">
            <p:pic>
              <p:nvPicPr>
                <p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20344" y="4063235"/>
                  <a:ext cx="182160" cy="112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93CC9C24-C94A-E739-F539-F72761A3DD10}"/>
                </a:ext>
              </a:extLst>
            </p:cNvPr>
            <p:cNvGrpSpPr/>
            <p:nvPr/>
          </p:nvGrpSpPr>
          <p:grpSpPr>
            <a:xfrm>
              <a:off x="6787544" y="4119215"/>
              <a:ext cx="2207656" cy="1849300"/>
              <a:chOff x="6787544" y="4090955"/>
              <a:chExt cx="2207656" cy="18493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14:cNvPr>
                  <p14:cNvContentPartPr/>
                  <p14:nvPr/>
                </p14:nvContentPartPr>
                <p14:xfrm>
                  <a:off x="8156624" y="4090955"/>
                  <a:ext cx="216720" cy="1388160"/>
                </p14:xfrm>
              </p:contentPart>
            </mc:Choice>
            <mc:Fallback xmlns="">
              <p:pic>
                <p:nvPicPr>
                  <p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147984" y="4081955"/>
                    <a:ext cx="234360" cy="14058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3A2E4A35-A58F-A6DD-71B5-FF7486F9E2B9}"/>
                  </a:ext>
                </a:extLst>
              </p:cNvPr>
              <p:cNvSpPr txBox="1"/>
              <p:nvPr/>
            </p:nvSpPr>
            <p:spPr>
              <a:xfrm>
                <a:off x="6787544" y="5515523"/>
                <a:ext cx="220765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Szigma – szórás</a:t>
                </a:r>
                <a:endParaRPr lang="en-US" sz="2400" dirty="0"/>
              </a:p>
            </p:txBody>
          </p:sp>
        </p:grpSp>
      </p:grp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8D73B50-EAC7-9DE5-E020-7F6872D255D8}"/>
              </a:ext>
            </a:extLst>
          </p:cNvPr>
          <p:cNvSpPr txBox="1"/>
          <p:nvPr/>
        </p:nvSpPr>
        <p:spPr>
          <a:xfrm>
            <a:off x="684212" y="2475273"/>
            <a:ext cx="358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sz="3200" dirty="0"/>
              <a:t>Ezzel az egyszerű kóddal tudunk normális eloszlású véletlenszerű számokat generálni: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D5120A-4D3C-F87E-0404-151D1C6E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7AB40BF-B228-E02B-54B7-19E52CA8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3BCFDC-0552-7D34-AFF4-A053EF96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F7ADDF-1EAE-B920-1CBE-4BE072E6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E62A63B-A4D4-00D4-A57B-C0895CE1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524E279-8457-710E-4E30-595439DD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beolvasása</a:t>
            </a:r>
            <a:endParaRPr lang="en-US" sz="36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3200" dirty="0"/>
              <a:t>Fájlok beolvasása:</a:t>
            </a:r>
          </a:p>
          <a:p>
            <a:pPr lvl="1"/>
            <a:r>
              <a:rPr lang="hu-HU" sz="3200" dirty="0"/>
              <a:t>.pdf</a:t>
            </a:r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html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docx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xlsx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96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Köszönöm a figyelmet!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21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megjelenítése</a:t>
            </a:r>
            <a:endParaRPr lang="en-US" sz="3600" dirty="0"/>
          </a:p>
        </p:txBody>
      </p:sp>
      <p:pic>
        <p:nvPicPr>
          <p:cNvPr id="8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E54B049-C6E1-0327-A832-55BE659F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533534"/>
            <a:ext cx="3751053" cy="27432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3200" dirty="0"/>
              <a:t>Az adatokból relatív gyakoriság alapján szófelhőket lehet készíteni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68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9E046-FBD2-2378-1183-0C76158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Nyelvi támogatás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8A514-2E4E-3674-34E8-2B15E753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A </a:t>
            </a:r>
            <a:r>
              <a:rPr lang="hu-HU" sz="2800" dirty="0" err="1">
                <a:ea typeface="+mn-lt"/>
                <a:cs typeface="+mn-lt"/>
              </a:rPr>
              <a:t>Toolbox</a:t>
            </a:r>
            <a:r>
              <a:rPr lang="hu-HU" sz="2800" dirty="0">
                <a:ea typeface="+mn-lt"/>
                <a:cs typeface="+mn-lt"/>
              </a:rPr>
              <a:t> nyelvspecifikus előfeldolgozási képességekkel rendelkezik</a:t>
            </a:r>
          </a:p>
          <a:p>
            <a:r>
              <a:rPr lang="hu-HU" sz="2800" dirty="0">
                <a:ea typeface="+mn-lt"/>
                <a:cs typeface="+mn-lt"/>
              </a:rPr>
              <a:t>Támogatott nyelvek: angol, japán, német, koreai</a:t>
            </a:r>
            <a:endParaRPr lang="hu-HU" sz="28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162E0A9-7BCB-84C5-A5A5-8D6146CA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5" y="3581400"/>
            <a:ext cx="5483453" cy="31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Szöveg előfeldolgozása</a:t>
            </a:r>
          </a:p>
        </p:txBody>
      </p:sp>
    </p:spTree>
    <p:extLst>
      <p:ext uri="{BB962C8B-B14F-4D97-AF65-F5344CB8AC3E}">
        <p14:creationId xmlns:p14="http://schemas.microsoft.com/office/powerpoint/2010/main" val="8914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BC097-DE93-3647-7FCA-16A3EF2F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Tiszta szöveg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15C6DB-773E-FE96-F16E-8215E19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Magas szintű szűréseket lehet elvégezni a szövegeken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Így eltűnnek a szövegből: 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URL-ek,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HTML címkék 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írásjelek </a:t>
            </a:r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E695EB1B-5E59-325D-386C-3F707FCE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3429000"/>
            <a:ext cx="5484942" cy="30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Numerikus formátumra alakítás</a:t>
            </a:r>
          </a:p>
        </p:txBody>
      </p:sp>
    </p:spTree>
    <p:extLst>
      <p:ext uri="{BB962C8B-B14F-4D97-AF65-F5344CB8AC3E}">
        <p14:creationId xmlns:p14="http://schemas.microsoft.com/office/powerpoint/2010/main" val="6282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C7A39-1E5A-CD7D-ABFE-A842646E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8EE1BC0-364C-1346-71EC-0047519C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9412" y="1138573"/>
            <a:ext cx="3791535" cy="4343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/>
              <a:t>Szavak gyakoriságának megszámlálása, hogy a szöveges adatokat numerikusan is kifejezhessük</a:t>
            </a:r>
          </a:p>
        </p:txBody>
      </p:sp>
    </p:spTree>
    <p:extLst>
      <p:ext uri="{BB962C8B-B14F-4D97-AF65-F5344CB8AC3E}">
        <p14:creationId xmlns:p14="http://schemas.microsoft.com/office/powerpoint/2010/main" val="35041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2117</TotalTime>
  <Words>306</Words>
  <Application>Microsoft Office PowerPoint</Application>
  <PresentationFormat>Egyéni</PresentationFormat>
  <Paragraphs>73</Paragraphs>
  <Slides>30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Consolas</vt:lpstr>
      <vt:lpstr>Corbel</vt:lpstr>
      <vt:lpstr>Chalkboard 16x9</vt:lpstr>
      <vt:lpstr>Text Analytics Toolbox</vt:lpstr>
      <vt:lpstr>Szövegek beolvasása és megjelenítése</vt:lpstr>
      <vt:lpstr>Szövegek beolvasása</vt:lpstr>
      <vt:lpstr>Szövegek megjelenítése</vt:lpstr>
      <vt:lpstr>Nyelvi támogatás</vt:lpstr>
      <vt:lpstr>Szöveg előfeldolgozása</vt:lpstr>
      <vt:lpstr>Tiszta szöveg</vt:lpstr>
      <vt:lpstr>Numerikus formátumra alakítás</vt:lpstr>
      <vt:lpstr>PowerPoint-bemutató</vt:lpstr>
      <vt:lpstr>PowerPoint-bemutató</vt:lpstr>
      <vt:lpstr>Machine Learning</vt:lpstr>
      <vt:lpstr>Machine Learning</vt:lpstr>
      <vt:lpstr>Témamodellezés</vt:lpstr>
      <vt:lpstr>Dokumentumösszefoglaló és  Kulcsszavak kinyerése</vt:lpstr>
      <vt:lpstr>Hangulatelemzés</vt:lpstr>
      <vt:lpstr>Deep Learning</vt:lpstr>
      <vt:lpstr>Szövegek osztályozása</vt:lpstr>
      <vt:lpstr>Szöveg generálása</vt:lpstr>
      <vt:lpstr>IQ statisztika</vt:lpstr>
      <vt:lpstr>Az intelligencia mérése</vt:lpstr>
      <vt:lpstr>IQ-értékek gyakorisága</vt:lpstr>
      <vt:lpstr>Az intelligencia mérése</vt:lpstr>
      <vt:lpstr>Az intelligencia mérése</vt:lpstr>
      <vt:lpstr>100 ember szimulációja</vt:lpstr>
      <vt:lpstr>1.000 ember szimulációja</vt:lpstr>
      <vt:lpstr>10.000 ember szimulációja</vt:lpstr>
      <vt:lpstr>100.000 ember szimulációja</vt:lpstr>
      <vt:lpstr>1.000.000 ember szimulációja</vt:lpstr>
      <vt:lpstr>10.000.000 ember szimulációja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Patrik Kolozsvári</dc:creator>
  <cp:lastModifiedBy>Patrik Kolozsvári</cp:lastModifiedBy>
  <cp:revision>229</cp:revision>
  <dcterms:created xsi:type="dcterms:W3CDTF">2022-05-04T13:30:53Z</dcterms:created>
  <dcterms:modified xsi:type="dcterms:W3CDTF">2022-05-07T20:52:00Z</dcterms:modified>
</cp:coreProperties>
</file>