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layfair Display"/>
      <p:regular r:id="rId35"/>
      <p:bold r:id="rId36"/>
      <p:italic r:id="rId37"/>
      <p:boldItalic r:id="rId38"/>
    </p:embeddedFont>
    <p:embeddedFont>
      <p:font typeface="Lato"/>
      <p:regular r:id="rId39"/>
      <p:bold r:id="rId40"/>
      <p:italic r:id="rId41"/>
      <p:boldItalic r:id="rId42"/>
    </p:embeddedFont>
    <p:embeddedFont>
      <p:font typeface="Montserra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588f73c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588f73c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588f73c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588f73c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053eee92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053eee92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053eee92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053eee92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053eee92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053eee92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588f73c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588f73c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88f73c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88f73c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588f73c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588f73c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588f73c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588f73c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588f73c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588f73c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053eee9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053eee9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588f73c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588f73c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588f73c3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588f73c3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588f73c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588f73c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588f73c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588f73c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588f73c3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588f73c3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588f73c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588f73c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053eee92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053eee92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588f73c3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588f73c3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588f73c3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588f73c3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588f73c3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588f73c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588f73c3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588f73c3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588f73c3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588f73c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588f73c3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588f73c3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riigiteataja.ee/akt/128122011013?leiaKehtiv" TargetMode="External"/><Relationship Id="rId4" Type="http://schemas.openxmlformats.org/officeDocument/2006/relationships/hyperlink" Target="https://www.riigiteataja.ee/akt/12791349?leiaKehti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54675" y="1627200"/>
            <a:ext cx="30930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Autoriõigus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GB"/>
              <a:t>Kerli Pajusaar</a:t>
            </a:r>
            <a:endParaRPr/>
          </a:p>
          <a:p>
            <a:pPr indent="0" lvl="0" marL="0" rtl="0" algn="ctr">
              <a:spcBef>
                <a:spcPts val="0"/>
              </a:spcBef>
              <a:spcAft>
                <a:spcPts val="0"/>
              </a:spcAft>
              <a:buNone/>
            </a:pPr>
            <a:r>
              <a:rPr lang="en-GB"/>
              <a:t>KD 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416550" y="1945650"/>
            <a:ext cx="39474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Paari lausega ajaloost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Ajalugu</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626975"/>
                </a:solidFill>
                <a:highlight>
                  <a:srgbClr val="FFFFFF"/>
                </a:highlight>
                <a:latin typeface="Arial"/>
                <a:ea typeface="Arial"/>
                <a:cs typeface="Arial"/>
                <a:sym typeface="Arial"/>
              </a:rPr>
              <a:t>*Renessanssi ajastul 14.-15. sajandil toimunud oluline maailmavaateline nihe – lisaks käsitööoskustele luua kunstitaieseid, hakati väärtustama ka loometöö kui autori individuaalset talenti, nägemust, isegi geniaalsust. </a:t>
            </a:r>
            <a:endParaRPr sz="2100">
              <a:solidFill>
                <a:srgbClr val="626975"/>
              </a:solidFill>
              <a:highlight>
                <a:srgbClr val="FFFFFF"/>
              </a:highlight>
              <a:latin typeface="Arial"/>
              <a:ea typeface="Arial"/>
              <a:cs typeface="Arial"/>
              <a:sym typeface="Arial"/>
            </a:endParaRPr>
          </a:p>
          <a:p>
            <a:pPr indent="0" lvl="0" marL="0" rtl="0" algn="l">
              <a:spcBef>
                <a:spcPts val="0"/>
              </a:spcBef>
              <a:spcAft>
                <a:spcPts val="0"/>
              </a:spcAft>
              <a:buNone/>
            </a:pPr>
            <a:r>
              <a:rPr lang="en-GB" sz="2100">
                <a:solidFill>
                  <a:srgbClr val="626975"/>
                </a:solidFill>
                <a:highlight>
                  <a:srgbClr val="FFFFFF"/>
                </a:highlight>
                <a:latin typeface="Arial"/>
                <a:ea typeface="Arial"/>
                <a:cs typeface="Arial"/>
                <a:sym typeface="Arial"/>
              </a:rPr>
              <a:t>*Just sellel perioodil hakkasid maalikunstnikud oma töid allkirjastama ning ülikutest kunsti tellijad kuulsate meistrite tööde eest rohkem maksma. Nii kujunes ajapikku välja individuaalse autorluse idee.</a:t>
            </a:r>
            <a:endParaRPr sz="2100">
              <a:solidFill>
                <a:srgbClr val="626975"/>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849850" y="1951350"/>
            <a:ext cx="67146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Tuleme tänapäeva tagasi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1813325" y="1945650"/>
            <a:ext cx="52770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Litsentsid, milleks ja kellele?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Mis on litsents.</a:t>
            </a:r>
            <a:endParaRPr/>
          </a:p>
        </p:txBody>
      </p:sp>
      <p:sp>
        <p:nvSpPr>
          <p:cNvPr id="135" name="Google Shape;135;p26"/>
          <p:cNvSpPr txBox="1"/>
          <p:nvPr>
            <p:ph idx="1" type="body"/>
          </p:nvPr>
        </p:nvSpPr>
        <p:spPr>
          <a:xfrm>
            <a:off x="311700" y="503775"/>
            <a:ext cx="8520600" cy="423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737">
                <a:solidFill>
                  <a:srgbClr val="222222"/>
                </a:solidFill>
                <a:highlight>
                  <a:srgbClr val="FFFFFF"/>
                </a:highlight>
                <a:latin typeface="Arial"/>
                <a:ea typeface="Arial"/>
                <a:cs typeface="Arial"/>
                <a:sym typeface="Arial"/>
              </a:rPr>
              <a:t>Litsents on </a:t>
            </a:r>
            <a:r>
              <a:rPr b="1" lang="en-GB" sz="1737">
                <a:solidFill>
                  <a:srgbClr val="222222"/>
                </a:solidFill>
                <a:highlight>
                  <a:srgbClr val="FFFFFF"/>
                </a:highlight>
                <a:latin typeface="Arial"/>
                <a:ea typeface="Arial"/>
                <a:cs typeface="Arial"/>
                <a:sym typeface="Arial"/>
              </a:rPr>
              <a:t>kasutusluba, </a:t>
            </a:r>
            <a:r>
              <a:rPr lang="en-GB" sz="1737">
                <a:solidFill>
                  <a:srgbClr val="222222"/>
                </a:solidFill>
                <a:highlight>
                  <a:srgbClr val="FFFFFF"/>
                </a:highlight>
                <a:latin typeface="Arial"/>
                <a:ea typeface="Arial"/>
                <a:cs typeface="Arial"/>
                <a:sym typeface="Arial"/>
              </a:rPr>
              <a:t>mille teie ise kui teose, andmebaasi või muu autoriõigusega seotud materjali õiguse omanik võite teistele anda.  </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b="1" lang="en-GB" sz="1737">
                <a:solidFill>
                  <a:schemeClr val="dk1"/>
                </a:solidFill>
                <a:highlight>
                  <a:srgbClr val="FFFFFF"/>
                </a:highlight>
                <a:latin typeface="Arial"/>
                <a:ea typeface="Arial"/>
                <a:cs typeface="Arial"/>
                <a:sym typeface="Arial"/>
              </a:rPr>
              <a:t>CC</a:t>
            </a:r>
            <a:r>
              <a:rPr b="1" lang="en-GB" sz="1737">
                <a:solidFill>
                  <a:srgbClr val="222222"/>
                </a:solidFill>
                <a:highlight>
                  <a:srgbClr val="FFFFFF"/>
                </a:highlight>
                <a:latin typeface="Arial"/>
                <a:ea typeface="Arial"/>
                <a:cs typeface="Arial"/>
                <a:sym typeface="Arial"/>
              </a:rPr>
              <a:t> </a:t>
            </a:r>
            <a:r>
              <a:rPr lang="en-GB" sz="1737">
                <a:solidFill>
                  <a:srgbClr val="222222"/>
                </a:solidFill>
                <a:highlight>
                  <a:srgbClr val="FFFFFF"/>
                </a:highlight>
                <a:latin typeface="Arial"/>
                <a:ea typeface="Arial"/>
                <a:cs typeface="Arial"/>
                <a:sym typeface="Arial"/>
              </a:rPr>
              <a:t>litsents viitab Creative Commons litsentsidele, mis on spetsiaalsed litsentsid, mida kasutatakse autoriõigusega kaitstud sisu jagamiseks ja kasutamiseks, säilitades samal ajal teatud vabadused ja tingimused.</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275"/>
              <a:buNone/>
            </a:pPr>
            <a:r>
              <a:rPr b="1" lang="en-GB" sz="1737">
                <a:solidFill>
                  <a:schemeClr val="dk1"/>
                </a:solidFill>
                <a:highlight>
                  <a:srgbClr val="FFFFFF"/>
                </a:highlight>
                <a:latin typeface="Arial"/>
                <a:ea typeface="Arial"/>
                <a:cs typeface="Arial"/>
                <a:sym typeface="Arial"/>
              </a:rPr>
              <a:t>CC BY:</a:t>
            </a:r>
            <a:r>
              <a:rPr lang="en-GB" sz="1737">
                <a:solidFill>
                  <a:srgbClr val="222222"/>
                </a:solidFill>
                <a:highlight>
                  <a:srgbClr val="FFFFFF"/>
                </a:highlight>
                <a:latin typeface="Arial"/>
                <a:ea typeface="Arial"/>
                <a:cs typeface="Arial"/>
                <a:sym typeface="Arial"/>
              </a:rPr>
              <a:t> See litsents lubab teistel jagada, kopeerida, levitada ja muuta tööd, tingimusel et nad märgivad autori nime.</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275"/>
              <a:buNone/>
            </a:pPr>
            <a:r>
              <a:rPr b="1" lang="en-GB" sz="1737">
                <a:solidFill>
                  <a:schemeClr val="dk1"/>
                </a:solidFill>
                <a:highlight>
                  <a:srgbClr val="FFFFFF"/>
                </a:highlight>
                <a:latin typeface="Arial"/>
                <a:ea typeface="Arial"/>
                <a:cs typeface="Arial"/>
                <a:sym typeface="Arial"/>
              </a:rPr>
              <a:t>CC BY-SA: </a:t>
            </a:r>
            <a:r>
              <a:rPr lang="en-GB" sz="1737">
                <a:solidFill>
                  <a:srgbClr val="222222"/>
                </a:solidFill>
                <a:highlight>
                  <a:srgbClr val="FFFFFF"/>
                </a:highlight>
                <a:latin typeface="Arial"/>
                <a:ea typeface="Arial"/>
                <a:cs typeface="Arial"/>
                <a:sym typeface="Arial"/>
              </a:rPr>
              <a:t>See litsents lubab teistel jagada, kopeerida, levitada ja muuta tööd, tingimusel et nad märgivad autori nime ja jagavad seda samasuguse litsentsiga.</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275"/>
              <a:buNone/>
            </a:pPr>
            <a:r>
              <a:rPr b="1" lang="en-GB" sz="1737">
                <a:solidFill>
                  <a:schemeClr val="dk1"/>
                </a:solidFill>
                <a:highlight>
                  <a:srgbClr val="FFFFFF"/>
                </a:highlight>
                <a:latin typeface="Arial"/>
                <a:ea typeface="Arial"/>
                <a:cs typeface="Arial"/>
                <a:sym typeface="Arial"/>
              </a:rPr>
              <a:t>CC BY-NC:</a:t>
            </a:r>
            <a:r>
              <a:rPr lang="en-GB" sz="1737">
                <a:solidFill>
                  <a:srgbClr val="222222"/>
                </a:solidFill>
                <a:highlight>
                  <a:srgbClr val="FFFFFF"/>
                </a:highlight>
                <a:latin typeface="Arial"/>
                <a:ea typeface="Arial"/>
                <a:cs typeface="Arial"/>
                <a:sym typeface="Arial"/>
              </a:rPr>
              <a:t> See litsents lubab teistel jagada, kopeerida, levitada ja muuta tööd ainult mitteärilistel eesmärkidel, tingimusel et nad märgivad autori nime (atributsioon ja mitteäriline).</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275"/>
              <a:buNone/>
            </a:pPr>
            <a:r>
              <a:t/>
            </a:r>
            <a:endParaRPr sz="1737">
              <a:solidFill>
                <a:srgbClr val="222222"/>
              </a:solidFill>
              <a:highlight>
                <a:srgbClr val="FFFFFF"/>
              </a:highlight>
              <a:latin typeface="Arial"/>
              <a:ea typeface="Arial"/>
              <a:cs typeface="Arial"/>
              <a:sym typeface="Arial"/>
            </a:endParaRPr>
          </a:p>
          <a:p>
            <a:pPr indent="0" lvl="0" marL="0" rtl="0" algn="l">
              <a:lnSpc>
                <a:spcPct val="95000"/>
              </a:lnSpc>
              <a:spcBef>
                <a:spcPts val="1800"/>
              </a:spcBef>
              <a:spcAft>
                <a:spcPts val="1800"/>
              </a:spcAft>
              <a:buSzPts val="275"/>
              <a:buNone/>
            </a:pPr>
            <a:r>
              <a:t/>
            </a:r>
            <a:endParaRPr sz="1337">
              <a:solidFill>
                <a:srgbClr val="2222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CC creative commons litsentsid</a:t>
            </a:r>
            <a:endParaRPr/>
          </a:p>
        </p:txBody>
      </p:sp>
      <p:sp>
        <p:nvSpPr>
          <p:cNvPr id="141" name="Google Shape;141;p27"/>
          <p:cNvSpPr txBox="1"/>
          <p:nvPr>
            <p:ph idx="1" type="body"/>
          </p:nvPr>
        </p:nvSpPr>
        <p:spPr>
          <a:xfrm>
            <a:off x="311700" y="1152475"/>
            <a:ext cx="8520600" cy="179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Creative Commons litsentsid võimaldavad õpetajatel, teadlastel ja haridusasutustel jagada õppematerjale ja teadustöö tulemusi ilma suuremate piiranguteta, võimaldades laiemat juurdepääsu teadmistele.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1245525" y="19456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Milleks litsentsid ?</a:t>
            </a:r>
            <a:endParaRPr/>
          </a:p>
        </p:txBody>
      </p:sp>
      <p:sp>
        <p:nvSpPr>
          <p:cNvPr id="147" name="Google Shape;147;p28"/>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800"/>
              </a:spcBef>
              <a:spcAft>
                <a:spcPts val="1800"/>
              </a:spcAft>
              <a:buNone/>
            </a:pPr>
            <a:r>
              <a:t/>
            </a:r>
            <a:endParaRPr sz="1200">
              <a:solidFill>
                <a:srgbClr val="374151"/>
              </a:solidFill>
              <a:highlight>
                <a:srgbClr val="F7F7F8"/>
              </a:highlight>
              <a:latin typeface="Roboto"/>
              <a:ea typeface="Roboto"/>
              <a:cs typeface="Roboto"/>
              <a:sym typeface="Roboto"/>
            </a:endParaRPr>
          </a:p>
        </p:txBody>
      </p:sp>
      <p:sp>
        <p:nvSpPr>
          <p:cNvPr id="148" name="Google Shape;148;p28"/>
          <p:cNvSpPr txBox="1"/>
          <p:nvPr/>
        </p:nvSpPr>
        <p:spPr>
          <a:xfrm>
            <a:off x="2006000" y="1945650"/>
            <a:ext cx="53511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chemeClr val="dk1"/>
                </a:solidFill>
                <a:latin typeface="Lato"/>
                <a:ea typeface="Lato"/>
                <a:cs typeface="Lato"/>
                <a:sym typeface="Lato"/>
              </a:rPr>
              <a:t>Milleks ja miks litsentsid ?</a:t>
            </a:r>
            <a:endParaRPr sz="34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391350"/>
            <a:ext cx="29394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Paar näidet.</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Õiguslik selgus: </a:t>
            </a:r>
            <a:r>
              <a:rPr lang="en-GB">
                <a:solidFill>
                  <a:schemeClr val="accent1"/>
                </a:solidFill>
              </a:rPr>
              <a:t>Litsentsid pakuvad õiguslikku raamistikku, mis selgitab, kuidas teatud materjali võib kasutada, muuta ja jagada. Need aitavad vältida arusaamatusi ja võimalikke õiguslikke vaidlusi ja määravad kindlaks kasutustingimused.</a:t>
            </a:r>
            <a:endParaRPr>
              <a:solidFill>
                <a:schemeClr val="accent1"/>
              </a:solidFill>
            </a:endParaRPr>
          </a:p>
          <a:p>
            <a:pPr indent="0" lvl="0" marL="0" rtl="0" algn="l">
              <a:spcBef>
                <a:spcPts val="1200"/>
              </a:spcBef>
              <a:spcAft>
                <a:spcPts val="1200"/>
              </a:spcAft>
              <a:buNone/>
            </a:pPr>
            <a:r>
              <a:rPr b="1" lang="en-GB">
                <a:solidFill>
                  <a:schemeClr val="dk1"/>
                </a:solidFill>
              </a:rPr>
              <a:t>Autoriõiguse kaitse: </a:t>
            </a:r>
            <a:r>
              <a:rPr lang="en-GB">
                <a:solidFill>
                  <a:schemeClr val="accent1"/>
                </a:solidFill>
              </a:rPr>
              <a:t>Litsentsid võimaldavad autoritel säilitada kontrolli oma intellektuaalse omandi üle, määrates kindlaks, millised õigused nad teistele edasi annavad ja millised õigused nad ise säilitavad. See võib aidata kaitsta autorite tööd volitamatu kasutamise eest.</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767700" y="2140425"/>
            <a:ext cx="7608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Kuidas kaitsta oma disaini või arendust?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Mõned soovitused lühidalt.</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n-GB">
                <a:solidFill>
                  <a:schemeClr val="dk1"/>
                </a:solidFill>
              </a:rPr>
              <a:t>Nagu mainitud,</a:t>
            </a:r>
            <a:r>
              <a:rPr lang="en-GB"/>
              <a:t> kui soovid, et sinu </a:t>
            </a:r>
            <a:r>
              <a:rPr lang="en-GB"/>
              <a:t>intellektuaalset</a:t>
            </a:r>
            <a:r>
              <a:rPr lang="en-GB"/>
              <a:t> omandit saaksid kasutada ka teised sinu tingimustel, siis selleks tasub kasutada litsentse. Litsents on nagu leping, kus on kirjas sinu tingimused ja tasu.</a:t>
            </a:r>
            <a:endParaRPr/>
          </a:p>
          <a:p>
            <a:pPr indent="-342900" lvl="0" marL="457200" rtl="0" algn="l">
              <a:spcBef>
                <a:spcPts val="0"/>
              </a:spcBef>
              <a:spcAft>
                <a:spcPts val="0"/>
              </a:spcAft>
              <a:buSzPts val="1800"/>
              <a:buAutoNum type="arabicPeriod"/>
            </a:pPr>
            <a:r>
              <a:rPr b="1" lang="en-GB">
                <a:solidFill>
                  <a:schemeClr val="dk1"/>
                </a:solidFill>
              </a:rPr>
              <a:t>Kui sul on unikaalne toode</a:t>
            </a:r>
            <a:r>
              <a:rPr lang="en-GB"/>
              <a:t> siis kaaluda patendi võtmist. Patent annab sulle võimaluse teatud aja jooksul olla turul eelipositsioonil ning kaitseb mõningalmääral plagiaadi ja autoriõiguste rikkumiste eest.</a:t>
            </a:r>
            <a:endParaRPr/>
          </a:p>
          <a:p>
            <a:pPr indent="-342900" lvl="0" marL="457200" rtl="0" algn="l">
              <a:spcBef>
                <a:spcPts val="0"/>
              </a:spcBef>
              <a:spcAft>
                <a:spcPts val="0"/>
              </a:spcAft>
              <a:buSzPts val="1800"/>
              <a:buAutoNum type="arabicPeriod"/>
            </a:pPr>
            <a:r>
              <a:rPr b="1" lang="en-GB">
                <a:solidFill>
                  <a:schemeClr val="dk1"/>
                </a:solidFill>
              </a:rPr>
              <a:t>Väga oluline on kogu arendus</a:t>
            </a:r>
            <a:r>
              <a:rPr lang="en-GB"/>
              <a:t> või loomeprotsess dokumenteerida põhjalikult kuupäevaliselt, see on n.ö tõendusmaterjal juhuks kui tekib õiguslikke vaidlusi.</a:t>
            </a:r>
            <a:endParaRPr/>
          </a:p>
          <a:p>
            <a:pPr indent="-342900" lvl="0" marL="457200" rtl="0" algn="l">
              <a:spcBef>
                <a:spcPts val="0"/>
              </a:spcBef>
              <a:spcAft>
                <a:spcPts val="0"/>
              </a:spcAft>
              <a:buSzPts val="1800"/>
              <a:buAutoNum type="arabicPeriod"/>
            </a:pPr>
            <a:r>
              <a:rPr b="1" lang="en-GB">
                <a:solidFill>
                  <a:schemeClr val="dk1"/>
                </a:solidFill>
              </a:rPr>
              <a:t>Tarkvarapatendid ja avatud lähtekoodiga litsentsid: </a:t>
            </a:r>
            <a:r>
              <a:rPr lang="en-GB"/>
              <a:t>Kui olete tarkvaraprojekti looja, võib kaaluda tarkvarapatendi saamist või kasutada avatud lähtekoodiga litsentse, mis määratlevad, kuidas teised saavad teie koodi kasutada.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Mis on autoriõigus</a:t>
            </a:r>
            <a:endParaRPr/>
          </a:p>
        </p:txBody>
      </p:sp>
      <p:sp>
        <p:nvSpPr>
          <p:cNvPr id="66" name="Google Shape;66;p14"/>
          <p:cNvSpPr txBox="1"/>
          <p:nvPr>
            <p:ph idx="1" type="body"/>
          </p:nvPr>
        </p:nvSpPr>
        <p:spPr>
          <a:xfrm>
            <a:off x="311700" y="1152475"/>
            <a:ext cx="8520600" cy="10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50">
                <a:solidFill>
                  <a:srgbClr val="181818"/>
                </a:solidFill>
                <a:highlight>
                  <a:srgbClr val="FFFFFF"/>
                </a:highlight>
                <a:latin typeface="Arial"/>
                <a:ea typeface="Arial"/>
                <a:cs typeface="Arial"/>
                <a:sym typeface="Arial"/>
              </a:rPr>
              <a:t>*Autoriõigus on õigus, mis tekib autorile, kes on loonud teoseid kirjanduse, kunsti või teaduse valdkonnas.</a:t>
            </a:r>
            <a:endParaRPr/>
          </a:p>
        </p:txBody>
      </p:sp>
      <p:sp>
        <p:nvSpPr>
          <p:cNvPr id="67" name="Google Shape;67;p14"/>
          <p:cNvSpPr txBox="1"/>
          <p:nvPr/>
        </p:nvSpPr>
        <p:spPr>
          <a:xfrm>
            <a:off x="381000" y="2099725"/>
            <a:ext cx="8153400" cy="901800"/>
          </a:xfrm>
          <a:prstGeom prst="rect">
            <a:avLst/>
          </a:prstGeom>
          <a:solidFill>
            <a:srgbClr val="F3F3F3"/>
          </a:solid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rgbClr val="181818"/>
                </a:solidFill>
                <a:highlight>
                  <a:srgbClr val="EAEEF3"/>
                </a:highlight>
              </a:rPr>
              <a:t>Autoriõiguse kaitse kehtib Eestis autori kogu eluaja jooksul ja lisaks 70 aastat pärast tema surma.</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459950" y="1695750"/>
            <a:ext cx="8520600" cy="12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Mida teha kui loon visuaalselt suurepärase kodulehe ja soovin seda kaitsta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Tööstusdisainilahendus</a:t>
            </a:r>
            <a:endParaRPr/>
          </a:p>
        </p:txBody>
      </p:sp>
      <p:sp>
        <p:nvSpPr>
          <p:cNvPr id="176" name="Google Shape;176;p33"/>
          <p:cNvSpPr txBox="1"/>
          <p:nvPr>
            <p:ph idx="1" type="body"/>
          </p:nvPr>
        </p:nvSpPr>
        <p:spPr>
          <a:xfrm>
            <a:off x="311700" y="1152475"/>
            <a:ext cx="8520600" cy="237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a:solidFill>
                  <a:srgbClr val="000000"/>
                </a:solidFill>
                <a:highlight>
                  <a:srgbClr val="FFFFFF"/>
                </a:highlight>
                <a:latin typeface="Roboto"/>
                <a:ea typeface="Roboto"/>
                <a:cs typeface="Roboto"/>
                <a:sym typeface="Roboto"/>
              </a:rPr>
              <a:t>Kaitsta saab tasapinnalist väliskujundust, näiteks kanga mustrit, </a:t>
            </a:r>
            <a:r>
              <a:rPr b="1" lang="en-GB" sz="2000">
                <a:solidFill>
                  <a:schemeClr val="dk1"/>
                </a:solidFill>
                <a:highlight>
                  <a:srgbClr val="FFFFFF"/>
                </a:highlight>
                <a:latin typeface="Roboto"/>
                <a:ea typeface="Roboto"/>
                <a:cs typeface="Roboto"/>
                <a:sym typeface="Roboto"/>
              </a:rPr>
              <a:t>veebilehe kujundust, </a:t>
            </a:r>
            <a:r>
              <a:rPr lang="en-GB" sz="2000">
                <a:solidFill>
                  <a:srgbClr val="000000"/>
                </a:solidFill>
                <a:highlight>
                  <a:srgbClr val="FFFFFF"/>
                </a:highlight>
                <a:latin typeface="Roboto"/>
                <a:ea typeface="Roboto"/>
                <a:cs typeface="Roboto"/>
                <a:sym typeface="Roboto"/>
              </a:rPr>
              <a:t>logo vms. Tööstusdisainilahendusena on näiteks kaitse saanud eesti rahvusmustritega tennised, voldikkann kilepiimapakendile, euromündihoidja, mitmed mööblidisainid jms. Seega hõlmab tööstusdisainilahenduse mõiste kõikvõimalike toodete väliskujundust.</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2909550" y="1945650"/>
            <a:ext cx="33249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Maailm muutub.</a:t>
            </a:r>
            <a:endParaRPr/>
          </a:p>
        </p:txBody>
      </p:sp>
      <p:sp>
        <p:nvSpPr>
          <p:cNvPr id="182" name="Google Shape;182;p34"/>
          <p:cNvSpPr txBox="1"/>
          <p:nvPr/>
        </p:nvSpPr>
        <p:spPr>
          <a:xfrm>
            <a:off x="2065300" y="2633500"/>
            <a:ext cx="46692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chemeClr val="dk1"/>
                </a:solidFill>
                <a:latin typeface="Lato"/>
                <a:ea typeface="Lato"/>
                <a:cs typeface="Lato"/>
                <a:sym typeface="Lato"/>
              </a:rPr>
              <a:t>Täna on kõik loojad ja autorid</a:t>
            </a:r>
            <a:endParaRPr b="1" sz="26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Internet ja autorid</a:t>
            </a:r>
            <a:endParaRPr/>
          </a:p>
        </p:txBody>
      </p:sp>
      <p:sp>
        <p:nvSpPr>
          <p:cNvPr id="188" name="Google Shape;188;p35"/>
          <p:cNvSpPr txBox="1"/>
          <p:nvPr/>
        </p:nvSpPr>
        <p:spPr>
          <a:xfrm>
            <a:off x="226050" y="1017438"/>
            <a:ext cx="82710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189" name="Google Shape;189;p35"/>
          <p:cNvSpPr txBox="1"/>
          <p:nvPr/>
        </p:nvSpPr>
        <p:spPr>
          <a:xfrm>
            <a:off x="311700" y="1166050"/>
            <a:ext cx="8099700" cy="15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50">
                <a:solidFill>
                  <a:srgbClr val="222222"/>
                </a:solidFill>
                <a:highlight>
                  <a:srgbClr val="FFFFFF"/>
                </a:highlight>
              </a:rPr>
              <a:t>Autoriõiguse praktilisse rakendumisse internetis jääb veel kauaks palju ebakindlust. Parim, ehkki natuke ebapraktiline soovitus on jagada eelkõige </a:t>
            </a:r>
            <a:r>
              <a:rPr b="1" lang="en-GB" sz="1750">
                <a:solidFill>
                  <a:schemeClr val="dk1"/>
                </a:solidFill>
                <a:highlight>
                  <a:srgbClr val="FFFFFF"/>
                </a:highlight>
              </a:rPr>
              <a:t>enda</a:t>
            </a:r>
            <a:r>
              <a:rPr lang="en-GB" sz="1750">
                <a:solidFill>
                  <a:srgbClr val="222222"/>
                </a:solidFill>
                <a:highlight>
                  <a:srgbClr val="FFFFFF"/>
                </a:highlight>
              </a:rPr>
              <a:t> või </a:t>
            </a:r>
            <a:r>
              <a:rPr b="1" lang="en-GB" sz="1750">
                <a:solidFill>
                  <a:schemeClr val="dk1"/>
                </a:solidFill>
                <a:highlight>
                  <a:srgbClr val="FFFFFF"/>
                </a:highlight>
              </a:rPr>
              <a:t>vabakasutuses </a:t>
            </a:r>
            <a:r>
              <a:rPr lang="en-GB" sz="1750">
                <a:solidFill>
                  <a:srgbClr val="222222"/>
                </a:solidFill>
                <a:highlight>
                  <a:srgbClr val="FFFFFF"/>
                </a:highlight>
              </a:rPr>
              <a:t>olevat loomingut, võimaluse korral viidata alati algautorile kui see on tehniliselt võimalik ja olla valmis levitatud teoseid autoriõiguse valdaja nõudmise peale internetist eemaldama.</a:t>
            </a:r>
            <a:endParaRPr sz="2100">
              <a:latin typeface="Lato"/>
              <a:ea typeface="Lato"/>
              <a:cs typeface="Lato"/>
              <a:sym typeface="Lato"/>
            </a:endParaRPr>
          </a:p>
        </p:txBody>
      </p:sp>
      <p:sp>
        <p:nvSpPr>
          <p:cNvPr id="190" name="Google Shape;190;p35"/>
          <p:cNvSpPr txBox="1"/>
          <p:nvPr/>
        </p:nvSpPr>
        <p:spPr>
          <a:xfrm>
            <a:off x="377400" y="2989250"/>
            <a:ext cx="80340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50">
                <a:solidFill>
                  <a:schemeClr val="dk1"/>
                </a:solidFill>
                <a:highlight>
                  <a:srgbClr val="FFFFFF"/>
                </a:highlight>
              </a:rPr>
              <a:t>Rusikareegel</a:t>
            </a:r>
            <a:r>
              <a:rPr lang="en-GB" sz="1850">
                <a:solidFill>
                  <a:srgbClr val="222222"/>
                </a:solidFill>
                <a:highlight>
                  <a:srgbClr val="FFFFFF"/>
                </a:highlight>
              </a:rPr>
              <a:t>: mis tahes internetist leitud tekst, pilt, video või muu teos on autoriõigusega kaitstud, kui kasutustingimused ei ütle midagi muud või kui tegu pole aegunud autoriõigusega teose digitaalse reproduktsiooniga</a:t>
            </a:r>
            <a:r>
              <a:rPr lang="en-GB" sz="1650">
                <a:solidFill>
                  <a:srgbClr val="222222"/>
                </a:solidFill>
                <a:highlight>
                  <a:srgbClr val="FFFFFF"/>
                </a:highlight>
              </a:rPr>
              <a:t>.</a:t>
            </a:r>
            <a:endParaRPr sz="2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2935350" y="1730725"/>
            <a:ext cx="35175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Maailm muutub</a:t>
            </a:r>
            <a:endParaRPr/>
          </a:p>
        </p:txBody>
      </p:sp>
      <p:sp>
        <p:nvSpPr>
          <p:cNvPr id="196" name="Google Shape;196;p36"/>
          <p:cNvSpPr txBox="1"/>
          <p:nvPr/>
        </p:nvSpPr>
        <p:spPr>
          <a:xfrm>
            <a:off x="3043600" y="1730725"/>
            <a:ext cx="28608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2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b="1" lang="en-GB" sz="3200">
                <a:solidFill>
                  <a:schemeClr val="dk1"/>
                </a:solidFill>
                <a:latin typeface="Playfair Display"/>
                <a:ea typeface="Playfair Display"/>
                <a:cs typeface="Playfair Display"/>
                <a:sym typeface="Playfair Display"/>
              </a:rPr>
              <a:t>Tehisintellegt</a:t>
            </a:r>
            <a:endParaRPr b="1" sz="3200">
              <a:solidFill>
                <a:schemeClr val="dk1"/>
              </a:solidFill>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Uued olukorrad</a:t>
            </a:r>
            <a:endParaRPr/>
          </a:p>
        </p:txBody>
      </p:sp>
      <p:sp>
        <p:nvSpPr>
          <p:cNvPr id="202" name="Google Shape;202;p37"/>
          <p:cNvSpPr txBox="1"/>
          <p:nvPr>
            <p:ph idx="1" type="body"/>
          </p:nvPr>
        </p:nvSpPr>
        <p:spPr>
          <a:xfrm>
            <a:off x="311700" y="1152475"/>
            <a:ext cx="8520600" cy="3822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900">
                <a:solidFill>
                  <a:srgbClr val="000000"/>
                </a:solidFill>
                <a:highlight>
                  <a:srgbClr val="E4E6E5"/>
                </a:highlight>
                <a:latin typeface="Montserrat"/>
                <a:ea typeface="Montserrat"/>
                <a:cs typeface="Montserrat"/>
                <a:sym typeface="Montserrat"/>
              </a:rPr>
              <a:t>Taotleja väitis, et leiutised lõi iseseisvalt tehisintellekti masin ehk nn DABUS. Apellatsioonikomisjonile esitati küsimus, kas taotleja saab Euroopa patenti taotledes määrata leiutajaks tehisintellekti masina, millel ei ole õigusvõimet.</a:t>
            </a:r>
            <a:endParaRPr sz="1900">
              <a:solidFill>
                <a:srgbClr val="000000"/>
              </a:solidFill>
              <a:highlight>
                <a:srgbClr val="E4E6E5"/>
              </a:highlight>
              <a:latin typeface="Montserrat"/>
              <a:ea typeface="Montserrat"/>
              <a:cs typeface="Montserrat"/>
              <a:sym typeface="Montserrat"/>
            </a:endParaRPr>
          </a:p>
          <a:p>
            <a:pPr indent="0" lvl="0" marL="0" marR="952500" rtl="0" algn="l">
              <a:spcBef>
                <a:spcPts val="1900"/>
              </a:spcBef>
              <a:spcAft>
                <a:spcPts val="0"/>
              </a:spcAft>
              <a:buNone/>
            </a:pPr>
            <a:r>
              <a:rPr lang="en-GB" sz="1900">
                <a:solidFill>
                  <a:srgbClr val="000000"/>
                </a:solidFill>
                <a:highlight>
                  <a:srgbClr val="E4E6E5"/>
                </a:highlight>
                <a:latin typeface="Montserrat"/>
                <a:ea typeface="Montserrat"/>
                <a:cs typeface="Montserrat"/>
                <a:sym typeface="Montserrat"/>
              </a:rPr>
              <a:t>Leiutaja peab olema teovõimeline isik. </a:t>
            </a:r>
            <a:r>
              <a:rPr lang="en-GB" sz="2085">
                <a:solidFill>
                  <a:srgbClr val="000000"/>
                </a:solidFill>
                <a:highlight>
                  <a:srgbClr val="E4E6E5"/>
                </a:highlight>
                <a:latin typeface="Montserrat"/>
                <a:ea typeface="Montserrat"/>
                <a:cs typeface="Montserrat"/>
                <a:sym typeface="Montserrat"/>
              </a:rPr>
              <a:t>Eestis määratleb leiutaja isiku </a:t>
            </a:r>
            <a:r>
              <a:rPr lang="en-GB" sz="2085" u="sng">
                <a:solidFill>
                  <a:srgbClr val="040707"/>
                </a:solidFill>
                <a:highlight>
                  <a:srgbClr val="E4E6E5"/>
                </a:highlight>
                <a:latin typeface="Montserrat"/>
                <a:ea typeface="Montserrat"/>
                <a:cs typeface="Montserrat"/>
                <a:sym typeface="Montserrat"/>
                <a:hlinkClick r:id="rId3">
                  <a:extLst>
                    <a:ext uri="{A12FA001-AC4F-418D-AE19-62706E023703}">
                      <ahyp:hlinkClr val="tx"/>
                    </a:ext>
                  </a:extLst>
                </a:hlinkClick>
              </a:rPr>
              <a:t>patendiseaduse</a:t>
            </a:r>
            <a:r>
              <a:rPr lang="en-GB" sz="2085">
                <a:solidFill>
                  <a:srgbClr val="000000"/>
                </a:solidFill>
                <a:highlight>
                  <a:srgbClr val="E4E6E5"/>
                </a:highlight>
                <a:latin typeface="Montserrat"/>
                <a:ea typeface="Montserrat"/>
                <a:cs typeface="Montserrat"/>
                <a:sym typeface="Montserrat"/>
              </a:rPr>
              <a:t> </a:t>
            </a:r>
            <a:r>
              <a:rPr lang="en-GB" sz="2085">
                <a:solidFill>
                  <a:srgbClr val="040707"/>
                </a:solidFill>
                <a:highlight>
                  <a:srgbClr val="E4E6E5"/>
                </a:highlight>
                <a:latin typeface="Montserrat"/>
                <a:ea typeface="Montserrat"/>
                <a:cs typeface="Montserrat"/>
                <a:sym typeface="Montserrat"/>
              </a:rPr>
              <a:t>§ 13 lg 1 </a:t>
            </a:r>
            <a:r>
              <a:rPr lang="en-GB" sz="2085">
                <a:solidFill>
                  <a:srgbClr val="000000"/>
                </a:solidFill>
                <a:highlight>
                  <a:srgbClr val="E4E6E5"/>
                </a:highlight>
                <a:latin typeface="Montserrat"/>
                <a:ea typeface="Montserrat"/>
                <a:cs typeface="Montserrat"/>
                <a:sym typeface="Montserrat"/>
              </a:rPr>
              <a:t>ja </a:t>
            </a:r>
            <a:r>
              <a:rPr lang="en-GB" sz="2085" u="sng">
                <a:solidFill>
                  <a:srgbClr val="040707"/>
                </a:solidFill>
                <a:highlight>
                  <a:srgbClr val="E4E6E5"/>
                </a:highlight>
                <a:latin typeface="Montserrat"/>
                <a:ea typeface="Montserrat"/>
                <a:cs typeface="Montserrat"/>
                <a:sym typeface="Montserrat"/>
                <a:hlinkClick r:id="rId4">
                  <a:extLst>
                    <a:ext uri="{A12FA001-AC4F-418D-AE19-62706E023703}">
                      <ahyp:hlinkClr val="tx"/>
                    </a:ext>
                  </a:extLst>
                </a:hlinkClick>
              </a:rPr>
              <a:t>kasuliku mudeli seaduse</a:t>
            </a:r>
            <a:r>
              <a:rPr lang="en-GB" sz="2085">
                <a:solidFill>
                  <a:srgbClr val="000000"/>
                </a:solidFill>
                <a:highlight>
                  <a:srgbClr val="E4E6E5"/>
                </a:highlight>
                <a:latin typeface="Montserrat"/>
                <a:ea typeface="Montserrat"/>
                <a:cs typeface="Montserrat"/>
                <a:sym typeface="Montserrat"/>
              </a:rPr>
              <a:t> § 12 lg 1, mõlemas öeldakse, et leiutise autor on füüsiline isik. Nii ei ole tehisintellekti loodud leiutis kaitstav ka Eestis.</a:t>
            </a:r>
            <a:endParaRPr sz="2085">
              <a:solidFill>
                <a:srgbClr val="000000"/>
              </a:solidFill>
              <a:highlight>
                <a:srgbClr val="E4E6E5"/>
              </a:highlight>
              <a:latin typeface="Montserrat"/>
              <a:ea typeface="Montserrat"/>
              <a:cs typeface="Montserrat"/>
              <a:sym typeface="Montserrat"/>
            </a:endParaRPr>
          </a:p>
          <a:p>
            <a:pPr indent="0" lvl="0" marL="0" rtl="0" algn="l">
              <a:spcBef>
                <a:spcPts val="6000"/>
              </a:spcBef>
              <a:spcAft>
                <a:spcPts val="1200"/>
              </a:spcAft>
              <a:buNone/>
            </a:pPr>
            <a:r>
              <a:t/>
            </a:r>
            <a:endParaRPr sz="1900">
              <a:solidFill>
                <a:srgbClr val="000000"/>
              </a:solidFill>
              <a:highlight>
                <a:srgbClr val="E4E6E5"/>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Autori isiklikud ja varalised õigused</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b="1" lang="en-GB">
                <a:solidFill>
                  <a:schemeClr val="dk1"/>
                </a:solidFill>
              </a:rPr>
              <a:t>Isiklikud õigused </a:t>
            </a:r>
            <a:r>
              <a:rPr lang="en-GB"/>
              <a:t>viitavad sellele, et looming on autori isiklik väljendus ja sellega lahutamatult seotud. Näiteks olla tunnustatud teose autorina.</a:t>
            </a:r>
            <a:endParaRPr/>
          </a:p>
          <a:p>
            <a:pPr indent="0" lvl="0" marL="0" rtl="0" algn="l">
              <a:spcBef>
                <a:spcPts val="1200"/>
              </a:spcBef>
              <a:spcAft>
                <a:spcPts val="0"/>
              </a:spcAft>
              <a:buNone/>
            </a:pPr>
            <a:r>
              <a:rPr lang="en-GB"/>
              <a:t>*Oluline on teose kasutamisel tuua esile teose loonud autori nimi.</a:t>
            </a:r>
            <a:endParaRPr/>
          </a:p>
          <a:p>
            <a:pPr indent="0" lvl="0" marL="0" rtl="0" algn="l">
              <a:spcBef>
                <a:spcPts val="1200"/>
              </a:spcBef>
              <a:spcAft>
                <a:spcPts val="0"/>
              </a:spcAft>
              <a:buNone/>
            </a:pPr>
            <a:r>
              <a:rPr lang="en-GB"/>
              <a:t>*Siikohal tasub ära mainida, et autori teose paigutamine algsest kontekstist mujale võib kahjustada autori algset ideed või mainet. Seega on autoril õigus oma au ja väärikuse kaitsele ja teose puutumatusele. </a:t>
            </a:r>
            <a:endParaRPr/>
          </a:p>
          <a:p>
            <a:pPr indent="0" lvl="0" marL="0" rtl="0" algn="l">
              <a:spcBef>
                <a:spcPts val="1200"/>
              </a:spcBef>
              <a:spcAft>
                <a:spcPts val="1200"/>
              </a:spcAft>
              <a:buNone/>
            </a:pPr>
            <a:r>
              <a:rPr lang="en-GB"/>
              <a:t>*</a:t>
            </a:r>
            <a:r>
              <a:rPr b="1" lang="en-GB">
                <a:solidFill>
                  <a:schemeClr val="dk1"/>
                </a:solidFill>
              </a:rPr>
              <a:t>Varalisedõigused </a:t>
            </a:r>
            <a:r>
              <a:rPr lang="en-GB"/>
              <a:t>aga annavad autorile võimalusele saada oma teose kasutamise eest tasu või need  ära müüs, samas kui autori isiklikud õigused on võõrandamatud.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00625" y="1666100"/>
            <a:ext cx="8520600" cy="11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Kas ma kopeerin, kui kellegi teise teos  inspireerib looma uut teost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Tuletatud teos.</a:t>
            </a:r>
            <a:endParaRPr/>
          </a:p>
        </p:txBody>
      </p:sp>
      <p:sp>
        <p:nvSpPr>
          <p:cNvPr id="84" name="Google Shape;84;p17"/>
          <p:cNvSpPr txBox="1"/>
          <p:nvPr>
            <p:ph idx="1" type="body"/>
          </p:nvPr>
        </p:nvSpPr>
        <p:spPr>
          <a:xfrm>
            <a:off x="311700" y="1152475"/>
            <a:ext cx="79200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50">
                <a:solidFill>
                  <a:srgbClr val="222222"/>
                </a:solidFill>
                <a:highlight>
                  <a:srgbClr val="FFFFFF"/>
                </a:highlight>
                <a:latin typeface="Arial"/>
                <a:ea typeface="Arial"/>
                <a:cs typeface="Arial"/>
                <a:sym typeface="Arial"/>
              </a:rPr>
              <a:t>Teose muutmine tähendab tuletatud teose loomist.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5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2350"/>
          </a:p>
        </p:txBody>
      </p:sp>
      <p:sp>
        <p:nvSpPr>
          <p:cNvPr id="85" name="Google Shape;85;p17"/>
          <p:cNvSpPr txBox="1"/>
          <p:nvPr/>
        </p:nvSpPr>
        <p:spPr>
          <a:xfrm>
            <a:off x="390325" y="1833075"/>
            <a:ext cx="4802700" cy="137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Dramatiseering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Tõlked teise keelde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Kollaazid, mis sisaldavad varasemate teose tükke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Paroodiad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Fotod kunstiteostest.</a:t>
            </a:r>
            <a:endParaRPr>
              <a:latin typeface="Lato"/>
              <a:ea typeface="Lato"/>
              <a:cs typeface="Lato"/>
              <a:sym typeface="Lato"/>
            </a:endParaRPr>
          </a:p>
        </p:txBody>
      </p:sp>
      <p:sp>
        <p:nvSpPr>
          <p:cNvPr id="86" name="Google Shape;86;p17"/>
          <p:cNvSpPr txBox="1"/>
          <p:nvPr/>
        </p:nvSpPr>
        <p:spPr>
          <a:xfrm>
            <a:off x="494100" y="3493225"/>
            <a:ext cx="7920000" cy="11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Lato"/>
                <a:ea typeface="Lato"/>
                <a:cs typeface="Lato"/>
                <a:sym typeface="Lato"/>
              </a:rPr>
              <a:t>Paraku ei ole </a:t>
            </a:r>
            <a:r>
              <a:rPr b="1" lang="en-GB" sz="1900">
                <a:solidFill>
                  <a:schemeClr val="dk1"/>
                </a:solidFill>
                <a:latin typeface="Lato"/>
                <a:ea typeface="Lato"/>
                <a:cs typeface="Lato"/>
                <a:sym typeface="Lato"/>
              </a:rPr>
              <a:t>selget piiri</a:t>
            </a:r>
            <a:r>
              <a:rPr lang="en-GB" sz="1900">
                <a:latin typeface="Lato"/>
                <a:ea typeface="Lato"/>
                <a:cs typeface="Lato"/>
                <a:sym typeface="Lato"/>
              </a:rPr>
              <a:t>, millal on muudetud nii vähe teost, et sisuliselt on tegemist algteose koopiaga või nii palju, et algteos on tõesti vaid inspiratsiooniallikaks.</a:t>
            </a:r>
            <a:endParaRPr sz="1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889800" y="18736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Kui mul on idee aga see pole veel valmis?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161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Autoriõigus kaitseb ka sinu idee vaheetappe, ehk siis ka erinevad prototüübid, visandid, joonised jne on automaatselt teosed ja kaitstud autoriõigusega.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651300"/>
            <a:ext cx="8520600" cy="11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Hea idee ei hüüa tulles ega minnes, ehk väike näpunäide.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Nõuanne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Kui sul tuleb idee, siis ära seda valikult enne väljenda kui oled selle kirjalikult vormistanud või dokumenteerinud sest suuliselt edasi antud idee ei oma autorikaitset, kuid kirjalik dokument juba omab.</a:t>
            </a:r>
            <a:endParaRPr/>
          </a:p>
          <a:p>
            <a:pPr indent="0" lvl="0" marL="0" rtl="0" algn="l">
              <a:spcBef>
                <a:spcPts val="1200"/>
              </a:spcBef>
              <a:spcAft>
                <a:spcPts val="1200"/>
              </a:spcAft>
              <a:buNone/>
            </a:pPr>
            <a:r>
              <a:rPr lang="en-GB"/>
              <a:t>Ehk siis kui räägid tuttavale kohvikus oma kirjandusliku teose ideest, siis mitte enne kui valmis on käsikiri, sest käsikirjale laienevad juba autorikaitsega seotud õigused, kuid suusõnalisele vestlusele mitte.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