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1" r:id="rId6"/>
    <p:sldId id="269" r:id="rId7"/>
    <p:sldId id="264" r:id="rId8"/>
    <p:sldId id="260" r:id="rId9"/>
    <p:sldId id="259" r:id="rId10"/>
    <p:sldId id="272" r:id="rId11"/>
    <p:sldId id="281" r:id="rId12"/>
    <p:sldId id="282" r:id="rId13"/>
    <p:sldId id="276" r:id="rId14"/>
    <p:sldId id="268" r:id="rId15"/>
    <p:sldId id="270" r:id="rId16"/>
    <p:sldId id="271" r:id="rId17"/>
    <p:sldId id="277" r:id="rId18"/>
    <p:sldId id="279" r:id="rId19"/>
    <p:sldId id="274" r:id="rId20"/>
    <p:sldId id="275" r:id="rId21"/>
    <p:sldId id="283" r:id="rId22"/>
    <p:sldId id="285" r:id="rId23"/>
    <p:sldId id="280" r:id="rId24"/>
    <p:sldId id="278" r:id="rId25"/>
    <p:sldId id="267" r:id="rId26"/>
    <p:sldId id="287" r:id="rId27"/>
    <p:sldId id="289" r:id="rId28"/>
    <p:sldId id="288" r:id="rId29"/>
    <p:sldId id="290" r:id="rId30"/>
    <p:sldId id="291" r:id="rId31"/>
    <p:sldId id="2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D71F-44CF-0169-5EBC-E40488C9AA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D7F129-336A-7C32-2E7C-324D95C020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1F2180-F578-C1E1-1959-EFC15FE2F96D}"/>
              </a:ext>
            </a:extLst>
          </p:cNvPr>
          <p:cNvSpPr>
            <a:spLocks noGrp="1"/>
          </p:cNvSpPr>
          <p:nvPr>
            <p:ph type="dt" sz="half" idx="10"/>
          </p:nvPr>
        </p:nvSpPr>
        <p:spPr/>
        <p:txBody>
          <a:bodyPr/>
          <a:lstStyle/>
          <a:p>
            <a:fld id="{7C8E5134-268F-4170-854E-CDC8CDBAC006}" type="datetimeFigureOut">
              <a:rPr lang="en-US" smtClean="0"/>
              <a:t>15-May-23</a:t>
            </a:fld>
            <a:endParaRPr lang="en-US"/>
          </a:p>
        </p:txBody>
      </p:sp>
      <p:sp>
        <p:nvSpPr>
          <p:cNvPr id="5" name="Footer Placeholder 4">
            <a:extLst>
              <a:ext uri="{FF2B5EF4-FFF2-40B4-BE49-F238E27FC236}">
                <a16:creationId xmlns:a16="http://schemas.microsoft.com/office/drawing/2014/main" id="{7C9C4229-72D0-96E9-BCAE-83FE1B956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AC1D7-92F2-760A-D2BD-3BC12A32C6A3}"/>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365032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770C-7CAE-A8AB-FC0A-954D9BB37B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DB9818-40CF-F443-2745-A85AE00E5D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98A86-8C95-AB4F-23A4-2143B71897D6}"/>
              </a:ext>
            </a:extLst>
          </p:cNvPr>
          <p:cNvSpPr>
            <a:spLocks noGrp="1"/>
          </p:cNvSpPr>
          <p:nvPr>
            <p:ph type="dt" sz="half" idx="10"/>
          </p:nvPr>
        </p:nvSpPr>
        <p:spPr/>
        <p:txBody>
          <a:bodyPr/>
          <a:lstStyle/>
          <a:p>
            <a:fld id="{7C8E5134-268F-4170-854E-CDC8CDBAC006}" type="datetimeFigureOut">
              <a:rPr lang="en-US" smtClean="0"/>
              <a:t>15-May-23</a:t>
            </a:fld>
            <a:endParaRPr lang="en-US"/>
          </a:p>
        </p:txBody>
      </p:sp>
      <p:sp>
        <p:nvSpPr>
          <p:cNvPr id="5" name="Footer Placeholder 4">
            <a:extLst>
              <a:ext uri="{FF2B5EF4-FFF2-40B4-BE49-F238E27FC236}">
                <a16:creationId xmlns:a16="http://schemas.microsoft.com/office/drawing/2014/main" id="{A9212ADB-DF44-138A-D959-D488CB3A8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2B558-8A97-FA60-65F3-D0C62DAEFB4B}"/>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139821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0A4DE-C8AC-40BC-A6CA-3F53EFF23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E68312-56F9-03BC-67F6-050ABB36ED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38E00-85AE-E550-5B33-6BB38A2E7582}"/>
              </a:ext>
            </a:extLst>
          </p:cNvPr>
          <p:cNvSpPr>
            <a:spLocks noGrp="1"/>
          </p:cNvSpPr>
          <p:nvPr>
            <p:ph type="dt" sz="half" idx="10"/>
          </p:nvPr>
        </p:nvSpPr>
        <p:spPr/>
        <p:txBody>
          <a:bodyPr/>
          <a:lstStyle/>
          <a:p>
            <a:fld id="{7C8E5134-268F-4170-854E-CDC8CDBAC006}" type="datetimeFigureOut">
              <a:rPr lang="en-US" smtClean="0"/>
              <a:t>15-May-23</a:t>
            </a:fld>
            <a:endParaRPr lang="en-US"/>
          </a:p>
        </p:txBody>
      </p:sp>
      <p:sp>
        <p:nvSpPr>
          <p:cNvPr id="5" name="Footer Placeholder 4">
            <a:extLst>
              <a:ext uri="{FF2B5EF4-FFF2-40B4-BE49-F238E27FC236}">
                <a16:creationId xmlns:a16="http://schemas.microsoft.com/office/drawing/2014/main" id="{A981C951-6F54-D4C7-8926-C03974D30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D4062-AEC4-2EEE-88EF-E35F9322AC20}"/>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397742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71B66-5C66-9895-E5DB-F327AE39D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C7C69-9EB8-6B07-2E90-6084AF0CDD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E46BC-F884-2EF8-19B3-18F755B93658}"/>
              </a:ext>
            </a:extLst>
          </p:cNvPr>
          <p:cNvSpPr>
            <a:spLocks noGrp="1"/>
          </p:cNvSpPr>
          <p:nvPr>
            <p:ph type="dt" sz="half" idx="10"/>
          </p:nvPr>
        </p:nvSpPr>
        <p:spPr/>
        <p:txBody>
          <a:bodyPr/>
          <a:lstStyle/>
          <a:p>
            <a:fld id="{7C8E5134-268F-4170-854E-CDC8CDBAC006}" type="datetimeFigureOut">
              <a:rPr lang="en-US" smtClean="0"/>
              <a:t>15-May-23</a:t>
            </a:fld>
            <a:endParaRPr lang="en-US"/>
          </a:p>
        </p:txBody>
      </p:sp>
      <p:sp>
        <p:nvSpPr>
          <p:cNvPr id="5" name="Footer Placeholder 4">
            <a:extLst>
              <a:ext uri="{FF2B5EF4-FFF2-40B4-BE49-F238E27FC236}">
                <a16:creationId xmlns:a16="http://schemas.microsoft.com/office/drawing/2014/main" id="{AD7619A2-A7C4-E0F6-80A2-C6604C41B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A6F23-8272-36C8-0855-F8A9DC2489E3}"/>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329686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C09E-C344-DAB4-A7E5-139776A997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BD93ED-3E0E-0407-8237-76169A5EB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49DFA-CD77-286A-A8A2-A2E8281E937A}"/>
              </a:ext>
            </a:extLst>
          </p:cNvPr>
          <p:cNvSpPr>
            <a:spLocks noGrp="1"/>
          </p:cNvSpPr>
          <p:nvPr>
            <p:ph type="dt" sz="half" idx="10"/>
          </p:nvPr>
        </p:nvSpPr>
        <p:spPr/>
        <p:txBody>
          <a:bodyPr/>
          <a:lstStyle/>
          <a:p>
            <a:fld id="{7C8E5134-268F-4170-854E-CDC8CDBAC006}" type="datetimeFigureOut">
              <a:rPr lang="en-US" smtClean="0"/>
              <a:t>15-May-23</a:t>
            </a:fld>
            <a:endParaRPr lang="en-US"/>
          </a:p>
        </p:txBody>
      </p:sp>
      <p:sp>
        <p:nvSpPr>
          <p:cNvPr id="5" name="Footer Placeholder 4">
            <a:extLst>
              <a:ext uri="{FF2B5EF4-FFF2-40B4-BE49-F238E27FC236}">
                <a16:creationId xmlns:a16="http://schemas.microsoft.com/office/drawing/2014/main" id="{33F7EDA7-6248-D70A-69ED-2762FF2B0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312EE-B879-0B93-5BEA-4D5CFB6A3B93}"/>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3785852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1F22-23F1-70DA-51DC-633B9D16B1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345051-A0E0-20F9-E53A-CF4192A627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1F69B4-7001-81E6-A3EB-7451B6B2DE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6BD900-0B1C-5928-9DDA-14942D900FDB}"/>
              </a:ext>
            </a:extLst>
          </p:cNvPr>
          <p:cNvSpPr>
            <a:spLocks noGrp="1"/>
          </p:cNvSpPr>
          <p:nvPr>
            <p:ph type="dt" sz="half" idx="10"/>
          </p:nvPr>
        </p:nvSpPr>
        <p:spPr/>
        <p:txBody>
          <a:bodyPr/>
          <a:lstStyle/>
          <a:p>
            <a:fld id="{7C8E5134-268F-4170-854E-CDC8CDBAC006}" type="datetimeFigureOut">
              <a:rPr lang="en-US" smtClean="0"/>
              <a:t>15-May-23</a:t>
            </a:fld>
            <a:endParaRPr lang="en-US"/>
          </a:p>
        </p:txBody>
      </p:sp>
      <p:sp>
        <p:nvSpPr>
          <p:cNvPr id="6" name="Footer Placeholder 5">
            <a:extLst>
              <a:ext uri="{FF2B5EF4-FFF2-40B4-BE49-F238E27FC236}">
                <a16:creationId xmlns:a16="http://schemas.microsoft.com/office/drawing/2014/main" id="{A461A559-FFB4-6BFD-43B8-C303DBB94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F9A14-3A2E-AEC9-B9A8-010D8DAC5D6A}"/>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328259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EB231-176C-2EAF-2D7A-D92A63595C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AE5015-3BD5-EC39-19CD-6CEF6CEBC4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542FFC-81DD-DB1D-E216-86D5965D8F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5F546A-4D05-B0C9-4714-E3CE9368D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814237-E393-B134-CA91-C07E5F326E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ED36A9-B5E7-E066-854A-9C5DC9D3E72C}"/>
              </a:ext>
            </a:extLst>
          </p:cNvPr>
          <p:cNvSpPr>
            <a:spLocks noGrp="1"/>
          </p:cNvSpPr>
          <p:nvPr>
            <p:ph type="dt" sz="half" idx="10"/>
          </p:nvPr>
        </p:nvSpPr>
        <p:spPr/>
        <p:txBody>
          <a:bodyPr/>
          <a:lstStyle/>
          <a:p>
            <a:fld id="{7C8E5134-268F-4170-854E-CDC8CDBAC006}" type="datetimeFigureOut">
              <a:rPr lang="en-US" smtClean="0"/>
              <a:t>15-May-23</a:t>
            </a:fld>
            <a:endParaRPr lang="en-US"/>
          </a:p>
        </p:txBody>
      </p:sp>
      <p:sp>
        <p:nvSpPr>
          <p:cNvPr id="8" name="Footer Placeholder 7">
            <a:extLst>
              <a:ext uri="{FF2B5EF4-FFF2-40B4-BE49-F238E27FC236}">
                <a16:creationId xmlns:a16="http://schemas.microsoft.com/office/drawing/2014/main" id="{7683CD56-A20C-CAF9-6826-6EB237B084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A7810F-B0BA-0FC7-F612-FC25464C0261}"/>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7404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8306-A7B0-C9BB-EF12-BDFE3B7745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51735E-71FE-4E58-DCCC-F3BC4B496BBC}"/>
              </a:ext>
            </a:extLst>
          </p:cNvPr>
          <p:cNvSpPr>
            <a:spLocks noGrp="1"/>
          </p:cNvSpPr>
          <p:nvPr>
            <p:ph type="dt" sz="half" idx="10"/>
          </p:nvPr>
        </p:nvSpPr>
        <p:spPr/>
        <p:txBody>
          <a:bodyPr/>
          <a:lstStyle/>
          <a:p>
            <a:fld id="{7C8E5134-268F-4170-854E-CDC8CDBAC006}" type="datetimeFigureOut">
              <a:rPr lang="en-US" smtClean="0"/>
              <a:t>15-May-23</a:t>
            </a:fld>
            <a:endParaRPr lang="en-US"/>
          </a:p>
        </p:txBody>
      </p:sp>
      <p:sp>
        <p:nvSpPr>
          <p:cNvPr id="4" name="Footer Placeholder 3">
            <a:extLst>
              <a:ext uri="{FF2B5EF4-FFF2-40B4-BE49-F238E27FC236}">
                <a16:creationId xmlns:a16="http://schemas.microsoft.com/office/drawing/2014/main" id="{F6DD70F9-0A28-2AAF-7A8A-2CAB7852DE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918AC1-3EE9-CB09-272D-66E8B88531B9}"/>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164202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CDC44-7972-5FE1-BF8A-57C8B871DBFA}"/>
              </a:ext>
            </a:extLst>
          </p:cNvPr>
          <p:cNvSpPr>
            <a:spLocks noGrp="1"/>
          </p:cNvSpPr>
          <p:nvPr>
            <p:ph type="dt" sz="half" idx="10"/>
          </p:nvPr>
        </p:nvSpPr>
        <p:spPr/>
        <p:txBody>
          <a:bodyPr/>
          <a:lstStyle/>
          <a:p>
            <a:fld id="{7C8E5134-268F-4170-854E-CDC8CDBAC006}" type="datetimeFigureOut">
              <a:rPr lang="en-US" smtClean="0"/>
              <a:t>15-May-23</a:t>
            </a:fld>
            <a:endParaRPr lang="en-US"/>
          </a:p>
        </p:txBody>
      </p:sp>
      <p:sp>
        <p:nvSpPr>
          <p:cNvPr id="3" name="Footer Placeholder 2">
            <a:extLst>
              <a:ext uri="{FF2B5EF4-FFF2-40B4-BE49-F238E27FC236}">
                <a16:creationId xmlns:a16="http://schemas.microsoft.com/office/drawing/2014/main" id="{49AFFE5D-DE34-F691-629B-95C1760C92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2E6AE1-CCE3-6746-CCF3-F0EE51DB3BA1}"/>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389359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CEE7-284A-2F0D-85DA-74ABB8BC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B41D1D-AFF9-DC7D-5672-EC17CBFD53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83F826-4F22-6BD7-CBF0-79526AA06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0EAF4-2721-4FBC-E3EA-5FAC06D35EC8}"/>
              </a:ext>
            </a:extLst>
          </p:cNvPr>
          <p:cNvSpPr>
            <a:spLocks noGrp="1"/>
          </p:cNvSpPr>
          <p:nvPr>
            <p:ph type="dt" sz="half" idx="10"/>
          </p:nvPr>
        </p:nvSpPr>
        <p:spPr/>
        <p:txBody>
          <a:bodyPr/>
          <a:lstStyle/>
          <a:p>
            <a:fld id="{7C8E5134-268F-4170-854E-CDC8CDBAC006}" type="datetimeFigureOut">
              <a:rPr lang="en-US" smtClean="0"/>
              <a:t>15-May-23</a:t>
            </a:fld>
            <a:endParaRPr lang="en-US"/>
          </a:p>
        </p:txBody>
      </p:sp>
      <p:sp>
        <p:nvSpPr>
          <p:cNvPr id="6" name="Footer Placeholder 5">
            <a:extLst>
              <a:ext uri="{FF2B5EF4-FFF2-40B4-BE49-F238E27FC236}">
                <a16:creationId xmlns:a16="http://schemas.microsoft.com/office/drawing/2014/main" id="{454C38B0-D13C-06E4-8FB8-D8A5BE32A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9A5CC-C643-DF92-5B32-A23752BFDF11}"/>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3610661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EB259-A7DC-92D4-095E-CF6CB73A9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819212-5F4F-0354-ECC6-15AF22EE1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3E82E4-2588-45E1-8DAC-262C168B8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D30CD-1A42-FBB6-93AB-9700D73158AC}"/>
              </a:ext>
            </a:extLst>
          </p:cNvPr>
          <p:cNvSpPr>
            <a:spLocks noGrp="1"/>
          </p:cNvSpPr>
          <p:nvPr>
            <p:ph type="dt" sz="half" idx="10"/>
          </p:nvPr>
        </p:nvSpPr>
        <p:spPr/>
        <p:txBody>
          <a:bodyPr/>
          <a:lstStyle/>
          <a:p>
            <a:fld id="{7C8E5134-268F-4170-854E-CDC8CDBAC006}" type="datetimeFigureOut">
              <a:rPr lang="en-US" smtClean="0"/>
              <a:t>15-May-23</a:t>
            </a:fld>
            <a:endParaRPr lang="en-US"/>
          </a:p>
        </p:txBody>
      </p:sp>
      <p:sp>
        <p:nvSpPr>
          <p:cNvPr id="6" name="Footer Placeholder 5">
            <a:extLst>
              <a:ext uri="{FF2B5EF4-FFF2-40B4-BE49-F238E27FC236}">
                <a16:creationId xmlns:a16="http://schemas.microsoft.com/office/drawing/2014/main" id="{B683A460-E27B-068F-A9FF-D5E2CEEFF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A3CA50-ABED-2BA8-CE7A-E786C88A1749}"/>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127833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7E0B8-5C2A-1795-C893-8E6B93AF7B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76A787-1335-6CCA-1573-26936CA16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14ACC1-0E59-7491-969C-F18FE7DC6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E5134-268F-4170-854E-CDC8CDBAC006}" type="datetimeFigureOut">
              <a:rPr lang="en-US" smtClean="0"/>
              <a:t>15-May-23</a:t>
            </a:fld>
            <a:endParaRPr lang="en-US"/>
          </a:p>
        </p:txBody>
      </p:sp>
      <p:sp>
        <p:nvSpPr>
          <p:cNvPr id="5" name="Footer Placeholder 4">
            <a:extLst>
              <a:ext uri="{FF2B5EF4-FFF2-40B4-BE49-F238E27FC236}">
                <a16:creationId xmlns:a16="http://schemas.microsoft.com/office/drawing/2014/main" id="{E80021F0-F8EF-89E5-AB0A-E1C3B9DDC5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B5263A-8F7B-F622-589D-A41853022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10891-C92A-439D-BEEB-0C7921F70346}" type="slidenum">
              <a:rPr lang="en-US" smtClean="0"/>
              <a:t>‹#›</a:t>
            </a:fld>
            <a:endParaRPr lang="en-US"/>
          </a:p>
        </p:txBody>
      </p:sp>
    </p:spTree>
    <p:extLst>
      <p:ext uri="{BB962C8B-B14F-4D97-AF65-F5344CB8AC3E}">
        <p14:creationId xmlns:p14="http://schemas.microsoft.com/office/powerpoint/2010/main" val="3066307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kubernetes.io/docs/reference/command-line-tools-reference/kube-prox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DC7A92-6F76-FF0F-6BB3-84CCACDB0BA3}"/>
              </a:ext>
            </a:extLst>
          </p:cNvPr>
          <p:cNvSpPr>
            <a:spLocks noGrp="1"/>
          </p:cNvSpPr>
          <p:nvPr>
            <p:ph type="subTitle" idx="1"/>
          </p:nvPr>
        </p:nvSpPr>
        <p:spPr>
          <a:xfrm>
            <a:off x="901148" y="993913"/>
            <a:ext cx="9144000" cy="5128591"/>
          </a:xfrm>
        </p:spPr>
        <p:txBody>
          <a:bodyPr>
            <a:normAutofit fontScale="92500" lnSpcReduction="20000"/>
          </a:bodyPr>
          <a:lstStyle/>
          <a:p>
            <a:pPr marL="285750" indent="-285750" algn="l" rtl="0">
              <a:lnSpc>
                <a:spcPct val="150000"/>
              </a:lnSpc>
              <a:buFont typeface="Wingdings" panose="05000000000000000000" pitchFamily="2" charset="2"/>
              <a:buChar char="Ø"/>
            </a:pPr>
            <a:r>
              <a:rPr lang="en-US" sz="2000" b="0" i="0" u="none" strike="noStrike" dirty="0">
                <a:solidFill>
                  <a:srgbClr val="000000"/>
                </a:solidFill>
                <a:effectLst/>
                <a:latin typeface="Arial" panose="020B0604020202020204" pitchFamily="34" charset="0"/>
                <a:cs typeface="Arial" panose="020B0604020202020204" pitchFamily="34" charset="0"/>
              </a:rPr>
              <a:t>What is Kubernetes (“k8s” or “</a:t>
            </a:r>
            <a:r>
              <a:rPr lang="en-US" sz="2000" b="0" i="0" u="none" strike="noStrike" dirty="0" err="1">
                <a:solidFill>
                  <a:srgbClr val="000000"/>
                </a:solidFill>
                <a:effectLst/>
                <a:latin typeface="Arial" panose="020B0604020202020204" pitchFamily="34" charset="0"/>
                <a:cs typeface="Arial" panose="020B0604020202020204" pitchFamily="34" charset="0"/>
              </a:rPr>
              <a:t>kube</a:t>
            </a:r>
            <a:r>
              <a:rPr lang="en-US" sz="2000" b="0" i="0" u="none" strike="noStrike" dirty="0">
                <a:solidFill>
                  <a:srgbClr val="000000"/>
                </a:solidFill>
                <a:effectLst/>
                <a:latin typeface="Arial" panose="020B0604020202020204" pitchFamily="34" charset="0"/>
                <a:cs typeface="Arial" panose="020B0604020202020204" pitchFamily="34" charset="0"/>
              </a:rPr>
              <a:t>”)</a:t>
            </a:r>
          </a:p>
          <a:p>
            <a:pPr marL="285750" indent="-285750" algn="l" rtl="0">
              <a:lnSpc>
                <a:spcPct val="150000"/>
              </a:lnSpc>
              <a:buFont typeface="Wingdings" panose="05000000000000000000" pitchFamily="2" charset="2"/>
              <a:buChar char="Ø"/>
            </a:pPr>
            <a:r>
              <a:rPr lang="en-US" sz="2000" b="0" i="0" u="none" strike="noStrike" dirty="0">
                <a:solidFill>
                  <a:srgbClr val="000000"/>
                </a:solidFill>
                <a:effectLst/>
                <a:latin typeface="Arial" panose="020B0604020202020204" pitchFamily="34" charset="0"/>
                <a:cs typeface="Arial" panose="020B0604020202020204" pitchFamily="34" charset="0"/>
              </a:rPr>
              <a:t>Kubernetes Architecture</a:t>
            </a:r>
          </a:p>
          <a:p>
            <a:pPr marL="285750" indent="-285750" algn="l" rtl="0">
              <a:lnSpc>
                <a:spcPct val="150000"/>
              </a:lnSpc>
              <a:buFont typeface="Wingdings" panose="05000000000000000000" pitchFamily="2" charset="2"/>
              <a:buChar char="Ø"/>
            </a:pPr>
            <a:r>
              <a:rPr lang="en-US" sz="2000" b="0" i="0" u="none" strike="noStrike" dirty="0">
                <a:solidFill>
                  <a:srgbClr val="000000"/>
                </a:solidFill>
                <a:effectLst/>
                <a:latin typeface="Arial" panose="020B0604020202020204" pitchFamily="34" charset="0"/>
                <a:cs typeface="Arial" panose="020B0604020202020204" pitchFamily="34" charset="0"/>
              </a:rPr>
              <a:t>Core Concepts of Kubernetes</a:t>
            </a:r>
          </a:p>
          <a:p>
            <a:pPr marL="285750" indent="-285750" algn="l" rtl="0">
              <a:lnSpc>
                <a:spcPct val="150000"/>
              </a:lnSpc>
              <a:buFont typeface="Wingdings" panose="05000000000000000000" pitchFamily="2" charset="2"/>
              <a:buChar char="Ø"/>
            </a:pPr>
            <a:r>
              <a:rPr lang="en-US" sz="2000" b="0" i="0" u="none" strike="noStrike" dirty="0">
                <a:solidFill>
                  <a:srgbClr val="000000"/>
                </a:solidFill>
                <a:effectLst/>
                <a:latin typeface="Arial" panose="020B0604020202020204" pitchFamily="34" charset="0"/>
                <a:cs typeface="Arial" panose="020B0604020202020204" pitchFamily="34" charset="0"/>
              </a:rPr>
              <a:t>Kubernetes resources </a:t>
            </a:r>
          </a:p>
          <a:p>
            <a:pPr marL="285750" indent="-285750" algn="l" rtl="0">
              <a:lnSpc>
                <a:spcPct val="150000"/>
              </a:lnSpc>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Load Balancer &amp; Service Introduction 	</a:t>
            </a:r>
          </a:p>
          <a:p>
            <a:pPr marL="285750" indent="-285750" algn="l" rtl="0">
              <a:lnSpc>
                <a:spcPct val="150000"/>
              </a:lnSpc>
              <a:buFont typeface="Wingdings" panose="05000000000000000000" pitchFamily="2" charset="2"/>
              <a:buChar char="Ø"/>
            </a:pPr>
            <a:r>
              <a:rPr lang="en-US" sz="2000" b="0" i="0" u="none" strike="noStrike" dirty="0">
                <a:solidFill>
                  <a:srgbClr val="000000"/>
                </a:solidFill>
                <a:effectLst/>
                <a:latin typeface="Arial" panose="020B0604020202020204" pitchFamily="34" charset="0"/>
                <a:cs typeface="Arial" panose="020B0604020202020204" pitchFamily="34" charset="0"/>
              </a:rPr>
              <a:t>Deployment and release strategy with Kubernetes</a:t>
            </a:r>
          </a:p>
          <a:p>
            <a:pPr marL="285750" indent="-285750" algn="l" rtl="0">
              <a:lnSpc>
                <a:spcPct val="150000"/>
              </a:lnSpc>
              <a:buFont typeface="Wingdings" panose="05000000000000000000" pitchFamily="2" charset="2"/>
              <a:buChar char="Ø"/>
            </a:pPr>
            <a:r>
              <a:rPr lang="en-US" sz="2000" b="0" i="0" u="none" strike="noStrike" dirty="0">
                <a:solidFill>
                  <a:srgbClr val="000000"/>
                </a:solidFill>
                <a:effectLst/>
                <a:latin typeface="Arial" panose="020B0604020202020204" pitchFamily="34" charset="0"/>
                <a:cs typeface="Arial" panose="020B0604020202020204" pitchFamily="34" charset="0"/>
              </a:rPr>
              <a:t>Kubernetes Networking – Ingress, Egress, </a:t>
            </a:r>
            <a:r>
              <a:rPr lang="en-US" sz="2000" b="0" i="0" u="none" strike="noStrike" dirty="0" err="1">
                <a:solidFill>
                  <a:srgbClr val="000000"/>
                </a:solidFill>
                <a:effectLst/>
                <a:latin typeface="Arial" panose="020B0604020202020204" pitchFamily="34" charset="0"/>
                <a:cs typeface="Arial" panose="020B0604020202020204" pitchFamily="34" charset="0"/>
              </a:rPr>
              <a:t>Kube</a:t>
            </a:r>
            <a:r>
              <a:rPr lang="en-US" sz="2000" dirty="0" err="1">
                <a:solidFill>
                  <a:srgbClr val="000000"/>
                </a:solidFill>
                <a:latin typeface="Arial" panose="020B0604020202020204" pitchFamily="34" charset="0"/>
                <a:cs typeface="Arial" panose="020B0604020202020204" pitchFamily="34" charset="0"/>
              </a:rPr>
              <a:t>proxy</a:t>
            </a:r>
            <a:r>
              <a:rPr lang="en-US" sz="2000" dirty="0">
                <a:solidFill>
                  <a:srgbClr val="000000"/>
                </a:solidFill>
                <a:latin typeface="Arial" panose="020B0604020202020204" pitchFamily="34" charset="0"/>
                <a:cs typeface="Arial" panose="020B0604020202020204" pitchFamily="34" charset="0"/>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p>
            <a:pPr marL="285750" indent="-285750" algn="l" rtl="0">
              <a:lnSpc>
                <a:spcPct val="150000"/>
              </a:lnSpc>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Kubernetes YAML Files</a:t>
            </a:r>
          </a:p>
          <a:p>
            <a:pPr marL="285750" indent="-285750" algn="l" rtl="0">
              <a:lnSpc>
                <a:spcPct val="150000"/>
              </a:lnSpc>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Kubernetes Volumes</a:t>
            </a:r>
          </a:p>
          <a:p>
            <a:pPr marL="285750" indent="-285750" algn="l" rtl="0">
              <a:lnSpc>
                <a:spcPct val="150000"/>
              </a:lnSpc>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Kubernetes Commands</a:t>
            </a:r>
          </a:p>
          <a:p>
            <a:endParaRPr lang="en-US" dirty="0"/>
          </a:p>
        </p:txBody>
      </p:sp>
      <p:pic>
        <p:nvPicPr>
          <p:cNvPr id="1030" name="Picture 6" descr="Overview | Kubernetes">
            <a:extLst>
              <a:ext uri="{FF2B5EF4-FFF2-40B4-BE49-F238E27FC236}">
                <a16:creationId xmlns:a16="http://schemas.microsoft.com/office/drawing/2014/main" id="{5996C096-94BB-E16E-1FF7-CF3506977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454" y="240196"/>
            <a:ext cx="46101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344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6AEA-22FD-AE50-DE14-B897BDC2823E}"/>
              </a:ext>
            </a:extLst>
          </p:cNvPr>
          <p:cNvSpPr>
            <a:spLocks noGrp="1"/>
          </p:cNvSpPr>
          <p:nvPr>
            <p:ph type="title"/>
          </p:nvPr>
        </p:nvSpPr>
        <p:spPr/>
        <p:txBody>
          <a:bodyPr/>
          <a:lstStyle/>
          <a:p>
            <a:r>
              <a:rPr lang="en-US" dirty="0" err="1"/>
              <a:t>Kubelet</a:t>
            </a:r>
            <a:r>
              <a:rPr lang="en-US" dirty="0"/>
              <a:t> &amp; </a:t>
            </a:r>
            <a:r>
              <a:rPr lang="en-US" dirty="0" err="1"/>
              <a:t>Kubectl</a:t>
            </a:r>
            <a:endParaRPr lang="en-US" dirty="0"/>
          </a:p>
        </p:txBody>
      </p:sp>
      <p:sp>
        <p:nvSpPr>
          <p:cNvPr id="3" name="Content Placeholder 2">
            <a:extLst>
              <a:ext uri="{FF2B5EF4-FFF2-40B4-BE49-F238E27FC236}">
                <a16:creationId xmlns:a16="http://schemas.microsoft.com/office/drawing/2014/main" id="{6DF808BC-2DAA-8F7A-354A-DCFEE9F7148D}"/>
              </a:ext>
            </a:extLst>
          </p:cNvPr>
          <p:cNvSpPr>
            <a:spLocks noGrp="1"/>
          </p:cNvSpPr>
          <p:nvPr>
            <p:ph idx="1"/>
          </p:nvPr>
        </p:nvSpPr>
        <p:spPr/>
        <p:txBody>
          <a:bodyPr/>
          <a:lstStyle/>
          <a:p>
            <a:r>
              <a:rPr lang="en-US" b="0" i="0" dirty="0" err="1">
                <a:solidFill>
                  <a:srgbClr val="040C28"/>
                </a:solidFill>
                <a:effectLst/>
                <a:latin typeface="Google Sans"/>
              </a:rPr>
              <a:t>kubelet</a:t>
            </a:r>
            <a:r>
              <a:rPr lang="en-US" b="0" i="0" dirty="0">
                <a:solidFill>
                  <a:srgbClr val="040C28"/>
                </a:solidFill>
                <a:effectLst/>
                <a:latin typeface="Google Sans"/>
              </a:rPr>
              <a:t>: the component that runs on all of the machines in your cluster and does things like starting PODs and containers.</a:t>
            </a:r>
            <a:r>
              <a:rPr lang="en-US" b="0" i="0" dirty="0">
                <a:solidFill>
                  <a:srgbClr val="202124"/>
                </a:solidFill>
                <a:effectLst/>
                <a:latin typeface="Google Sans"/>
              </a:rPr>
              <a:t> </a:t>
            </a:r>
          </a:p>
          <a:p>
            <a:r>
              <a:rPr lang="en-US" dirty="0" err="1">
                <a:solidFill>
                  <a:srgbClr val="202124"/>
                </a:solidFill>
                <a:latin typeface="Google Sans"/>
              </a:rPr>
              <a:t>K</a:t>
            </a:r>
            <a:r>
              <a:rPr lang="en-US" b="0" i="0" dirty="0" err="1">
                <a:solidFill>
                  <a:srgbClr val="040C28"/>
                </a:solidFill>
                <a:effectLst/>
                <a:latin typeface="Google Sans"/>
              </a:rPr>
              <a:t>ubectl</a:t>
            </a:r>
            <a:r>
              <a:rPr lang="en-US" b="0" i="0" dirty="0">
                <a:solidFill>
                  <a:srgbClr val="040C28"/>
                </a:solidFill>
                <a:effectLst/>
                <a:latin typeface="Google Sans"/>
              </a:rPr>
              <a:t>: the command line until to talk to your cluster</a:t>
            </a:r>
            <a:endParaRPr lang="en-US" dirty="0"/>
          </a:p>
        </p:txBody>
      </p:sp>
    </p:spTree>
    <p:extLst>
      <p:ext uri="{BB962C8B-B14F-4D97-AF65-F5344CB8AC3E}">
        <p14:creationId xmlns:p14="http://schemas.microsoft.com/office/powerpoint/2010/main" val="4043148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CC23-B1D7-D070-D572-07FB6B2E4BFC}"/>
              </a:ext>
            </a:extLst>
          </p:cNvPr>
          <p:cNvSpPr>
            <a:spLocks noGrp="1"/>
          </p:cNvSpPr>
          <p:nvPr>
            <p:ph type="title"/>
          </p:nvPr>
        </p:nvSpPr>
        <p:spPr/>
        <p:txBody>
          <a:bodyPr/>
          <a:lstStyle/>
          <a:p>
            <a:r>
              <a:rPr lang="en-US" dirty="0"/>
              <a:t>Kubernetes Namespaces</a:t>
            </a:r>
          </a:p>
        </p:txBody>
      </p:sp>
      <p:sp>
        <p:nvSpPr>
          <p:cNvPr id="3" name="Content Placeholder 2">
            <a:extLst>
              <a:ext uri="{FF2B5EF4-FFF2-40B4-BE49-F238E27FC236}">
                <a16:creationId xmlns:a16="http://schemas.microsoft.com/office/drawing/2014/main" id="{4621A96B-DE24-09D9-1D6B-680E7AB3D6A7}"/>
              </a:ext>
            </a:extLst>
          </p:cNvPr>
          <p:cNvSpPr>
            <a:spLocks noGrp="1"/>
          </p:cNvSpPr>
          <p:nvPr>
            <p:ph idx="1"/>
          </p:nvPr>
        </p:nvSpPr>
        <p:spPr/>
        <p:txBody>
          <a:bodyPr>
            <a:normAutofit/>
          </a:bodyPr>
          <a:lstStyle/>
          <a:p>
            <a:r>
              <a:rPr lang="en-US" sz="2400" b="0" i="0" dirty="0">
                <a:solidFill>
                  <a:srgbClr val="202124"/>
                </a:solidFill>
                <a:effectLst/>
                <a:latin typeface="Google Sans"/>
              </a:rPr>
              <a:t>Namespaces are </a:t>
            </a:r>
            <a:r>
              <a:rPr lang="en-US" sz="2400" b="1" i="0" dirty="0">
                <a:solidFill>
                  <a:srgbClr val="202124"/>
                </a:solidFill>
                <a:effectLst/>
                <a:latin typeface="Google Sans"/>
              </a:rPr>
              <a:t>a way to organize clusters into virtual sub-clusters</a:t>
            </a:r>
            <a:r>
              <a:rPr lang="en-US" sz="2400" b="0" i="0" dirty="0">
                <a:solidFill>
                  <a:srgbClr val="202124"/>
                </a:solidFill>
                <a:effectLst/>
                <a:latin typeface="Google Sans"/>
              </a:rPr>
              <a:t> — they can be helpful when different teams or projects share a Kubernetes cluster. Any number of namespaces are supported within a cluster, each logically separated from others but with the ability to communicate with each other.</a:t>
            </a:r>
          </a:p>
          <a:p>
            <a:r>
              <a:rPr lang="en-US" sz="2400" dirty="0">
                <a:latin typeface="Google Sans"/>
              </a:rPr>
              <a:t>Types of Namespaces</a:t>
            </a:r>
          </a:p>
          <a:p>
            <a:pPr lvl="1"/>
            <a:r>
              <a:rPr lang="en-US" dirty="0" err="1">
                <a:latin typeface="Google Sans"/>
              </a:rPr>
              <a:t>kubesystem</a:t>
            </a:r>
            <a:r>
              <a:rPr lang="en-US" dirty="0">
                <a:latin typeface="Google Sans"/>
              </a:rPr>
              <a:t>: Do not create </a:t>
            </a:r>
          </a:p>
          <a:p>
            <a:pPr lvl="1"/>
            <a:r>
              <a:rPr lang="en-US" dirty="0" err="1">
                <a:latin typeface="Google Sans"/>
              </a:rPr>
              <a:t>Kube</a:t>
            </a:r>
            <a:r>
              <a:rPr lang="en-US" dirty="0">
                <a:latin typeface="Google Sans"/>
              </a:rPr>
              <a:t>-public: </a:t>
            </a:r>
          </a:p>
          <a:p>
            <a:pPr lvl="1"/>
            <a:r>
              <a:rPr lang="en-US" dirty="0" err="1">
                <a:latin typeface="Google Sans"/>
              </a:rPr>
              <a:t>kube</a:t>
            </a:r>
            <a:r>
              <a:rPr lang="en-US" dirty="0">
                <a:latin typeface="Google Sans"/>
              </a:rPr>
              <a:t>-node release: heart bets of nodes</a:t>
            </a:r>
          </a:p>
          <a:p>
            <a:pPr lvl="1"/>
            <a:r>
              <a:rPr lang="en-US" dirty="0" err="1">
                <a:latin typeface="Google Sans"/>
              </a:rPr>
              <a:t>Deafult</a:t>
            </a:r>
            <a:r>
              <a:rPr lang="en-US" dirty="0">
                <a:latin typeface="Google Sans"/>
              </a:rPr>
              <a:t>: </a:t>
            </a:r>
          </a:p>
        </p:txBody>
      </p:sp>
    </p:spTree>
    <p:extLst>
      <p:ext uri="{BB962C8B-B14F-4D97-AF65-F5344CB8AC3E}">
        <p14:creationId xmlns:p14="http://schemas.microsoft.com/office/powerpoint/2010/main" val="271279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ED83-9287-8CF0-2D10-34E8901A1CDF}"/>
              </a:ext>
            </a:extLst>
          </p:cNvPr>
          <p:cNvSpPr>
            <a:spLocks noGrp="1"/>
          </p:cNvSpPr>
          <p:nvPr>
            <p:ph type="title"/>
          </p:nvPr>
        </p:nvSpPr>
        <p:spPr/>
        <p:txBody>
          <a:bodyPr/>
          <a:lstStyle/>
          <a:p>
            <a:r>
              <a:rPr lang="en-US" dirty="0"/>
              <a:t>Kubernetes Namespaces</a:t>
            </a:r>
          </a:p>
        </p:txBody>
      </p:sp>
      <p:pic>
        <p:nvPicPr>
          <p:cNvPr id="8194" name="Picture 2" descr="Kubernetes Namespaces &amp; Kubens - Blogs, Ideas, Train of Thoughts">
            <a:extLst>
              <a:ext uri="{FF2B5EF4-FFF2-40B4-BE49-F238E27FC236}">
                <a16:creationId xmlns:a16="http://schemas.microsoft.com/office/drawing/2014/main" id="{983B0F12-0621-02FA-E1F3-1FC953419B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217"/>
          <a:stretch/>
        </p:blipFill>
        <p:spPr bwMode="auto">
          <a:xfrm>
            <a:off x="838200" y="2252371"/>
            <a:ext cx="10515600" cy="301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431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7850-779A-091A-1D75-7F314776743D}"/>
              </a:ext>
            </a:extLst>
          </p:cNvPr>
          <p:cNvSpPr>
            <a:spLocks noGrp="1"/>
          </p:cNvSpPr>
          <p:nvPr>
            <p:ph type="title"/>
          </p:nvPr>
        </p:nvSpPr>
        <p:spPr/>
        <p:txBody>
          <a:bodyPr/>
          <a:lstStyle/>
          <a:p>
            <a:r>
              <a:rPr lang="en-US" dirty="0"/>
              <a:t>Kubernetes Networking</a:t>
            </a:r>
          </a:p>
        </p:txBody>
      </p:sp>
      <p:sp>
        <p:nvSpPr>
          <p:cNvPr id="3" name="Content Placeholder 2">
            <a:extLst>
              <a:ext uri="{FF2B5EF4-FFF2-40B4-BE49-F238E27FC236}">
                <a16:creationId xmlns:a16="http://schemas.microsoft.com/office/drawing/2014/main" id="{50EA7970-253D-6A93-9C9C-1DCBEFF729D7}"/>
              </a:ext>
            </a:extLst>
          </p:cNvPr>
          <p:cNvSpPr>
            <a:spLocks noGrp="1"/>
          </p:cNvSpPr>
          <p:nvPr>
            <p:ph idx="1"/>
          </p:nvPr>
        </p:nvSpPr>
        <p:spPr/>
        <p:txBody>
          <a:bodyPr>
            <a:normAutofit/>
          </a:bodyPr>
          <a:lstStyle/>
          <a:p>
            <a:pPr algn="l"/>
            <a:r>
              <a:rPr lang="en-US" sz="2400" b="0" i="0" dirty="0">
                <a:effectLst/>
                <a:latin typeface="Google Sans"/>
              </a:rPr>
              <a:t>Kubernetes networking addresses four concerns:</a:t>
            </a:r>
          </a:p>
          <a:p>
            <a:pPr algn="l">
              <a:buFont typeface="Arial" panose="020B0604020202020204" pitchFamily="34" charset="0"/>
              <a:buChar char="•"/>
            </a:pPr>
            <a:r>
              <a:rPr lang="en-US" sz="2400" b="0" i="0" dirty="0">
                <a:effectLst/>
                <a:latin typeface="Google Sans"/>
              </a:rPr>
              <a:t>Containers within a Pod </a:t>
            </a:r>
            <a:r>
              <a:rPr lang="en-US" sz="2400" b="0" i="0" u="none" strike="noStrike" dirty="0">
                <a:effectLst/>
                <a:latin typeface="Google Sans"/>
              </a:rPr>
              <a:t>use networking to communicate</a:t>
            </a:r>
            <a:r>
              <a:rPr lang="en-US" sz="2400" b="0" i="0" dirty="0">
                <a:effectLst/>
                <a:latin typeface="Google Sans"/>
              </a:rPr>
              <a:t> via loopback.</a:t>
            </a:r>
          </a:p>
          <a:p>
            <a:pPr algn="l">
              <a:buFont typeface="Arial" panose="020B0604020202020204" pitchFamily="34" charset="0"/>
              <a:buChar char="•"/>
            </a:pPr>
            <a:r>
              <a:rPr lang="en-US" sz="2400" b="0" i="0" dirty="0">
                <a:effectLst/>
                <a:latin typeface="Google Sans"/>
              </a:rPr>
              <a:t>Cluster networking provides communication between different Pods.</a:t>
            </a:r>
          </a:p>
          <a:p>
            <a:pPr algn="l">
              <a:buFont typeface="Arial" panose="020B0604020202020204" pitchFamily="34" charset="0"/>
              <a:buChar char="•"/>
            </a:pPr>
            <a:r>
              <a:rPr lang="en-US" sz="2400" b="0" i="0" dirty="0">
                <a:effectLst/>
                <a:latin typeface="Google Sans"/>
              </a:rPr>
              <a:t>The </a:t>
            </a:r>
            <a:r>
              <a:rPr lang="en-US" sz="2400" b="0" i="0" u="none" strike="noStrike" dirty="0">
                <a:effectLst/>
                <a:latin typeface="Google Sans"/>
              </a:rPr>
              <a:t>Service</a:t>
            </a:r>
            <a:r>
              <a:rPr lang="en-US" sz="2400" b="0" i="0" dirty="0">
                <a:effectLst/>
                <a:latin typeface="Google Sans"/>
              </a:rPr>
              <a:t> API lets you </a:t>
            </a:r>
            <a:r>
              <a:rPr lang="en-US" sz="2400" b="0" i="0" u="none" strike="noStrike" dirty="0">
                <a:effectLst/>
                <a:latin typeface="Google Sans"/>
              </a:rPr>
              <a:t>expose an application running in Pods</a:t>
            </a:r>
            <a:r>
              <a:rPr lang="en-US" sz="2400" b="0" i="0" dirty="0">
                <a:effectLst/>
                <a:latin typeface="Google Sans"/>
              </a:rPr>
              <a:t> to be reachable from outside your cluster.</a:t>
            </a:r>
          </a:p>
          <a:p>
            <a:pPr marL="742950" lvl="1" indent="-285750" algn="l">
              <a:buFont typeface="Arial" panose="020B0604020202020204" pitchFamily="34" charset="0"/>
              <a:buChar char="•"/>
            </a:pPr>
            <a:r>
              <a:rPr lang="en-US" b="0" i="0" u="none" strike="noStrike" dirty="0">
                <a:effectLst/>
                <a:latin typeface="Google Sans"/>
              </a:rPr>
              <a:t>Ingress</a:t>
            </a:r>
            <a:r>
              <a:rPr lang="en-US" b="0" i="0" dirty="0">
                <a:effectLst/>
                <a:latin typeface="Google Sans"/>
              </a:rPr>
              <a:t> provides extra functionality specifically for exposing HTTP applications, websites and APIs.</a:t>
            </a:r>
          </a:p>
          <a:p>
            <a:pPr algn="l">
              <a:buFont typeface="Arial" panose="020B0604020202020204" pitchFamily="34" charset="0"/>
              <a:buChar char="•"/>
            </a:pPr>
            <a:r>
              <a:rPr lang="en-US" sz="2400" b="0" i="0" dirty="0">
                <a:effectLst/>
                <a:latin typeface="Google Sans"/>
              </a:rPr>
              <a:t>You can also use Services to </a:t>
            </a:r>
            <a:r>
              <a:rPr lang="en-US" sz="2400" b="0" i="0" u="none" strike="noStrike" dirty="0">
                <a:effectLst/>
                <a:latin typeface="Google Sans"/>
              </a:rPr>
              <a:t>publish services only for consumption inside your cluster</a:t>
            </a:r>
            <a:r>
              <a:rPr lang="en-US" sz="2400" b="0" i="0" dirty="0">
                <a:effectLst/>
                <a:latin typeface="Google Sans"/>
              </a:rPr>
              <a:t>.</a:t>
            </a:r>
          </a:p>
          <a:p>
            <a:endParaRPr lang="en-US" sz="2400" dirty="0">
              <a:latin typeface="Google Sans"/>
            </a:endParaRPr>
          </a:p>
        </p:txBody>
      </p:sp>
    </p:spTree>
    <p:extLst>
      <p:ext uri="{BB962C8B-B14F-4D97-AF65-F5344CB8AC3E}">
        <p14:creationId xmlns:p14="http://schemas.microsoft.com/office/powerpoint/2010/main" val="1525317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C5E3-2943-196A-E154-E21F17E4453B}"/>
              </a:ext>
            </a:extLst>
          </p:cNvPr>
          <p:cNvSpPr>
            <a:spLocks noGrp="1"/>
          </p:cNvSpPr>
          <p:nvPr>
            <p:ph type="title"/>
          </p:nvPr>
        </p:nvSpPr>
        <p:spPr/>
        <p:txBody>
          <a:bodyPr/>
          <a:lstStyle/>
          <a:p>
            <a:r>
              <a:rPr lang="en-US" dirty="0"/>
              <a:t>Kubernetes Networking</a:t>
            </a:r>
          </a:p>
        </p:txBody>
      </p:sp>
      <p:sp>
        <p:nvSpPr>
          <p:cNvPr id="3" name="Content Placeholder 2">
            <a:extLst>
              <a:ext uri="{FF2B5EF4-FFF2-40B4-BE49-F238E27FC236}">
                <a16:creationId xmlns:a16="http://schemas.microsoft.com/office/drawing/2014/main" id="{2629A9E6-6600-DB68-7369-0ABE688482FE}"/>
              </a:ext>
            </a:extLst>
          </p:cNvPr>
          <p:cNvSpPr>
            <a:spLocks noGrp="1"/>
          </p:cNvSpPr>
          <p:nvPr>
            <p:ph idx="1"/>
          </p:nvPr>
        </p:nvSpPr>
        <p:spPr/>
        <p:txBody>
          <a:bodyPr>
            <a:normAutofit/>
          </a:bodyPr>
          <a:lstStyle/>
          <a:p>
            <a:r>
              <a:rPr lang="en-US" sz="2400" dirty="0">
                <a:latin typeface="Google Sans"/>
              </a:rPr>
              <a:t>Ingress</a:t>
            </a:r>
          </a:p>
          <a:p>
            <a:r>
              <a:rPr lang="en-US" sz="2400" dirty="0">
                <a:latin typeface="Google Sans"/>
              </a:rPr>
              <a:t>Egress</a:t>
            </a:r>
          </a:p>
          <a:p>
            <a:r>
              <a:rPr lang="en-US" sz="2400" dirty="0" err="1">
                <a:latin typeface="Google Sans"/>
              </a:rPr>
              <a:t>Kube</a:t>
            </a:r>
            <a:r>
              <a:rPr lang="en-US" sz="2400" dirty="0">
                <a:latin typeface="Google Sans"/>
              </a:rPr>
              <a:t>-proxy</a:t>
            </a:r>
          </a:p>
          <a:p>
            <a:r>
              <a:rPr lang="en-US" sz="2400" dirty="0">
                <a:latin typeface="Google Sans"/>
              </a:rPr>
              <a:t>Load Balancing </a:t>
            </a:r>
          </a:p>
          <a:p>
            <a:r>
              <a:rPr lang="en-US" sz="2400" dirty="0">
                <a:latin typeface="Google Sans"/>
              </a:rPr>
              <a:t>Auto Scaling</a:t>
            </a:r>
          </a:p>
        </p:txBody>
      </p:sp>
    </p:spTree>
    <p:extLst>
      <p:ext uri="{BB962C8B-B14F-4D97-AF65-F5344CB8AC3E}">
        <p14:creationId xmlns:p14="http://schemas.microsoft.com/office/powerpoint/2010/main" val="410581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3F2D-90DB-E48A-5836-EB853A4D297C}"/>
              </a:ext>
            </a:extLst>
          </p:cNvPr>
          <p:cNvSpPr>
            <a:spLocks noGrp="1"/>
          </p:cNvSpPr>
          <p:nvPr>
            <p:ph type="title"/>
          </p:nvPr>
        </p:nvSpPr>
        <p:spPr/>
        <p:txBody>
          <a:bodyPr/>
          <a:lstStyle/>
          <a:p>
            <a:r>
              <a:rPr lang="en-US" dirty="0"/>
              <a:t>Ingress &amp; Egress</a:t>
            </a:r>
          </a:p>
        </p:txBody>
      </p:sp>
      <p:sp>
        <p:nvSpPr>
          <p:cNvPr id="3" name="Content Placeholder 2">
            <a:extLst>
              <a:ext uri="{FF2B5EF4-FFF2-40B4-BE49-F238E27FC236}">
                <a16:creationId xmlns:a16="http://schemas.microsoft.com/office/drawing/2014/main" id="{E0D9CFBD-4FF7-0BD7-15EB-4785EAE79AC5}"/>
              </a:ext>
            </a:extLst>
          </p:cNvPr>
          <p:cNvSpPr>
            <a:spLocks noGrp="1"/>
          </p:cNvSpPr>
          <p:nvPr>
            <p:ph idx="1"/>
          </p:nvPr>
        </p:nvSpPr>
        <p:spPr/>
        <p:txBody>
          <a:bodyPr>
            <a:normAutofit/>
          </a:bodyPr>
          <a:lstStyle/>
          <a:p>
            <a:r>
              <a:rPr lang="en-US" b="0" i="0" dirty="0">
                <a:solidFill>
                  <a:srgbClr val="202124"/>
                </a:solidFill>
                <a:effectLst/>
                <a:latin typeface="Google Sans"/>
              </a:rPr>
              <a:t>The Ingress concept </a:t>
            </a:r>
            <a:r>
              <a:rPr lang="en-US" b="1" i="0" dirty="0">
                <a:solidFill>
                  <a:srgbClr val="202124"/>
                </a:solidFill>
                <a:effectLst/>
                <a:latin typeface="Google Sans"/>
              </a:rPr>
              <a:t>lets you map traffic to different backends based on rules you define via the Kubernetes API</a:t>
            </a:r>
            <a:r>
              <a:rPr lang="en-US" b="0" i="0" dirty="0">
                <a:solidFill>
                  <a:srgbClr val="202124"/>
                </a:solidFill>
                <a:effectLst/>
                <a:latin typeface="Google Sans"/>
              </a:rPr>
              <a:t>. An API object that manages external access to the services in a cluster, typically HTTP. Ingress may provide load balancing, SSL termination and name-based virtual hosting</a:t>
            </a:r>
          </a:p>
          <a:p>
            <a:r>
              <a:rPr lang="en-US" b="0" i="0" dirty="0">
                <a:solidFill>
                  <a:srgbClr val="202124"/>
                </a:solidFill>
                <a:effectLst/>
                <a:latin typeface="Google Sans"/>
              </a:rPr>
              <a:t> Egress is the </a:t>
            </a:r>
            <a:r>
              <a:rPr lang="en-US" b="1" i="0" dirty="0">
                <a:solidFill>
                  <a:srgbClr val="202124"/>
                </a:solidFill>
                <a:effectLst/>
                <a:latin typeface="Google Sans"/>
              </a:rPr>
              <a:t>outgoing traffic from pods</a:t>
            </a:r>
            <a:r>
              <a:rPr lang="en-US" b="0" i="0" dirty="0">
                <a:solidFill>
                  <a:srgbClr val="202124"/>
                </a:solidFill>
                <a:effectLst/>
                <a:latin typeface="Google Sans"/>
              </a:rPr>
              <a:t>. You can set rules to “allow” traffic in and out of Kubernetes Pod</a:t>
            </a:r>
            <a:endParaRPr lang="en-US" dirty="0">
              <a:latin typeface="Google Sans"/>
            </a:endParaRPr>
          </a:p>
        </p:txBody>
      </p:sp>
    </p:spTree>
    <p:extLst>
      <p:ext uri="{BB962C8B-B14F-4D97-AF65-F5344CB8AC3E}">
        <p14:creationId xmlns:p14="http://schemas.microsoft.com/office/powerpoint/2010/main" val="3410805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70DD-CD07-497E-6341-B9C360CDE2CF}"/>
              </a:ext>
            </a:extLst>
          </p:cNvPr>
          <p:cNvSpPr>
            <a:spLocks noGrp="1"/>
          </p:cNvSpPr>
          <p:nvPr>
            <p:ph type="title"/>
          </p:nvPr>
        </p:nvSpPr>
        <p:spPr/>
        <p:txBody>
          <a:bodyPr/>
          <a:lstStyle/>
          <a:p>
            <a:r>
              <a:rPr lang="en-US" dirty="0" err="1"/>
              <a:t>Kube</a:t>
            </a:r>
            <a:r>
              <a:rPr lang="en-US" dirty="0"/>
              <a:t> Proxy</a:t>
            </a:r>
          </a:p>
        </p:txBody>
      </p:sp>
      <p:sp>
        <p:nvSpPr>
          <p:cNvPr id="3" name="Content Placeholder 2">
            <a:extLst>
              <a:ext uri="{FF2B5EF4-FFF2-40B4-BE49-F238E27FC236}">
                <a16:creationId xmlns:a16="http://schemas.microsoft.com/office/drawing/2014/main" id="{6A7DC526-0BB6-50C1-D8BB-B5494F8008C7}"/>
              </a:ext>
            </a:extLst>
          </p:cNvPr>
          <p:cNvSpPr>
            <a:spLocks noGrp="1"/>
          </p:cNvSpPr>
          <p:nvPr>
            <p:ph idx="1"/>
          </p:nvPr>
        </p:nvSpPr>
        <p:spPr/>
        <p:txBody>
          <a:bodyPr/>
          <a:lstStyle/>
          <a:p>
            <a:r>
              <a:rPr lang="en-US" b="0" i="0" dirty="0" err="1">
                <a:solidFill>
                  <a:srgbClr val="202124"/>
                </a:solidFill>
                <a:effectLst/>
                <a:latin typeface="Google Sans"/>
              </a:rPr>
              <a:t>kube</a:t>
            </a:r>
            <a:r>
              <a:rPr lang="en-US" b="0" i="0" dirty="0">
                <a:solidFill>
                  <a:srgbClr val="202124"/>
                </a:solidFill>
                <a:effectLst/>
                <a:latin typeface="Google Sans"/>
              </a:rPr>
              <a:t>-proxy is </a:t>
            </a:r>
            <a:r>
              <a:rPr lang="en-US" b="0" i="0" dirty="0">
                <a:solidFill>
                  <a:srgbClr val="040C28"/>
                </a:solidFill>
                <a:effectLst/>
                <a:latin typeface="Google Sans"/>
              </a:rPr>
              <a:t>a network proxy that runs on each node in your cluster</a:t>
            </a:r>
            <a:r>
              <a:rPr lang="en-US" b="0" i="0" dirty="0">
                <a:solidFill>
                  <a:srgbClr val="202124"/>
                </a:solidFill>
                <a:effectLst/>
                <a:latin typeface="Google Sans"/>
              </a:rPr>
              <a:t>, implementing part of the Kubernetes Service concept. It maintains network rules on nodes. </a:t>
            </a:r>
          </a:p>
          <a:p>
            <a:r>
              <a:rPr lang="en-US" b="0" i="0" dirty="0">
                <a:solidFill>
                  <a:srgbClr val="202124"/>
                </a:solidFill>
                <a:effectLst/>
                <a:latin typeface="Google Sans"/>
              </a:rPr>
              <a:t>These network rules allow network communication to your Pods from network sessions inside or outside of your cluster</a:t>
            </a:r>
            <a:endParaRPr lang="en-US" dirty="0"/>
          </a:p>
        </p:txBody>
      </p:sp>
    </p:spTree>
    <p:extLst>
      <p:ext uri="{BB962C8B-B14F-4D97-AF65-F5344CB8AC3E}">
        <p14:creationId xmlns:p14="http://schemas.microsoft.com/office/powerpoint/2010/main" val="87596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1E2D-8AD5-7D77-AB2C-71C5CC9A48A0}"/>
              </a:ext>
            </a:extLst>
          </p:cNvPr>
          <p:cNvSpPr>
            <a:spLocks noGrp="1"/>
          </p:cNvSpPr>
          <p:nvPr>
            <p:ph type="title"/>
          </p:nvPr>
        </p:nvSpPr>
        <p:spPr/>
        <p:txBody>
          <a:bodyPr/>
          <a:lstStyle/>
          <a:p>
            <a:r>
              <a:rPr lang="en-US" dirty="0"/>
              <a:t>Load Balancing</a:t>
            </a:r>
          </a:p>
        </p:txBody>
      </p:sp>
      <p:sp>
        <p:nvSpPr>
          <p:cNvPr id="3" name="Content Placeholder 2">
            <a:extLst>
              <a:ext uri="{FF2B5EF4-FFF2-40B4-BE49-F238E27FC236}">
                <a16:creationId xmlns:a16="http://schemas.microsoft.com/office/drawing/2014/main" id="{F96FE6A6-9CDC-EEA1-732F-F624468695A7}"/>
              </a:ext>
            </a:extLst>
          </p:cNvPr>
          <p:cNvSpPr>
            <a:spLocks noGrp="1"/>
          </p:cNvSpPr>
          <p:nvPr>
            <p:ph idx="1"/>
          </p:nvPr>
        </p:nvSpPr>
        <p:spPr/>
        <p:txBody>
          <a:bodyPr>
            <a:normAutofit/>
          </a:bodyPr>
          <a:lstStyle/>
          <a:p>
            <a:r>
              <a:rPr lang="en-US" sz="2400" b="0" i="0" dirty="0">
                <a:solidFill>
                  <a:srgbClr val="231F20"/>
                </a:solidFill>
                <a:effectLst/>
                <a:latin typeface="Google Sans"/>
              </a:rPr>
              <a:t>Kubernetes Load balancing is a key tactic for enhancing availability and scalability because it effectively divides network traffic among numerous backend services. In the Kubernetes environment, there are several solutions for load balancing external traffic to pods</a:t>
            </a:r>
          </a:p>
          <a:p>
            <a:r>
              <a:rPr lang="en-US" sz="2400" i="0" dirty="0">
                <a:solidFill>
                  <a:srgbClr val="000000"/>
                </a:solidFill>
                <a:effectLst/>
                <a:latin typeface="Google Sans"/>
              </a:rPr>
              <a:t>Components of Kubernetes Load Balancing</a:t>
            </a:r>
          </a:p>
          <a:p>
            <a:pPr lvl="1"/>
            <a:r>
              <a:rPr lang="en-US" i="0" dirty="0">
                <a:solidFill>
                  <a:srgbClr val="000000"/>
                </a:solidFill>
                <a:effectLst/>
                <a:latin typeface="Google Sans"/>
              </a:rPr>
              <a:t>Pods and Containers</a:t>
            </a:r>
            <a:endParaRPr lang="en-US" i="0" dirty="0">
              <a:solidFill>
                <a:srgbClr val="231F20"/>
              </a:solidFill>
              <a:effectLst/>
              <a:latin typeface="Google Sans"/>
            </a:endParaRPr>
          </a:p>
          <a:p>
            <a:pPr lvl="1"/>
            <a:r>
              <a:rPr lang="en-US" i="0" dirty="0">
                <a:solidFill>
                  <a:srgbClr val="000000"/>
                </a:solidFill>
                <a:effectLst/>
                <a:latin typeface="Google Sans"/>
              </a:rPr>
              <a:t> Service</a:t>
            </a:r>
            <a:endParaRPr lang="en-US" i="0" dirty="0">
              <a:solidFill>
                <a:srgbClr val="231F20"/>
              </a:solidFill>
              <a:effectLst/>
              <a:latin typeface="Google Sans"/>
            </a:endParaRPr>
          </a:p>
          <a:p>
            <a:pPr lvl="1"/>
            <a:r>
              <a:rPr lang="en-US" i="0" dirty="0">
                <a:solidFill>
                  <a:srgbClr val="000000"/>
                </a:solidFill>
                <a:effectLst/>
                <a:latin typeface="Google Sans"/>
              </a:rPr>
              <a:t>Ingress or Ingress Controller</a:t>
            </a:r>
            <a:endParaRPr lang="en-US" i="0" dirty="0">
              <a:solidFill>
                <a:srgbClr val="231F20"/>
              </a:solidFill>
              <a:effectLst/>
              <a:latin typeface="Google Sans"/>
            </a:endParaRPr>
          </a:p>
          <a:p>
            <a:pPr lvl="1"/>
            <a:r>
              <a:rPr lang="en-US" i="0" dirty="0">
                <a:solidFill>
                  <a:srgbClr val="000000"/>
                </a:solidFill>
                <a:effectLst/>
                <a:latin typeface="Google Sans"/>
              </a:rPr>
              <a:t>Kubernetes load balancer </a:t>
            </a:r>
            <a:endParaRPr lang="en-US" i="0" dirty="0">
              <a:solidFill>
                <a:srgbClr val="231F20"/>
              </a:solidFill>
              <a:effectLst/>
              <a:latin typeface="Google Sans"/>
            </a:endParaRPr>
          </a:p>
          <a:p>
            <a:pPr lvl="1"/>
            <a:endParaRPr lang="en-US" b="1" i="0" dirty="0">
              <a:solidFill>
                <a:srgbClr val="231F20"/>
              </a:solidFill>
              <a:effectLst/>
              <a:latin typeface="Google Sans"/>
            </a:endParaRPr>
          </a:p>
          <a:p>
            <a:endParaRPr lang="en-US" sz="2400" dirty="0">
              <a:latin typeface="Google Sans"/>
            </a:endParaRPr>
          </a:p>
        </p:txBody>
      </p:sp>
    </p:spTree>
    <p:extLst>
      <p:ext uri="{BB962C8B-B14F-4D97-AF65-F5344CB8AC3E}">
        <p14:creationId xmlns:p14="http://schemas.microsoft.com/office/powerpoint/2010/main" val="248104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F0E96-CCE8-6963-6D83-86532B3F11AC}"/>
              </a:ext>
            </a:extLst>
          </p:cNvPr>
          <p:cNvSpPr>
            <a:spLocks noGrp="1"/>
          </p:cNvSpPr>
          <p:nvPr>
            <p:ph type="title"/>
          </p:nvPr>
        </p:nvSpPr>
        <p:spPr/>
        <p:txBody>
          <a:bodyPr>
            <a:normAutofit/>
          </a:bodyPr>
          <a:lstStyle/>
          <a:p>
            <a:r>
              <a:rPr lang="en-US" sz="4000" dirty="0"/>
              <a:t>Load Balancer YAML File</a:t>
            </a:r>
          </a:p>
        </p:txBody>
      </p:sp>
      <p:pic>
        <p:nvPicPr>
          <p:cNvPr id="5" name="Picture 4">
            <a:extLst>
              <a:ext uri="{FF2B5EF4-FFF2-40B4-BE49-F238E27FC236}">
                <a16:creationId xmlns:a16="http://schemas.microsoft.com/office/drawing/2014/main" id="{77E2CDED-EE57-6482-35A5-73062E308977}"/>
              </a:ext>
            </a:extLst>
          </p:cNvPr>
          <p:cNvPicPr>
            <a:picLocks noChangeAspect="1"/>
          </p:cNvPicPr>
          <p:nvPr/>
        </p:nvPicPr>
        <p:blipFill rotWithShape="1">
          <a:blip r:embed="rId2"/>
          <a:srcRect l="20576" t="37636" r="44541" b="25847"/>
          <a:stretch/>
        </p:blipFill>
        <p:spPr>
          <a:xfrm>
            <a:off x="838200" y="1538288"/>
            <a:ext cx="7474527" cy="4399130"/>
          </a:xfrm>
          <a:prstGeom prst="rect">
            <a:avLst/>
          </a:prstGeom>
        </p:spPr>
      </p:pic>
    </p:spTree>
    <p:extLst>
      <p:ext uri="{BB962C8B-B14F-4D97-AF65-F5344CB8AC3E}">
        <p14:creationId xmlns:p14="http://schemas.microsoft.com/office/powerpoint/2010/main" val="3529134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AD3B-5F70-2CDB-989F-3958050B9854}"/>
              </a:ext>
            </a:extLst>
          </p:cNvPr>
          <p:cNvSpPr>
            <a:spLocks noGrp="1"/>
          </p:cNvSpPr>
          <p:nvPr>
            <p:ph type="title"/>
          </p:nvPr>
        </p:nvSpPr>
        <p:spPr/>
        <p:txBody>
          <a:bodyPr/>
          <a:lstStyle/>
          <a:p>
            <a:r>
              <a:rPr lang="en-US" dirty="0"/>
              <a:t>Auto Scaling</a:t>
            </a:r>
          </a:p>
        </p:txBody>
      </p:sp>
      <p:sp>
        <p:nvSpPr>
          <p:cNvPr id="4" name="Rectangle 1">
            <a:extLst>
              <a:ext uri="{FF2B5EF4-FFF2-40B4-BE49-F238E27FC236}">
                <a16:creationId xmlns:a16="http://schemas.microsoft.com/office/drawing/2014/main" id="{D6673E88-465D-046F-C0E4-997995B7D006}"/>
              </a:ext>
            </a:extLst>
          </p:cNvPr>
          <p:cNvSpPr>
            <a:spLocks noGrp="1" noChangeArrowheads="1"/>
          </p:cNvSpPr>
          <p:nvPr>
            <p:ph idx="1"/>
          </p:nvPr>
        </p:nvSpPr>
        <p:spPr bwMode="auto">
          <a:xfrm>
            <a:off x="838200" y="2289106"/>
            <a:ext cx="10438284"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23805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Google Sans"/>
            </a:endParaRPr>
          </a:p>
          <a:p>
            <a:pPr eaLnBrk="0" fontAlgn="base" hangingPunct="0">
              <a:lnSpc>
                <a:spcPct val="200000"/>
              </a:lnSpc>
              <a:spcBef>
                <a:spcPct val="0"/>
              </a:spcBef>
              <a:spcAft>
                <a:spcPct val="0"/>
              </a:spcAft>
              <a:buFont typeface="Wingdings" panose="05000000000000000000" pitchFamily="2" charset="2"/>
              <a:buChar char="Ø"/>
            </a:pPr>
            <a:r>
              <a:rPr kumimoji="0" lang="en-US" altLang="en-US" sz="2400" b="1" i="0" u="none" strike="noStrike" cap="none" normalizeH="0" baseline="0" dirty="0">
                <a:ln>
                  <a:noFill/>
                </a:ln>
                <a:solidFill>
                  <a:srgbClr val="000000"/>
                </a:solidFill>
                <a:effectLst/>
                <a:latin typeface="Google Sans"/>
              </a:rPr>
              <a:t>Vertical Pod </a:t>
            </a:r>
            <a:r>
              <a:rPr kumimoji="0" lang="en-US" altLang="en-US" sz="2400" b="1" i="0" u="none" strike="noStrike" cap="none" normalizeH="0" baseline="0" dirty="0" err="1">
                <a:ln>
                  <a:noFill/>
                </a:ln>
                <a:solidFill>
                  <a:srgbClr val="000000"/>
                </a:solidFill>
                <a:effectLst/>
                <a:latin typeface="Google Sans"/>
              </a:rPr>
              <a:t>Autoscaler</a:t>
            </a:r>
            <a:r>
              <a:rPr kumimoji="0" lang="en-US" altLang="en-US" sz="2400" b="1" i="0" u="none" strike="noStrike" cap="none" normalizeH="0" baseline="0" dirty="0">
                <a:ln>
                  <a:noFill/>
                </a:ln>
                <a:solidFill>
                  <a:srgbClr val="000000"/>
                </a:solidFill>
                <a:effectLst/>
                <a:latin typeface="Google Sans"/>
              </a:rPr>
              <a:t> (VPA): </a:t>
            </a:r>
            <a:r>
              <a:rPr kumimoji="0" lang="en-US" altLang="en-US" sz="2400" b="0" i="0" u="none" strike="noStrike" cap="none" normalizeH="0" baseline="0" dirty="0">
                <a:ln>
                  <a:noFill/>
                </a:ln>
                <a:solidFill>
                  <a:srgbClr val="000000"/>
                </a:solidFill>
                <a:effectLst/>
                <a:latin typeface="Google Sans"/>
              </a:rPr>
              <a:t>Increases and decreases pod CPU and memory</a:t>
            </a:r>
          </a:p>
          <a:p>
            <a:pPr eaLnBrk="0" fontAlgn="base" hangingPunct="0">
              <a:lnSpc>
                <a:spcPct val="200000"/>
              </a:lnSpc>
              <a:spcBef>
                <a:spcPct val="0"/>
              </a:spcBef>
              <a:spcAft>
                <a:spcPct val="0"/>
              </a:spcAft>
              <a:buFont typeface="Wingdings" panose="05000000000000000000" pitchFamily="2" charset="2"/>
              <a:buChar char="Ø"/>
            </a:pPr>
            <a:r>
              <a:rPr kumimoji="0" lang="en-US" altLang="en-US" sz="2400" b="1" i="0" u="none" strike="noStrike" cap="none" normalizeH="0" baseline="0" dirty="0">
                <a:ln>
                  <a:noFill/>
                </a:ln>
                <a:solidFill>
                  <a:srgbClr val="000000"/>
                </a:solidFill>
                <a:effectLst/>
                <a:latin typeface="Google Sans"/>
              </a:rPr>
              <a:t>Horizontal Pod </a:t>
            </a:r>
            <a:r>
              <a:rPr kumimoji="0" lang="en-US" altLang="en-US" sz="2400" b="1" i="0" u="none" strike="noStrike" cap="none" normalizeH="0" baseline="0" dirty="0" err="1">
                <a:ln>
                  <a:noFill/>
                </a:ln>
                <a:solidFill>
                  <a:srgbClr val="000000"/>
                </a:solidFill>
                <a:effectLst/>
                <a:latin typeface="Google Sans"/>
              </a:rPr>
              <a:t>Autoscaler</a:t>
            </a:r>
            <a:r>
              <a:rPr kumimoji="0" lang="en-US" altLang="en-US" sz="2400" b="1" i="0" u="none" strike="noStrike" cap="none" normalizeH="0" baseline="0" dirty="0">
                <a:ln>
                  <a:noFill/>
                </a:ln>
                <a:solidFill>
                  <a:srgbClr val="000000"/>
                </a:solidFill>
                <a:effectLst/>
                <a:latin typeface="Google Sans"/>
              </a:rPr>
              <a:t> (HPA): </a:t>
            </a:r>
            <a:r>
              <a:rPr kumimoji="0" lang="en-US" altLang="en-US" sz="2400" b="0" i="0" u="none" strike="noStrike" cap="none" normalizeH="0" baseline="0" dirty="0">
                <a:ln>
                  <a:noFill/>
                </a:ln>
                <a:solidFill>
                  <a:srgbClr val="000000"/>
                </a:solidFill>
                <a:effectLst/>
                <a:latin typeface="Google Sans"/>
              </a:rPr>
              <a:t>Adds and removes pods</a:t>
            </a:r>
          </a:p>
          <a:p>
            <a:pPr eaLnBrk="0" fontAlgn="base" hangingPunct="0">
              <a:lnSpc>
                <a:spcPct val="200000"/>
              </a:lnSpc>
              <a:spcBef>
                <a:spcPct val="0"/>
              </a:spcBef>
              <a:spcAft>
                <a:spcPct val="0"/>
              </a:spcAft>
              <a:buFont typeface="Wingdings" panose="05000000000000000000" pitchFamily="2" charset="2"/>
              <a:buChar char="Ø"/>
            </a:pPr>
            <a:r>
              <a:rPr kumimoji="0" lang="en-US" altLang="en-US" sz="2400" b="1" i="0" u="none" strike="noStrike" cap="none" normalizeH="0" baseline="0" dirty="0">
                <a:ln>
                  <a:noFill/>
                </a:ln>
                <a:solidFill>
                  <a:srgbClr val="000000"/>
                </a:solidFill>
                <a:effectLst/>
                <a:latin typeface="Google Sans"/>
              </a:rPr>
              <a:t>Cluster </a:t>
            </a:r>
            <a:r>
              <a:rPr kumimoji="0" lang="en-US" altLang="en-US" sz="2400" b="1" i="0" u="none" strike="noStrike" cap="none" normalizeH="0" baseline="0" dirty="0" err="1">
                <a:ln>
                  <a:noFill/>
                </a:ln>
                <a:solidFill>
                  <a:srgbClr val="000000"/>
                </a:solidFill>
                <a:effectLst/>
                <a:latin typeface="Google Sans"/>
              </a:rPr>
              <a:t>Autoscaler</a:t>
            </a:r>
            <a:r>
              <a:rPr kumimoji="0" lang="en-US" altLang="en-US" sz="2400" b="1" i="0" u="none" strike="noStrike" cap="none" normalizeH="0" baseline="0" dirty="0">
                <a:ln>
                  <a:noFill/>
                </a:ln>
                <a:solidFill>
                  <a:srgbClr val="000000"/>
                </a:solidFill>
                <a:effectLst/>
                <a:latin typeface="Google Sans"/>
              </a:rPr>
              <a:t> (CA): </a:t>
            </a:r>
            <a:r>
              <a:rPr kumimoji="0" lang="en-US" altLang="en-US" sz="2400" b="0" i="0" u="none" strike="noStrike" cap="none" normalizeH="0" baseline="0" dirty="0">
                <a:ln>
                  <a:noFill/>
                </a:ln>
                <a:solidFill>
                  <a:srgbClr val="000000"/>
                </a:solidFill>
                <a:effectLst/>
                <a:latin typeface="Google Sans"/>
              </a:rPr>
              <a:t>Adds and removes cluster nodes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Google Sans"/>
            </a:endParaRPr>
          </a:p>
        </p:txBody>
      </p:sp>
      <p:pic>
        <p:nvPicPr>
          <p:cNvPr id="2050" name="Picture 2" descr="Auto Scaling | Red Hat Developer">
            <a:extLst>
              <a:ext uri="{FF2B5EF4-FFF2-40B4-BE49-F238E27FC236}">
                <a16:creationId xmlns:a16="http://schemas.microsoft.com/office/drawing/2014/main" id="{9F0E78BF-93A9-7DE3-FBC0-6AA2AB3D8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0382" y="365125"/>
            <a:ext cx="1821872" cy="159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875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B5DB-4ECD-03C9-8D9E-2F436D0ACB67}"/>
              </a:ext>
            </a:extLst>
          </p:cNvPr>
          <p:cNvSpPr>
            <a:spLocks noGrp="1"/>
          </p:cNvSpPr>
          <p:nvPr>
            <p:ph type="title"/>
          </p:nvPr>
        </p:nvSpPr>
        <p:spPr/>
        <p:txBody>
          <a:bodyPr/>
          <a:lstStyle/>
          <a:p>
            <a:r>
              <a:rPr lang="en-US" b="1" dirty="0"/>
              <a:t>Kubernetes</a:t>
            </a:r>
            <a:r>
              <a:rPr lang="en-US" dirty="0"/>
              <a:t> </a:t>
            </a:r>
          </a:p>
        </p:txBody>
      </p:sp>
      <p:sp>
        <p:nvSpPr>
          <p:cNvPr id="3" name="Content Placeholder 2">
            <a:extLst>
              <a:ext uri="{FF2B5EF4-FFF2-40B4-BE49-F238E27FC236}">
                <a16:creationId xmlns:a16="http://schemas.microsoft.com/office/drawing/2014/main" id="{C29900BB-A561-7076-EBD6-FEA92E5F34E2}"/>
              </a:ext>
            </a:extLst>
          </p:cNvPr>
          <p:cNvSpPr>
            <a:spLocks noGrp="1"/>
          </p:cNvSpPr>
          <p:nvPr>
            <p:ph idx="1"/>
          </p:nvPr>
        </p:nvSpPr>
        <p:spPr/>
        <p:txBody>
          <a:bodyPr/>
          <a:lstStyle/>
          <a:p>
            <a:r>
              <a:rPr lang="en-US" b="0" i="0" dirty="0">
                <a:effectLst/>
                <a:latin typeface="Google Sans"/>
              </a:rPr>
              <a:t>Kubernetes is an open-source container orchestration system for automating software deployment, scaling, and management. Originally designed by Google, the project is now maintained by the Cloud Native Computing Foundation. </a:t>
            </a:r>
          </a:p>
          <a:p>
            <a:r>
              <a:rPr lang="en-US" b="0" i="0" dirty="0">
                <a:effectLst/>
                <a:latin typeface="Google Sans"/>
              </a:rPr>
              <a:t>The name Kubernetes originates from Greek, meaning 'helmsman' or 'pilot'</a:t>
            </a:r>
            <a:endParaRPr lang="en-US" dirty="0">
              <a:latin typeface="Google Sans"/>
            </a:endParaRPr>
          </a:p>
        </p:txBody>
      </p:sp>
      <p:pic>
        <p:nvPicPr>
          <p:cNvPr id="4" name="Picture 6" descr="Overview | Kubernetes">
            <a:extLst>
              <a:ext uri="{FF2B5EF4-FFF2-40B4-BE49-F238E27FC236}">
                <a16:creationId xmlns:a16="http://schemas.microsoft.com/office/drawing/2014/main" id="{E66F46DA-DCDB-CF2B-FBD0-775D0C389B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6446"/>
          <a:stretch/>
        </p:blipFill>
        <p:spPr bwMode="auto">
          <a:xfrm>
            <a:off x="3684931" y="532606"/>
            <a:ext cx="108585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647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8AB9-E75E-93F4-97F2-D2F49E383FCB}"/>
              </a:ext>
            </a:extLst>
          </p:cNvPr>
          <p:cNvSpPr>
            <a:spLocks noGrp="1"/>
          </p:cNvSpPr>
          <p:nvPr>
            <p:ph type="title"/>
          </p:nvPr>
        </p:nvSpPr>
        <p:spPr>
          <a:xfrm>
            <a:off x="838200" y="365126"/>
            <a:ext cx="10515600" cy="912236"/>
          </a:xfrm>
        </p:spPr>
        <p:txBody>
          <a:bodyPr>
            <a:normAutofit/>
          </a:bodyPr>
          <a:lstStyle/>
          <a:p>
            <a:r>
              <a:rPr lang="en-US" sz="4000" dirty="0"/>
              <a:t>Kubernetes Resources</a:t>
            </a:r>
          </a:p>
        </p:txBody>
      </p:sp>
      <p:sp>
        <p:nvSpPr>
          <p:cNvPr id="3" name="Content Placeholder 2">
            <a:extLst>
              <a:ext uri="{FF2B5EF4-FFF2-40B4-BE49-F238E27FC236}">
                <a16:creationId xmlns:a16="http://schemas.microsoft.com/office/drawing/2014/main" id="{CC6CAC29-274D-ADE2-5A67-4E9E4E6BC83D}"/>
              </a:ext>
            </a:extLst>
          </p:cNvPr>
          <p:cNvSpPr>
            <a:spLocks noGrp="1"/>
          </p:cNvSpPr>
          <p:nvPr>
            <p:ph idx="1"/>
          </p:nvPr>
        </p:nvSpPr>
        <p:spPr>
          <a:xfrm>
            <a:off x="838200" y="1277362"/>
            <a:ext cx="10515600" cy="4899601"/>
          </a:xfrm>
        </p:spPr>
        <p:txBody>
          <a:bodyPr>
            <a:normAutofit/>
          </a:bodyPr>
          <a:lstStyle/>
          <a:p>
            <a:r>
              <a:rPr lang="en-US" sz="2400" i="0" dirty="0">
                <a:solidFill>
                  <a:srgbClr val="202124"/>
                </a:solidFill>
                <a:effectLst/>
                <a:latin typeface="Google Sans"/>
              </a:rPr>
              <a:t>A resource is an endpoint in the Kubernetes API that stores a collection of API objects of a certain kind; for example, the built-in pods resource contains a collection of Pod objects. </a:t>
            </a:r>
          </a:p>
          <a:p>
            <a:r>
              <a:rPr lang="en-US" sz="2400" dirty="0">
                <a:solidFill>
                  <a:srgbClr val="222222"/>
                </a:solidFill>
                <a:latin typeface="Google Sans"/>
              </a:rPr>
              <a:t>API resources, such as Pods and Services are objects that can be read and modified through the Kubernetes API server</a:t>
            </a:r>
          </a:p>
          <a:p>
            <a:r>
              <a:rPr lang="en-US" sz="2400" dirty="0">
                <a:solidFill>
                  <a:srgbClr val="202124"/>
                </a:solidFill>
                <a:latin typeface="Google Sans"/>
              </a:rPr>
              <a:t>CPU and memory are each a resource type. A resource type has a base unit. CPU represents compute processing and is specified in units of Kubernetes CPUs. Memory is specified in units of bytes. </a:t>
            </a:r>
          </a:p>
        </p:txBody>
      </p:sp>
    </p:spTree>
    <p:extLst>
      <p:ext uri="{BB962C8B-B14F-4D97-AF65-F5344CB8AC3E}">
        <p14:creationId xmlns:p14="http://schemas.microsoft.com/office/powerpoint/2010/main" val="1755961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3DD7-C5AC-DD71-458E-7743D35FBC88}"/>
              </a:ext>
            </a:extLst>
          </p:cNvPr>
          <p:cNvSpPr>
            <a:spLocks noGrp="1"/>
          </p:cNvSpPr>
          <p:nvPr>
            <p:ph type="title"/>
          </p:nvPr>
        </p:nvSpPr>
        <p:spPr/>
        <p:txBody>
          <a:bodyPr/>
          <a:lstStyle/>
          <a:p>
            <a:r>
              <a:rPr lang="en-US" dirty="0"/>
              <a:t>Kubernetes Service</a:t>
            </a:r>
          </a:p>
        </p:txBody>
      </p:sp>
      <p:sp>
        <p:nvSpPr>
          <p:cNvPr id="3" name="Content Placeholder 2">
            <a:extLst>
              <a:ext uri="{FF2B5EF4-FFF2-40B4-BE49-F238E27FC236}">
                <a16:creationId xmlns:a16="http://schemas.microsoft.com/office/drawing/2014/main" id="{0E5F14BD-78CB-4BB4-5551-C81C768F290D}"/>
              </a:ext>
            </a:extLst>
          </p:cNvPr>
          <p:cNvSpPr>
            <a:spLocks noGrp="1"/>
          </p:cNvSpPr>
          <p:nvPr>
            <p:ph idx="1"/>
          </p:nvPr>
        </p:nvSpPr>
        <p:spPr/>
        <p:txBody>
          <a:bodyPr>
            <a:normAutofit/>
          </a:bodyPr>
          <a:lstStyle/>
          <a:p>
            <a:r>
              <a:rPr lang="en-US" sz="2600" b="0" i="0" dirty="0">
                <a:solidFill>
                  <a:srgbClr val="231F20"/>
                </a:solidFill>
                <a:effectLst/>
                <a:latin typeface="Google Sans"/>
              </a:rPr>
              <a:t>In Kubernetes are collections of pods with a common name. Services serve as the point of access for outside customers and have consistent IP addresses. Services are designed to distribute traffic to a group of pods, much like traditional load balancers. </a:t>
            </a:r>
          </a:p>
          <a:p>
            <a:r>
              <a:rPr lang="en-US" sz="2600" dirty="0">
                <a:solidFill>
                  <a:srgbClr val="231F20"/>
                </a:solidFill>
                <a:latin typeface="Google Sans"/>
              </a:rPr>
              <a:t>The Service API, part of Kubernetes, is an abstraction to help you expose groups of Pods over a network. Each Service object defines a logical set of endpoints (usually these endpoints are Pods) along with a policy about how to make those pods accessible.</a:t>
            </a:r>
          </a:p>
          <a:p>
            <a:pPr marL="0" indent="0">
              <a:buNone/>
            </a:pPr>
            <a:r>
              <a:rPr lang="en-US" sz="2600" dirty="0">
                <a:solidFill>
                  <a:srgbClr val="231F20"/>
                </a:solidFill>
                <a:latin typeface="Google Sans"/>
              </a:rPr>
              <a:t> </a:t>
            </a:r>
          </a:p>
        </p:txBody>
      </p:sp>
    </p:spTree>
    <p:extLst>
      <p:ext uri="{BB962C8B-B14F-4D97-AF65-F5344CB8AC3E}">
        <p14:creationId xmlns:p14="http://schemas.microsoft.com/office/powerpoint/2010/main" val="2295140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BCF92-CE54-8646-EC07-09B46D2FDE1F}"/>
              </a:ext>
            </a:extLst>
          </p:cNvPr>
          <p:cNvSpPr>
            <a:spLocks noGrp="1"/>
          </p:cNvSpPr>
          <p:nvPr>
            <p:ph type="title"/>
          </p:nvPr>
        </p:nvSpPr>
        <p:spPr/>
        <p:txBody>
          <a:bodyPr/>
          <a:lstStyle/>
          <a:p>
            <a:r>
              <a:rPr lang="en-US" dirty="0"/>
              <a:t>YAML File</a:t>
            </a:r>
          </a:p>
        </p:txBody>
      </p:sp>
      <p:sp>
        <p:nvSpPr>
          <p:cNvPr id="3" name="Content Placeholder 2">
            <a:extLst>
              <a:ext uri="{FF2B5EF4-FFF2-40B4-BE49-F238E27FC236}">
                <a16:creationId xmlns:a16="http://schemas.microsoft.com/office/drawing/2014/main" id="{CA5A0779-ED30-796A-EFA1-EA91B30126FE}"/>
              </a:ext>
            </a:extLst>
          </p:cNvPr>
          <p:cNvSpPr>
            <a:spLocks noGrp="1"/>
          </p:cNvSpPr>
          <p:nvPr>
            <p:ph idx="1"/>
          </p:nvPr>
        </p:nvSpPr>
        <p:spPr/>
        <p:txBody>
          <a:bodyPr/>
          <a:lstStyle/>
          <a:p>
            <a:pPr marL="0" indent="0">
              <a:buNone/>
            </a:pPr>
            <a:r>
              <a:rPr lang="en-US" i="0" dirty="0">
                <a:effectLst/>
                <a:latin typeface="Google Sans"/>
              </a:rPr>
              <a:t>The YAML configuration is called a “manifest”, and when it is “applied” to a Kubernetes cluster, Kubernetes creates an object based on the configuration. </a:t>
            </a:r>
          </a:p>
          <a:p>
            <a:pPr marL="0" indent="0">
              <a:buNone/>
            </a:pPr>
            <a:r>
              <a:rPr lang="en-US" i="0" dirty="0">
                <a:effectLst/>
                <a:latin typeface="Google Sans"/>
              </a:rPr>
              <a:t>A Kubernetes Deployment YAML specifies the configuration for a Deployment object—this is a Kubernetes object that can create and update a set of identical pods.</a:t>
            </a:r>
          </a:p>
          <a:p>
            <a:pPr marL="0" indent="0">
              <a:buNone/>
            </a:pPr>
            <a:endParaRPr lang="en-US" dirty="0">
              <a:latin typeface="Google Sans"/>
            </a:endParaRPr>
          </a:p>
        </p:txBody>
      </p:sp>
      <p:sp>
        <p:nvSpPr>
          <p:cNvPr id="4" name="Rectangle 1">
            <a:extLst>
              <a:ext uri="{FF2B5EF4-FFF2-40B4-BE49-F238E27FC236}">
                <a16:creationId xmlns:a16="http://schemas.microsoft.com/office/drawing/2014/main" id="{F501124B-4FFA-4AF6-E360-3CEA5B807D14}"/>
              </a:ext>
            </a:extLst>
          </p:cNvPr>
          <p:cNvSpPr>
            <a:spLocks noChangeArrowheads="1"/>
          </p:cNvSpPr>
          <p:nvPr/>
        </p:nvSpPr>
        <p:spPr bwMode="auto">
          <a:xfrm>
            <a:off x="1614054" y="4528105"/>
            <a:ext cx="6045822" cy="1320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err="1">
                <a:ln>
                  <a:noFill/>
                </a:ln>
                <a:effectLst/>
                <a:latin typeface="Google Sans"/>
              </a:rPr>
              <a:t>kubectl</a:t>
            </a:r>
            <a:r>
              <a:rPr kumimoji="0" lang="en-US" altLang="en-US" sz="2000" b="0" i="0" u="none" strike="noStrike" cap="none" normalizeH="0" baseline="0" dirty="0">
                <a:ln>
                  <a:noFill/>
                </a:ln>
                <a:effectLst/>
                <a:latin typeface="Google Sans"/>
              </a:rPr>
              <a:t> create -f /k8s/deployments/deployment1.yaml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latin typeface="Google Sans"/>
            </a:endParaRPr>
          </a:p>
          <a:p>
            <a:pPr marL="342900" indent="-3429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err="1">
                <a:ln>
                  <a:noFill/>
                </a:ln>
                <a:effectLst/>
                <a:latin typeface="Google Sans"/>
              </a:rPr>
              <a:t>kubectl</a:t>
            </a:r>
            <a:r>
              <a:rPr kumimoji="0" lang="en-US" altLang="en-US" sz="2000" b="0" i="0" u="none" strike="noStrike" cap="none" normalizeH="0" baseline="0" dirty="0">
                <a:ln>
                  <a:noFill/>
                </a:ln>
                <a:effectLst/>
                <a:latin typeface="Google Sans"/>
              </a:rPr>
              <a:t> apply -f /k8s/deployments/deployment1.yaml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Google Sans"/>
              </a:rPr>
              <a:t> </a:t>
            </a:r>
          </a:p>
        </p:txBody>
      </p:sp>
    </p:spTree>
    <p:extLst>
      <p:ext uri="{BB962C8B-B14F-4D97-AF65-F5344CB8AC3E}">
        <p14:creationId xmlns:p14="http://schemas.microsoft.com/office/powerpoint/2010/main" val="391083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D2F2-ACD7-19C8-B15B-502D077A6924}"/>
              </a:ext>
            </a:extLst>
          </p:cNvPr>
          <p:cNvSpPr>
            <a:spLocks noGrp="1"/>
          </p:cNvSpPr>
          <p:nvPr>
            <p:ph type="title"/>
          </p:nvPr>
        </p:nvSpPr>
        <p:spPr/>
        <p:txBody>
          <a:bodyPr/>
          <a:lstStyle/>
          <a:p>
            <a:r>
              <a:rPr lang="en-US" dirty="0"/>
              <a:t>YAML FILE COMPONENTS</a:t>
            </a:r>
          </a:p>
        </p:txBody>
      </p:sp>
      <p:sp>
        <p:nvSpPr>
          <p:cNvPr id="3" name="Content Placeholder 2">
            <a:extLst>
              <a:ext uri="{FF2B5EF4-FFF2-40B4-BE49-F238E27FC236}">
                <a16:creationId xmlns:a16="http://schemas.microsoft.com/office/drawing/2014/main" id="{1BB9F8E5-0B52-907C-CEF2-050F437E0CB1}"/>
              </a:ext>
            </a:extLst>
          </p:cNvPr>
          <p:cNvSpPr>
            <a:spLocks noGrp="1"/>
          </p:cNvSpPr>
          <p:nvPr>
            <p:ph idx="1"/>
          </p:nvPr>
        </p:nvSpPr>
        <p:spPr/>
        <p:txBody>
          <a:bodyPr/>
          <a:lstStyle/>
          <a:p>
            <a:r>
              <a:rPr lang="en-US" dirty="0"/>
              <a:t>API VERSION</a:t>
            </a:r>
          </a:p>
          <a:p>
            <a:r>
              <a:rPr lang="en-US" dirty="0"/>
              <a:t>KIND</a:t>
            </a:r>
          </a:p>
          <a:p>
            <a:r>
              <a:rPr lang="en-US" dirty="0"/>
              <a:t>META DATA</a:t>
            </a:r>
          </a:p>
          <a:p>
            <a:r>
              <a:rPr lang="en-US" dirty="0"/>
              <a:t>LABEL</a:t>
            </a:r>
          </a:p>
          <a:p>
            <a:r>
              <a:rPr lang="en-US" dirty="0"/>
              <a:t>SPEC</a:t>
            </a:r>
          </a:p>
          <a:p>
            <a:r>
              <a:rPr lang="en-US" dirty="0"/>
              <a:t>SELECTORS</a:t>
            </a:r>
          </a:p>
          <a:p>
            <a:r>
              <a:rPr lang="en-US" dirty="0"/>
              <a:t>PORTS </a:t>
            </a:r>
          </a:p>
          <a:p>
            <a:pPr lvl="1"/>
            <a:r>
              <a:rPr lang="en-US" dirty="0"/>
              <a:t>NODE PORT </a:t>
            </a:r>
          </a:p>
          <a:p>
            <a:pPr lvl="1"/>
            <a:r>
              <a:rPr lang="en-US" dirty="0"/>
              <a:t>CONTAINER PORT</a:t>
            </a:r>
          </a:p>
        </p:txBody>
      </p:sp>
      <p:pic>
        <p:nvPicPr>
          <p:cNvPr id="9218" name="Picture 2" descr="Yaml file document icon Royalty Free Vector Image">
            <a:extLst>
              <a:ext uri="{FF2B5EF4-FFF2-40B4-BE49-F238E27FC236}">
                <a16:creationId xmlns:a16="http://schemas.microsoft.com/office/drawing/2014/main" id="{C7147936-B35E-5D70-4AF7-0639D9E55A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052"/>
          <a:stretch/>
        </p:blipFill>
        <p:spPr bwMode="auto">
          <a:xfrm>
            <a:off x="9431482" y="170585"/>
            <a:ext cx="2057400" cy="2018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606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ervice - Kubernetes Guide with Examples">
            <a:extLst>
              <a:ext uri="{FF2B5EF4-FFF2-40B4-BE49-F238E27FC236}">
                <a16:creationId xmlns:a16="http://schemas.microsoft.com/office/drawing/2014/main" id="{CB22AE45-9CCE-EDAB-C6EE-E85C1EBFF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687" y="510157"/>
            <a:ext cx="9168678" cy="583768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FAEC80FF-4AE2-DD9C-15AC-82B216253C48}"/>
              </a:ext>
            </a:extLst>
          </p:cNvPr>
          <p:cNvCxnSpPr>
            <a:cxnSpLocks/>
          </p:cNvCxnSpPr>
          <p:nvPr/>
        </p:nvCxnSpPr>
        <p:spPr>
          <a:xfrm>
            <a:off x="3366655" y="1163782"/>
            <a:ext cx="3228109" cy="254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9C6C3EF5-B0E6-421B-8F64-DA2BA9EF151E}"/>
              </a:ext>
            </a:extLst>
          </p:cNvPr>
          <p:cNvSpPr txBox="1"/>
          <p:nvPr/>
        </p:nvSpPr>
        <p:spPr>
          <a:xfrm>
            <a:off x="6594764" y="1226127"/>
            <a:ext cx="5153891" cy="861774"/>
          </a:xfrm>
          <a:prstGeom prst="rect">
            <a:avLst/>
          </a:prstGeom>
          <a:noFill/>
        </p:spPr>
        <p:txBody>
          <a:bodyPr wrap="square" rtlCol="0">
            <a:spAutoFit/>
          </a:bodyPr>
          <a:lstStyle/>
          <a:p>
            <a:r>
              <a:rPr lang="en-US" sz="1600" i="0" dirty="0">
                <a:solidFill>
                  <a:srgbClr val="202124"/>
                </a:solidFill>
                <a:effectLst/>
                <a:latin typeface="Google Sans"/>
              </a:rPr>
              <a:t>Which version of the Kubernetes API you're using to create this object. </a:t>
            </a:r>
          </a:p>
          <a:p>
            <a:endParaRPr lang="en-US" dirty="0"/>
          </a:p>
        </p:txBody>
      </p:sp>
      <p:sp>
        <p:nvSpPr>
          <p:cNvPr id="8" name="TextBox 7">
            <a:extLst>
              <a:ext uri="{FF2B5EF4-FFF2-40B4-BE49-F238E27FC236}">
                <a16:creationId xmlns:a16="http://schemas.microsoft.com/office/drawing/2014/main" id="{9CA48EE5-C473-2C57-05DA-5BC3874E8ACA}"/>
              </a:ext>
            </a:extLst>
          </p:cNvPr>
          <p:cNvSpPr txBox="1"/>
          <p:nvPr/>
        </p:nvSpPr>
        <p:spPr>
          <a:xfrm>
            <a:off x="6594765" y="240452"/>
            <a:ext cx="4170218" cy="923330"/>
          </a:xfrm>
          <a:prstGeom prst="rect">
            <a:avLst/>
          </a:prstGeom>
          <a:noFill/>
        </p:spPr>
        <p:txBody>
          <a:bodyPr wrap="square" rtlCol="0">
            <a:spAutoFit/>
          </a:bodyPr>
          <a:lstStyle/>
          <a:p>
            <a:r>
              <a:rPr lang="en-US" sz="1800" i="0" dirty="0">
                <a:solidFill>
                  <a:srgbClr val="202124"/>
                </a:solidFill>
                <a:effectLst/>
                <a:latin typeface="Google Sans"/>
              </a:rPr>
              <a:t>What kind of object you want to create (deployment, service, Pod, Persistent volume)</a:t>
            </a:r>
            <a:endParaRPr lang="en-US" dirty="0"/>
          </a:p>
        </p:txBody>
      </p:sp>
      <p:cxnSp>
        <p:nvCxnSpPr>
          <p:cNvPr id="11" name="Straight Arrow Connector 10">
            <a:extLst>
              <a:ext uri="{FF2B5EF4-FFF2-40B4-BE49-F238E27FC236}">
                <a16:creationId xmlns:a16="http://schemas.microsoft.com/office/drawing/2014/main" id="{B6C37BD9-D8FF-1F41-AB71-6E2EF593DC56}"/>
              </a:ext>
            </a:extLst>
          </p:cNvPr>
          <p:cNvCxnSpPr/>
          <p:nvPr/>
        </p:nvCxnSpPr>
        <p:spPr>
          <a:xfrm>
            <a:off x="3117273" y="702117"/>
            <a:ext cx="33250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2146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ubernetes Deployment Tutorial - yaml explained + Demo - YouTube">
            <a:extLst>
              <a:ext uri="{FF2B5EF4-FFF2-40B4-BE49-F238E27FC236}">
                <a16:creationId xmlns:a16="http://schemas.microsoft.com/office/drawing/2014/main" id="{5232E20E-4A61-597B-A4EF-58C7A2407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945" y="492703"/>
            <a:ext cx="10848109" cy="6102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426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Yaml file document icon Royalty Free Vector Image">
            <a:extLst>
              <a:ext uri="{FF2B5EF4-FFF2-40B4-BE49-F238E27FC236}">
                <a16:creationId xmlns:a16="http://schemas.microsoft.com/office/drawing/2014/main" id="{BD978DC2-793D-AA83-E2F0-C7B2B41CC1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052"/>
          <a:stretch/>
        </p:blipFill>
        <p:spPr bwMode="auto">
          <a:xfrm>
            <a:off x="4955269" y="159915"/>
            <a:ext cx="2057400" cy="201843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6413CD9E-489F-03AE-3E3E-2FF879A8331B}"/>
              </a:ext>
            </a:extLst>
          </p:cNvPr>
          <p:cNvCxnSpPr>
            <a:cxnSpLocks/>
          </p:cNvCxnSpPr>
          <p:nvPr/>
        </p:nvCxnSpPr>
        <p:spPr>
          <a:xfrm flipH="1">
            <a:off x="3298524" y="2178349"/>
            <a:ext cx="1925782" cy="1648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90575B8-FED9-09E8-42B6-A70235CD4FC6}"/>
              </a:ext>
            </a:extLst>
          </p:cNvPr>
          <p:cNvCxnSpPr>
            <a:cxnSpLocks/>
          </p:cNvCxnSpPr>
          <p:nvPr/>
        </p:nvCxnSpPr>
        <p:spPr>
          <a:xfrm>
            <a:off x="5902036" y="2178349"/>
            <a:ext cx="0" cy="1648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F0BA7BFC-D325-D8E5-01B5-8892229CB28F}"/>
              </a:ext>
            </a:extLst>
          </p:cNvPr>
          <p:cNvCxnSpPr>
            <a:cxnSpLocks/>
          </p:cNvCxnSpPr>
          <p:nvPr/>
        </p:nvCxnSpPr>
        <p:spPr>
          <a:xfrm>
            <a:off x="6656538" y="2178349"/>
            <a:ext cx="2019301" cy="1648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AB474EA0-11B9-D0B3-301E-3CF1280F7F26}"/>
              </a:ext>
            </a:extLst>
          </p:cNvPr>
          <p:cNvSpPr txBox="1"/>
          <p:nvPr/>
        </p:nvSpPr>
        <p:spPr>
          <a:xfrm>
            <a:off x="2320502" y="3888754"/>
            <a:ext cx="2090637" cy="369332"/>
          </a:xfrm>
          <a:prstGeom prst="rect">
            <a:avLst/>
          </a:prstGeom>
          <a:noFill/>
        </p:spPr>
        <p:txBody>
          <a:bodyPr wrap="none" rtlCol="0">
            <a:spAutoFit/>
          </a:bodyPr>
          <a:lstStyle/>
          <a:p>
            <a:r>
              <a:rPr lang="en-US" dirty="0"/>
              <a:t>DEPLOYMENT. YAML</a:t>
            </a:r>
          </a:p>
        </p:txBody>
      </p:sp>
      <p:sp>
        <p:nvSpPr>
          <p:cNvPr id="15" name="TextBox 14">
            <a:extLst>
              <a:ext uri="{FF2B5EF4-FFF2-40B4-BE49-F238E27FC236}">
                <a16:creationId xmlns:a16="http://schemas.microsoft.com/office/drawing/2014/main" id="{91CEB923-7A62-C60E-0282-40093ED1BB7E}"/>
              </a:ext>
            </a:extLst>
          </p:cNvPr>
          <p:cNvSpPr txBox="1"/>
          <p:nvPr/>
        </p:nvSpPr>
        <p:spPr>
          <a:xfrm>
            <a:off x="5341498" y="3996785"/>
            <a:ext cx="1509003" cy="369332"/>
          </a:xfrm>
          <a:prstGeom prst="rect">
            <a:avLst/>
          </a:prstGeom>
          <a:noFill/>
        </p:spPr>
        <p:txBody>
          <a:bodyPr wrap="none" rtlCol="0">
            <a:spAutoFit/>
          </a:bodyPr>
          <a:lstStyle/>
          <a:p>
            <a:r>
              <a:rPr lang="en-US" dirty="0"/>
              <a:t>SERVICE.YAML</a:t>
            </a:r>
          </a:p>
        </p:txBody>
      </p:sp>
      <p:sp>
        <p:nvSpPr>
          <p:cNvPr id="18" name="TextBox 17">
            <a:extLst>
              <a:ext uri="{FF2B5EF4-FFF2-40B4-BE49-F238E27FC236}">
                <a16:creationId xmlns:a16="http://schemas.microsoft.com/office/drawing/2014/main" id="{BE506447-B4C6-336A-AD43-934FA9159D8F}"/>
              </a:ext>
            </a:extLst>
          </p:cNvPr>
          <p:cNvSpPr txBox="1"/>
          <p:nvPr/>
        </p:nvSpPr>
        <p:spPr>
          <a:xfrm>
            <a:off x="8153972" y="3888754"/>
            <a:ext cx="1476430" cy="369332"/>
          </a:xfrm>
          <a:prstGeom prst="rect">
            <a:avLst/>
          </a:prstGeom>
          <a:noFill/>
        </p:spPr>
        <p:txBody>
          <a:bodyPr wrap="none" rtlCol="0">
            <a:spAutoFit/>
          </a:bodyPr>
          <a:lstStyle/>
          <a:p>
            <a:r>
              <a:rPr lang="en-US" dirty="0"/>
              <a:t>CONFIG.YAML</a:t>
            </a:r>
          </a:p>
        </p:txBody>
      </p:sp>
      <p:sp>
        <p:nvSpPr>
          <p:cNvPr id="19" name="TextBox 18">
            <a:extLst>
              <a:ext uri="{FF2B5EF4-FFF2-40B4-BE49-F238E27FC236}">
                <a16:creationId xmlns:a16="http://schemas.microsoft.com/office/drawing/2014/main" id="{DD5CBB0A-AAE8-E5B2-EEBF-9DC8C8713D18}"/>
              </a:ext>
            </a:extLst>
          </p:cNvPr>
          <p:cNvSpPr txBox="1"/>
          <p:nvPr/>
        </p:nvSpPr>
        <p:spPr>
          <a:xfrm>
            <a:off x="710254" y="419967"/>
            <a:ext cx="3220497" cy="461665"/>
          </a:xfrm>
          <a:prstGeom prst="rect">
            <a:avLst/>
          </a:prstGeom>
          <a:noFill/>
        </p:spPr>
        <p:txBody>
          <a:bodyPr wrap="none" rtlCol="0">
            <a:spAutoFit/>
          </a:bodyPr>
          <a:lstStyle/>
          <a:p>
            <a:r>
              <a:rPr lang="en-US" sz="2400" b="1" dirty="0">
                <a:latin typeface="Google Sans"/>
              </a:rPr>
              <a:t>MOST USED YAML FILES</a:t>
            </a:r>
          </a:p>
        </p:txBody>
      </p:sp>
      <p:sp>
        <p:nvSpPr>
          <p:cNvPr id="20" name="TextBox 19">
            <a:extLst>
              <a:ext uri="{FF2B5EF4-FFF2-40B4-BE49-F238E27FC236}">
                <a16:creationId xmlns:a16="http://schemas.microsoft.com/office/drawing/2014/main" id="{8DE78A54-B86D-42F4-0320-45F33936336D}"/>
              </a:ext>
            </a:extLst>
          </p:cNvPr>
          <p:cNvSpPr txBox="1"/>
          <p:nvPr/>
        </p:nvSpPr>
        <p:spPr>
          <a:xfrm>
            <a:off x="428295" y="4679652"/>
            <a:ext cx="11335407"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Google Sans"/>
              </a:rPr>
              <a:t>Deployment YAML: It allows users to declare the desired state in the manifest (YAML) file, and the controller will change the current state to the declared state.</a:t>
            </a:r>
          </a:p>
          <a:p>
            <a:pPr marL="285750" indent="-285750">
              <a:buFont typeface="Wingdings" panose="05000000000000000000" pitchFamily="2" charset="2"/>
              <a:buChar char="Ø"/>
            </a:pPr>
            <a:endParaRPr lang="en-US" dirty="0">
              <a:latin typeface="Google Sans"/>
            </a:endParaRPr>
          </a:p>
          <a:p>
            <a:pPr marL="285750" indent="-285750">
              <a:buFont typeface="Wingdings" panose="05000000000000000000" pitchFamily="2" charset="2"/>
              <a:buChar char="Ø"/>
            </a:pPr>
            <a:r>
              <a:rPr lang="en-US" dirty="0">
                <a:latin typeface="Google Sans"/>
              </a:rPr>
              <a:t>SERVICE YAML: Creates a Service that is available to external network requests</a:t>
            </a:r>
          </a:p>
          <a:p>
            <a:pPr marL="285750" indent="-285750">
              <a:buFont typeface="Wingdings" panose="05000000000000000000" pitchFamily="2" charset="2"/>
              <a:buChar char="Ø"/>
            </a:pPr>
            <a:endParaRPr lang="en-US" dirty="0">
              <a:latin typeface="Google Sans"/>
            </a:endParaRPr>
          </a:p>
          <a:p>
            <a:pPr marL="285750" indent="-285750">
              <a:buFont typeface="Wingdings" panose="05000000000000000000" pitchFamily="2" charset="2"/>
              <a:buChar char="Ø"/>
            </a:pPr>
            <a:r>
              <a:rPr lang="en-US" dirty="0">
                <a:latin typeface="Google Sans"/>
              </a:rPr>
              <a:t>CONFIG YAML:A file that defines the configuration for a Kubernetes object.</a:t>
            </a:r>
          </a:p>
          <a:p>
            <a:endParaRPr lang="en-US" dirty="0"/>
          </a:p>
        </p:txBody>
      </p:sp>
    </p:spTree>
    <p:extLst>
      <p:ext uri="{BB962C8B-B14F-4D97-AF65-F5344CB8AC3E}">
        <p14:creationId xmlns:p14="http://schemas.microsoft.com/office/powerpoint/2010/main" val="593791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93E9-E0FC-48FC-0F66-76304FA05116}"/>
              </a:ext>
            </a:extLst>
          </p:cNvPr>
          <p:cNvSpPr>
            <a:spLocks noGrp="1"/>
          </p:cNvSpPr>
          <p:nvPr>
            <p:ph type="title"/>
          </p:nvPr>
        </p:nvSpPr>
        <p:spPr/>
        <p:txBody>
          <a:bodyPr/>
          <a:lstStyle/>
          <a:p>
            <a:r>
              <a:rPr lang="en-US" dirty="0"/>
              <a:t>Config Maps &amp; Secret </a:t>
            </a:r>
          </a:p>
        </p:txBody>
      </p:sp>
      <p:sp>
        <p:nvSpPr>
          <p:cNvPr id="3" name="Content Placeholder 2">
            <a:extLst>
              <a:ext uri="{FF2B5EF4-FFF2-40B4-BE49-F238E27FC236}">
                <a16:creationId xmlns:a16="http://schemas.microsoft.com/office/drawing/2014/main" id="{560B432F-97A3-AA74-A05D-C2F599BFC4AB}"/>
              </a:ext>
            </a:extLst>
          </p:cNvPr>
          <p:cNvSpPr>
            <a:spLocks noGrp="1"/>
          </p:cNvSpPr>
          <p:nvPr>
            <p:ph idx="1"/>
          </p:nvPr>
        </p:nvSpPr>
        <p:spPr/>
        <p:txBody>
          <a:bodyPr/>
          <a:lstStyle/>
          <a:p>
            <a:r>
              <a:rPr lang="en-US" dirty="0"/>
              <a:t>Config maps ideally stores application configuration in a plain text format whereas Secrets store sensitive data like password in an encrypted format. </a:t>
            </a:r>
          </a:p>
          <a:p>
            <a:r>
              <a:rPr lang="en-US" dirty="0"/>
              <a:t>Both config maps and secrets can be used as volume and mounted inside a pod through a pod definition file.</a:t>
            </a:r>
          </a:p>
        </p:txBody>
      </p:sp>
    </p:spTree>
    <p:extLst>
      <p:ext uri="{BB962C8B-B14F-4D97-AF65-F5344CB8AC3E}">
        <p14:creationId xmlns:p14="http://schemas.microsoft.com/office/powerpoint/2010/main" val="643333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7193-80B5-2466-2748-C1CB134096F0}"/>
              </a:ext>
            </a:extLst>
          </p:cNvPr>
          <p:cNvSpPr>
            <a:spLocks noGrp="1"/>
          </p:cNvSpPr>
          <p:nvPr>
            <p:ph type="title"/>
          </p:nvPr>
        </p:nvSpPr>
        <p:spPr/>
        <p:txBody>
          <a:bodyPr/>
          <a:lstStyle/>
          <a:p>
            <a:r>
              <a:rPr lang="en-US" dirty="0"/>
              <a:t>Kubernetes Volumes</a:t>
            </a:r>
          </a:p>
        </p:txBody>
      </p:sp>
      <p:sp>
        <p:nvSpPr>
          <p:cNvPr id="3" name="Content Placeholder 2">
            <a:extLst>
              <a:ext uri="{FF2B5EF4-FFF2-40B4-BE49-F238E27FC236}">
                <a16:creationId xmlns:a16="http://schemas.microsoft.com/office/drawing/2014/main" id="{34AB2656-5FEE-1FD7-D5F3-D0F12D97BB00}"/>
              </a:ext>
            </a:extLst>
          </p:cNvPr>
          <p:cNvSpPr>
            <a:spLocks noGrp="1"/>
          </p:cNvSpPr>
          <p:nvPr>
            <p:ph idx="1"/>
          </p:nvPr>
        </p:nvSpPr>
        <p:spPr/>
        <p:txBody>
          <a:bodyPr>
            <a:normAutofit/>
          </a:bodyPr>
          <a:lstStyle/>
          <a:p>
            <a:r>
              <a:rPr lang="en-US" b="0" i="0" dirty="0">
                <a:solidFill>
                  <a:srgbClr val="202124"/>
                </a:solidFill>
                <a:effectLst/>
                <a:latin typeface="Google Sans"/>
              </a:rPr>
              <a:t>A Kubernetes volume is </a:t>
            </a:r>
            <a:r>
              <a:rPr lang="en-US" b="1" i="0" dirty="0">
                <a:solidFill>
                  <a:srgbClr val="202124"/>
                </a:solidFill>
                <a:effectLst/>
                <a:latin typeface="Google Sans"/>
              </a:rPr>
              <a:t>a directory that contains data accessible to containers in a given Pod in the orchestration and scheduling platform</a:t>
            </a:r>
            <a:r>
              <a:rPr lang="en-US" b="0" i="0" dirty="0">
                <a:solidFill>
                  <a:srgbClr val="202124"/>
                </a:solidFill>
                <a:effectLst/>
                <a:latin typeface="Google Sans"/>
              </a:rPr>
              <a:t>. </a:t>
            </a:r>
          </a:p>
          <a:p>
            <a:r>
              <a:rPr lang="en-US" b="0" i="0" dirty="0">
                <a:solidFill>
                  <a:srgbClr val="202124"/>
                </a:solidFill>
                <a:effectLst/>
                <a:latin typeface="Google Sans"/>
              </a:rPr>
              <a:t>Volumes provide a plug-in mechanism to connect ephemeral containers with persistent data stores elsewhere.</a:t>
            </a:r>
          </a:p>
          <a:p>
            <a:r>
              <a:rPr lang="en-US" dirty="0">
                <a:solidFill>
                  <a:srgbClr val="202124"/>
                </a:solidFill>
                <a:latin typeface="Google Sans"/>
              </a:rPr>
              <a:t>Types of Volumes</a:t>
            </a:r>
          </a:p>
          <a:p>
            <a:pPr lvl="1"/>
            <a:r>
              <a:rPr lang="en-US" dirty="0">
                <a:latin typeface="Google Sans"/>
              </a:rPr>
              <a:t>P</a:t>
            </a:r>
            <a:r>
              <a:rPr lang="en-US" b="0" i="0" u="none" strike="noStrike" dirty="0">
                <a:effectLst/>
                <a:latin typeface="Google Sans"/>
              </a:rPr>
              <a:t>ersistent volume (PV)</a:t>
            </a:r>
          </a:p>
          <a:p>
            <a:pPr lvl="1"/>
            <a:r>
              <a:rPr lang="en-US" dirty="0">
                <a:latin typeface="Google Sans"/>
              </a:rPr>
              <a:t>P</a:t>
            </a:r>
            <a:r>
              <a:rPr lang="en-US" b="0" i="0" u="none" strike="noStrike" dirty="0">
                <a:effectLst/>
                <a:latin typeface="Google Sans"/>
              </a:rPr>
              <a:t>ersistent volume Claim(PVC)</a:t>
            </a:r>
            <a:endParaRPr lang="en-US" b="0" i="0" dirty="0">
              <a:effectLst/>
              <a:latin typeface="Google Sans"/>
            </a:endParaRPr>
          </a:p>
        </p:txBody>
      </p:sp>
    </p:spTree>
    <p:extLst>
      <p:ext uri="{BB962C8B-B14F-4D97-AF65-F5344CB8AC3E}">
        <p14:creationId xmlns:p14="http://schemas.microsoft.com/office/powerpoint/2010/main" val="2387313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43EA-66E8-9AAA-8806-7FA25273A570}"/>
              </a:ext>
            </a:extLst>
          </p:cNvPr>
          <p:cNvSpPr>
            <a:spLocks noGrp="1"/>
          </p:cNvSpPr>
          <p:nvPr>
            <p:ph type="title"/>
          </p:nvPr>
        </p:nvSpPr>
        <p:spPr/>
        <p:txBody>
          <a:bodyPr/>
          <a:lstStyle/>
          <a:p>
            <a:pPr lvl="1"/>
            <a:r>
              <a:rPr lang="en-US" sz="4400" dirty="0">
                <a:latin typeface="+mj-lt"/>
              </a:rPr>
              <a:t>Kubernetes Volumes </a:t>
            </a:r>
            <a:br>
              <a:rPr lang="en-US" b="0" i="0" dirty="0">
                <a:effectLst/>
                <a:latin typeface="Google Sans"/>
              </a:rPr>
            </a:br>
            <a:endParaRPr lang="en-US" dirty="0"/>
          </a:p>
        </p:txBody>
      </p:sp>
      <p:sp>
        <p:nvSpPr>
          <p:cNvPr id="3" name="Content Placeholder 2">
            <a:extLst>
              <a:ext uri="{FF2B5EF4-FFF2-40B4-BE49-F238E27FC236}">
                <a16:creationId xmlns:a16="http://schemas.microsoft.com/office/drawing/2014/main" id="{58DA4FC8-FD17-1506-C7A2-125DD8028825}"/>
              </a:ext>
            </a:extLst>
          </p:cNvPr>
          <p:cNvSpPr>
            <a:spLocks noGrp="1"/>
          </p:cNvSpPr>
          <p:nvPr>
            <p:ph idx="1"/>
          </p:nvPr>
        </p:nvSpPr>
        <p:spPr/>
        <p:txBody>
          <a:bodyPr/>
          <a:lstStyle/>
          <a:p>
            <a:r>
              <a:rPr lang="en-US" dirty="0">
                <a:latin typeface="Google Sans"/>
              </a:rPr>
              <a:t>P</a:t>
            </a:r>
            <a:r>
              <a:rPr lang="en-US" b="0" i="0" u="none" strike="noStrike" dirty="0">
                <a:effectLst/>
                <a:latin typeface="Google Sans"/>
              </a:rPr>
              <a:t>ersistent volume (PV): </a:t>
            </a:r>
            <a:r>
              <a:rPr lang="en-US" b="0" i="0" dirty="0">
                <a:solidFill>
                  <a:srgbClr val="202124"/>
                </a:solidFill>
                <a:effectLst/>
                <a:latin typeface="Google Sans"/>
              </a:rPr>
              <a:t>persistent volume (PV) is the "physical" volume on the host machine that stores your persistent data</a:t>
            </a:r>
          </a:p>
          <a:p>
            <a:r>
              <a:rPr lang="en-US" dirty="0">
                <a:latin typeface="Google Sans"/>
              </a:rPr>
              <a:t>P</a:t>
            </a:r>
            <a:r>
              <a:rPr lang="en-US" b="0" i="0" u="none" strike="noStrike" dirty="0">
                <a:effectLst/>
                <a:latin typeface="Google Sans"/>
              </a:rPr>
              <a:t>ersistent volume Claim(PVC): </a:t>
            </a:r>
            <a:r>
              <a:rPr lang="en-US" b="0" i="0" dirty="0">
                <a:solidFill>
                  <a:srgbClr val="202124"/>
                </a:solidFill>
                <a:effectLst/>
                <a:latin typeface="Google Sans"/>
              </a:rPr>
              <a:t>A persistent volume claim (PVC) is a request for the platform to create a PV for you, and you attach PVs to your pods via a PVC</a:t>
            </a:r>
            <a:endParaRPr lang="en-US" dirty="0">
              <a:latin typeface="Google Sans"/>
            </a:endParaRPr>
          </a:p>
        </p:txBody>
      </p:sp>
    </p:spTree>
    <p:extLst>
      <p:ext uri="{BB962C8B-B14F-4D97-AF65-F5344CB8AC3E}">
        <p14:creationId xmlns:p14="http://schemas.microsoft.com/office/powerpoint/2010/main" val="4182732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3420A2-4776-C79B-D396-ADACC58C3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425450"/>
            <a:ext cx="10210800" cy="6007100"/>
          </a:xfrm>
          <a:prstGeom prst="rect">
            <a:avLst/>
          </a:prstGeom>
        </p:spPr>
      </p:pic>
    </p:spTree>
    <p:extLst>
      <p:ext uri="{BB962C8B-B14F-4D97-AF65-F5344CB8AC3E}">
        <p14:creationId xmlns:p14="http://schemas.microsoft.com/office/powerpoint/2010/main" val="2542809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2FCB746-D5D3-A3A5-CB0F-6D7FADDF93D6}"/>
              </a:ext>
            </a:extLst>
          </p:cNvPr>
          <p:cNvGraphicFramePr>
            <a:graphicFrameLocks noGrp="1"/>
          </p:cNvGraphicFramePr>
          <p:nvPr>
            <p:extLst>
              <p:ext uri="{D42A27DB-BD31-4B8C-83A1-F6EECF244321}">
                <p14:modId xmlns:p14="http://schemas.microsoft.com/office/powerpoint/2010/main" val="1443495513"/>
              </p:ext>
            </p:extLst>
          </p:nvPr>
        </p:nvGraphicFramePr>
        <p:xfrm>
          <a:off x="1104899" y="1148715"/>
          <a:ext cx="10657610" cy="4794883"/>
        </p:xfrm>
        <a:graphic>
          <a:graphicData uri="http://schemas.openxmlformats.org/drawingml/2006/table">
            <a:tbl>
              <a:tblPr>
                <a:tableStyleId>{5C22544A-7EE6-4342-B048-85BDC9FD1C3A}</a:tableStyleId>
              </a:tblPr>
              <a:tblGrid>
                <a:gridCol w="5753101">
                  <a:extLst>
                    <a:ext uri="{9D8B030D-6E8A-4147-A177-3AD203B41FA5}">
                      <a16:colId xmlns:a16="http://schemas.microsoft.com/office/drawing/2014/main" val="3027846461"/>
                    </a:ext>
                  </a:extLst>
                </a:gridCol>
                <a:gridCol w="4904509">
                  <a:extLst>
                    <a:ext uri="{9D8B030D-6E8A-4147-A177-3AD203B41FA5}">
                      <a16:colId xmlns:a16="http://schemas.microsoft.com/office/drawing/2014/main" val="4124722447"/>
                    </a:ext>
                  </a:extLst>
                </a:gridCol>
              </a:tblGrid>
              <a:tr h="300310">
                <a:tc gridSpan="2">
                  <a:txBody>
                    <a:bodyPr/>
                    <a:lstStyle/>
                    <a:p>
                      <a:pPr algn="ctr" fontAlgn="ctr"/>
                      <a:r>
                        <a:rPr lang="en-US" sz="1800" b="1" u="none" strike="noStrike" dirty="0">
                          <a:effectLst/>
                        </a:rPr>
                        <a:t>Pods and Container Commands</a:t>
                      </a:r>
                      <a:endParaRPr lang="en-US" sz="1800" b="1" i="0" u="none" strike="noStrike" dirty="0">
                        <a:solidFill>
                          <a:srgbClr val="272C37"/>
                        </a:solidFill>
                        <a:effectLst/>
                        <a:latin typeface="Arial" panose="020B060402020202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85858161"/>
                  </a:ext>
                </a:extLst>
              </a:tr>
              <a:tr h="300310">
                <a:tc>
                  <a:txBody>
                    <a:bodyPr/>
                    <a:lstStyle/>
                    <a:p>
                      <a:pPr algn="ctr" fontAlgn="ctr"/>
                      <a:r>
                        <a:rPr lang="en-US" sz="1800" u="none" strike="noStrike">
                          <a:effectLst/>
                        </a:rPr>
                        <a:t>Lists all current pods</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get pods</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159280106"/>
                  </a:ext>
                </a:extLst>
              </a:tr>
              <a:tr h="300310">
                <a:tc>
                  <a:txBody>
                    <a:bodyPr/>
                    <a:lstStyle/>
                    <a:p>
                      <a:pPr algn="ctr" fontAlgn="ctr"/>
                      <a:r>
                        <a:rPr lang="en-US" sz="1800" u="none" strike="noStrike">
                          <a:effectLst/>
                        </a:rPr>
                        <a:t>Describes pod names</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describe pod&lt;name&gt;</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758064712"/>
                  </a:ext>
                </a:extLst>
              </a:tr>
              <a:tr h="300310">
                <a:tc>
                  <a:txBody>
                    <a:bodyPr/>
                    <a:lstStyle/>
                    <a:p>
                      <a:pPr algn="ctr" fontAlgn="ctr"/>
                      <a:r>
                        <a:rPr lang="en-US" sz="1800" u="none" strike="noStrike">
                          <a:effectLst/>
                        </a:rPr>
                        <a:t>Lists all replication controllers</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get rc</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363021332"/>
                  </a:ext>
                </a:extLst>
              </a:tr>
              <a:tr h="300310">
                <a:tc>
                  <a:txBody>
                    <a:bodyPr/>
                    <a:lstStyle/>
                    <a:p>
                      <a:pPr algn="ctr" fontAlgn="ctr"/>
                      <a:r>
                        <a:rPr lang="en-US" sz="1800" u="none" strike="noStrike" dirty="0">
                          <a:effectLst/>
                        </a:rPr>
                        <a:t>Lists all replication controllers</a:t>
                      </a:r>
                      <a:endParaRPr lang="en-US" sz="1800" b="0" i="0" u="none" strike="noStrike" dirty="0">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get rc –namespace=”namespace”</a:t>
                      </a:r>
                      <a:endParaRPr lang="en-US" sz="1800" b="0" i="0" u="none" strike="noStrike" dirty="0">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23616963"/>
                  </a:ext>
                </a:extLst>
              </a:tr>
              <a:tr h="300310">
                <a:tc>
                  <a:txBody>
                    <a:bodyPr/>
                    <a:lstStyle/>
                    <a:p>
                      <a:pPr algn="ctr" fontAlgn="ctr"/>
                      <a:r>
                        <a:rPr lang="en-US" sz="1800" u="none" strike="noStrike">
                          <a:effectLst/>
                        </a:rPr>
                        <a:t>Shows the replication controller name</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describe rc &lt;name&gt;</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124758602"/>
                  </a:ext>
                </a:extLst>
              </a:tr>
              <a:tr h="300310">
                <a:tc>
                  <a:txBody>
                    <a:bodyPr/>
                    <a:lstStyle/>
                    <a:p>
                      <a:pPr algn="ctr" fontAlgn="ctr"/>
                      <a:r>
                        <a:rPr lang="en-US" sz="1800" u="none" strike="noStrike">
                          <a:effectLst/>
                        </a:rPr>
                        <a:t>Lists services</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get cvc</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46129213"/>
                  </a:ext>
                </a:extLst>
              </a:tr>
              <a:tr h="300310">
                <a:tc>
                  <a:txBody>
                    <a:bodyPr/>
                    <a:lstStyle/>
                    <a:p>
                      <a:pPr algn="ctr" fontAlgn="ctr"/>
                      <a:r>
                        <a:rPr lang="en-US" sz="1800" u="none" strike="noStrike">
                          <a:effectLst/>
                        </a:rPr>
                        <a:t>Shows a service name</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describe svc&lt;name&gt;</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29464536"/>
                  </a:ext>
                </a:extLst>
              </a:tr>
              <a:tr h="300310">
                <a:tc>
                  <a:txBody>
                    <a:bodyPr/>
                    <a:lstStyle/>
                    <a:p>
                      <a:pPr algn="ctr" fontAlgn="ctr"/>
                      <a:r>
                        <a:rPr lang="en-US" sz="1800" u="none" strike="noStrike">
                          <a:effectLst/>
                        </a:rPr>
                        <a:t>Deletes a pod</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delete pod&lt;name&gt;</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602466077"/>
                  </a:ext>
                </a:extLst>
              </a:tr>
              <a:tr h="300310">
                <a:tc>
                  <a:txBody>
                    <a:bodyPr/>
                    <a:lstStyle/>
                    <a:p>
                      <a:pPr algn="ctr" fontAlgn="ctr"/>
                      <a:r>
                        <a:rPr lang="en-US" sz="1800" u="none" strike="noStrike">
                          <a:effectLst/>
                        </a:rPr>
                        <a:t>Watches nodes continuously</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dirty="0" err="1">
                          <a:effectLst/>
                        </a:rPr>
                        <a:t>Kubectl</a:t>
                      </a:r>
                      <a:r>
                        <a:rPr lang="en-US" sz="1800" u="none" strike="noStrike" dirty="0">
                          <a:effectLst/>
                        </a:rPr>
                        <a:t> get nodes -w</a:t>
                      </a:r>
                      <a:endParaRPr lang="en-US" sz="1800" b="0" i="0" u="none" strike="noStrike" dirty="0">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738996333"/>
                  </a:ext>
                </a:extLst>
              </a:tr>
              <a:tr h="300310">
                <a:tc gridSpan="2">
                  <a:txBody>
                    <a:bodyPr/>
                    <a:lstStyle/>
                    <a:p>
                      <a:pPr algn="ctr" fontAlgn="ctr"/>
                      <a:r>
                        <a:rPr lang="en-US" sz="1800" b="1" u="none" strike="noStrike" dirty="0">
                          <a:effectLst/>
                        </a:rPr>
                        <a:t>Debugging Commands</a:t>
                      </a:r>
                      <a:endParaRPr lang="en-US" sz="1800" b="1" i="0" u="none" strike="noStrike" dirty="0">
                        <a:solidFill>
                          <a:srgbClr val="272C37"/>
                        </a:solidFill>
                        <a:effectLst/>
                        <a:latin typeface="Arial" panose="020B060402020202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620727446"/>
                  </a:ext>
                </a:extLst>
              </a:tr>
              <a:tr h="590543">
                <a:tc>
                  <a:txBody>
                    <a:bodyPr/>
                    <a:lstStyle/>
                    <a:p>
                      <a:pPr algn="ctr" fontAlgn="ctr"/>
                      <a:r>
                        <a:rPr lang="en-US" sz="1800" u="none" strike="noStrike" dirty="0">
                          <a:effectLst/>
                        </a:rPr>
                        <a:t>Executes the command on service by choosing a container</a:t>
                      </a:r>
                      <a:endParaRPr lang="en-US" sz="1800" b="0" i="0" u="none" strike="noStrike" dirty="0">
                        <a:solidFill>
                          <a:srgbClr val="51565E"/>
                        </a:solidFill>
                        <a:effectLst/>
                        <a:latin typeface="Arial" panose="020B0604020202020204" pitchFamily="34" charset="0"/>
                      </a:endParaRPr>
                    </a:p>
                  </a:txBody>
                  <a:tcPr marL="9525" marR="9525" marT="9525" marB="0" anchor="ctr"/>
                </a:tc>
                <a:tc>
                  <a:txBody>
                    <a:bodyPr/>
                    <a:lstStyle/>
                    <a:p>
                      <a:pPr algn="ctr" fontAlgn="ctr"/>
                      <a:r>
                        <a:rPr lang="fr-FR" sz="1800" u="none" strike="noStrike">
                          <a:effectLst/>
                        </a:rPr>
                        <a:t>Kubectl exec&lt;service&gt;&lt;commands&gt;[-c&lt; $container&gt;]</a:t>
                      </a:r>
                      <a:endParaRPr lang="en-US" sz="1800" b="0" i="0" u="none" strike="noStrike" dirty="0">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45696109"/>
                  </a:ext>
                </a:extLst>
              </a:tr>
              <a:tr h="300310">
                <a:tc>
                  <a:txBody>
                    <a:bodyPr/>
                    <a:lstStyle/>
                    <a:p>
                      <a:pPr algn="ctr" fontAlgn="ctr"/>
                      <a:r>
                        <a:rPr lang="en-US" sz="1800" u="none" strike="noStrike">
                          <a:effectLst/>
                        </a:rPr>
                        <a:t>Gets logs from the service for a container</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logs -f&lt;name&gt;&gt;[-c&lt; $container&gt;]</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078254957"/>
                  </a:ext>
                </a:extLst>
              </a:tr>
              <a:tr h="300310">
                <a:tc>
                  <a:txBody>
                    <a:bodyPr/>
                    <a:lstStyle/>
                    <a:p>
                      <a:pPr algn="ctr" fontAlgn="ctr"/>
                      <a:r>
                        <a:rPr lang="en-US" sz="1800" u="none" strike="noStrike">
                          <a:effectLst/>
                        </a:rPr>
                        <a:t>Shows metrics for a node</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top node</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72149282"/>
                  </a:ext>
                </a:extLst>
              </a:tr>
              <a:tr h="300310">
                <a:tc>
                  <a:txBody>
                    <a:bodyPr/>
                    <a:lstStyle/>
                    <a:p>
                      <a:pPr algn="ctr" fontAlgn="ctr"/>
                      <a:r>
                        <a:rPr lang="en-US" sz="1800" u="none" strike="noStrike">
                          <a:effectLst/>
                        </a:rPr>
                        <a:t>Shows metrics for a pod</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dirty="0" err="1">
                          <a:effectLst/>
                        </a:rPr>
                        <a:t>Kubectl</a:t>
                      </a:r>
                      <a:r>
                        <a:rPr lang="en-US" sz="1800" u="none" strike="noStrike" dirty="0">
                          <a:effectLst/>
                        </a:rPr>
                        <a:t> top pod</a:t>
                      </a:r>
                      <a:endParaRPr lang="en-US" sz="1800" b="0" i="0" u="none" strike="noStrike" dirty="0">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22065902"/>
                  </a:ext>
                </a:extLst>
              </a:tr>
            </a:tbl>
          </a:graphicData>
        </a:graphic>
      </p:graphicFrame>
      <p:sp>
        <p:nvSpPr>
          <p:cNvPr id="5" name="TextBox 4">
            <a:extLst>
              <a:ext uri="{FF2B5EF4-FFF2-40B4-BE49-F238E27FC236}">
                <a16:creationId xmlns:a16="http://schemas.microsoft.com/office/drawing/2014/main" id="{C5E64239-40F9-52D7-049C-6DC5A95D8588}"/>
              </a:ext>
            </a:extLst>
          </p:cNvPr>
          <p:cNvSpPr txBox="1"/>
          <p:nvPr/>
        </p:nvSpPr>
        <p:spPr>
          <a:xfrm>
            <a:off x="1104900" y="387927"/>
            <a:ext cx="4061240" cy="523220"/>
          </a:xfrm>
          <a:prstGeom prst="rect">
            <a:avLst/>
          </a:prstGeom>
          <a:noFill/>
        </p:spPr>
        <p:txBody>
          <a:bodyPr wrap="none" rtlCol="0">
            <a:spAutoFit/>
          </a:bodyPr>
          <a:lstStyle/>
          <a:p>
            <a:r>
              <a:rPr lang="en-US" sz="2800" b="1" dirty="0">
                <a:latin typeface="+mj-lt"/>
              </a:rPr>
              <a:t>KUBERNETES COMMANDS </a:t>
            </a:r>
          </a:p>
        </p:txBody>
      </p:sp>
    </p:spTree>
    <p:extLst>
      <p:ext uri="{BB962C8B-B14F-4D97-AF65-F5344CB8AC3E}">
        <p14:creationId xmlns:p14="http://schemas.microsoft.com/office/powerpoint/2010/main" val="3650617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5401C1-1C1F-BA51-9600-087B5D2E6EF3}"/>
              </a:ext>
            </a:extLst>
          </p:cNvPr>
          <p:cNvGraphicFramePr>
            <a:graphicFrameLocks noGrp="1"/>
          </p:cNvGraphicFramePr>
          <p:nvPr>
            <p:extLst>
              <p:ext uri="{D42A27DB-BD31-4B8C-83A1-F6EECF244321}">
                <p14:modId xmlns:p14="http://schemas.microsoft.com/office/powerpoint/2010/main" val="1126320752"/>
              </p:ext>
            </p:extLst>
          </p:nvPr>
        </p:nvGraphicFramePr>
        <p:xfrm>
          <a:off x="838200" y="1260764"/>
          <a:ext cx="10383982" cy="5232118"/>
        </p:xfrm>
        <a:graphic>
          <a:graphicData uri="http://schemas.openxmlformats.org/drawingml/2006/table">
            <a:tbl>
              <a:tblPr>
                <a:tableStyleId>{5C22544A-7EE6-4342-B048-85BDC9FD1C3A}</a:tableStyleId>
              </a:tblPr>
              <a:tblGrid>
                <a:gridCol w="5708869">
                  <a:extLst>
                    <a:ext uri="{9D8B030D-6E8A-4147-A177-3AD203B41FA5}">
                      <a16:colId xmlns:a16="http://schemas.microsoft.com/office/drawing/2014/main" val="2277336347"/>
                    </a:ext>
                  </a:extLst>
                </a:gridCol>
                <a:gridCol w="4675113">
                  <a:extLst>
                    <a:ext uri="{9D8B030D-6E8A-4147-A177-3AD203B41FA5}">
                      <a16:colId xmlns:a16="http://schemas.microsoft.com/office/drawing/2014/main" val="950221137"/>
                    </a:ext>
                  </a:extLst>
                </a:gridCol>
              </a:tblGrid>
              <a:tr h="293741">
                <a:tc gridSpan="2">
                  <a:txBody>
                    <a:bodyPr/>
                    <a:lstStyle/>
                    <a:p>
                      <a:pPr algn="ctr" fontAlgn="ctr"/>
                      <a:r>
                        <a:rPr lang="en-US" sz="1600" b="1" u="none" strike="noStrike" dirty="0">
                          <a:effectLst/>
                        </a:rPr>
                        <a:t>Cluster Introspection Commands</a:t>
                      </a:r>
                      <a:endParaRPr lang="en-US" sz="1600" b="1" i="0" u="none" strike="noStrike" dirty="0">
                        <a:solidFill>
                          <a:srgbClr val="272C37"/>
                        </a:solidFill>
                        <a:effectLst/>
                        <a:latin typeface="Arial" panose="020B060402020202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477190118"/>
                  </a:ext>
                </a:extLst>
              </a:tr>
              <a:tr h="293741">
                <a:tc>
                  <a:txBody>
                    <a:bodyPr/>
                    <a:lstStyle/>
                    <a:p>
                      <a:pPr algn="ctr" fontAlgn="ctr"/>
                      <a:r>
                        <a:rPr lang="en-US" sz="1600" u="none" strike="noStrike" dirty="0">
                          <a:effectLst/>
                        </a:rPr>
                        <a:t>To get version-related information</a:t>
                      </a:r>
                      <a:endParaRPr lang="en-US" sz="1600" b="0" i="0" u="none" strike="noStrike" dirty="0">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Kubectl version</a:t>
                      </a:r>
                      <a:endParaRPr lang="en-US" sz="16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81940054"/>
                  </a:ext>
                </a:extLst>
              </a:tr>
              <a:tr h="293741">
                <a:tc>
                  <a:txBody>
                    <a:bodyPr/>
                    <a:lstStyle/>
                    <a:p>
                      <a:pPr algn="ctr" fontAlgn="ctr"/>
                      <a:r>
                        <a:rPr lang="en-US" sz="1600" u="none" strike="noStrike">
                          <a:effectLst/>
                        </a:rPr>
                        <a:t>To get cluster-related information</a:t>
                      </a:r>
                      <a:endParaRPr lang="en-US" sz="16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Kubectl cluster-info</a:t>
                      </a:r>
                      <a:endParaRPr lang="en-US" sz="16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791959474"/>
                  </a:ext>
                </a:extLst>
              </a:tr>
              <a:tr h="293741">
                <a:tc>
                  <a:txBody>
                    <a:bodyPr/>
                    <a:lstStyle/>
                    <a:p>
                      <a:pPr algn="ctr" fontAlgn="ctr"/>
                      <a:r>
                        <a:rPr lang="en-US" sz="1600" u="none" strike="noStrike">
                          <a:effectLst/>
                        </a:rPr>
                        <a:t>To get configuration details</a:t>
                      </a:r>
                      <a:endParaRPr lang="en-US" sz="16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Kubectl config g view</a:t>
                      </a:r>
                      <a:endParaRPr lang="en-US" sz="16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02932535"/>
                  </a:ext>
                </a:extLst>
              </a:tr>
              <a:tr h="293741">
                <a:tc>
                  <a:txBody>
                    <a:bodyPr/>
                    <a:lstStyle/>
                    <a:p>
                      <a:pPr algn="ctr" fontAlgn="ctr"/>
                      <a:r>
                        <a:rPr lang="en-US" sz="1600" u="none" strike="noStrike">
                          <a:effectLst/>
                        </a:rPr>
                        <a:t>To get information about a node</a:t>
                      </a:r>
                      <a:endParaRPr lang="en-US" sz="16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Kubectl describe node&lt;node&gt;</a:t>
                      </a:r>
                      <a:endParaRPr lang="en-US" sz="16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0278384"/>
                  </a:ext>
                </a:extLst>
              </a:tr>
              <a:tr h="293741">
                <a:tc gridSpan="2">
                  <a:txBody>
                    <a:bodyPr/>
                    <a:lstStyle/>
                    <a:p>
                      <a:pPr algn="ctr" fontAlgn="ctr"/>
                      <a:r>
                        <a:rPr lang="en-US" sz="1600" u="none" strike="noStrike" dirty="0">
                          <a:effectLst/>
                        </a:rPr>
                        <a:t> </a:t>
                      </a:r>
                      <a:r>
                        <a:rPr lang="en-US" sz="1600" b="1" u="none" strike="noStrike" dirty="0">
                          <a:effectLst/>
                        </a:rPr>
                        <a:t>Quick Commands</a:t>
                      </a:r>
                      <a:endParaRPr lang="en-US" sz="1600" b="1" i="0" u="none" strike="noStrike" dirty="0">
                        <a:solidFill>
                          <a:srgbClr val="272C37"/>
                        </a:solidFill>
                        <a:effectLst/>
                        <a:latin typeface="Arial" panose="020B060402020202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448554350"/>
                  </a:ext>
                </a:extLst>
              </a:tr>
              <a:tr h="576438">
                <a:tc>
                  <a:txBody>
                    <a:bodyPr/>
                    <a:lstStyle/>
                    <a:p>
                      <a:pPr algn="ctr" fontAlgn="ctr"/>
                      <a:r>
                        <a:rPr lang="en-US" sz="1600" u="none" strike="noStrike">
                          <a:effectLst/>
                        </a:rPr>
                        <a:t>Launching a pod with a name and image.</a:t>
                      </a:r>
                      <a:endParaRPr lang="en-US" sz="16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dirty="0" err="1">
                          <a:effectLst/>
                        </a:rPr>
                        <a:t>Kubectl</a:t>
                      </a:r>
                      <a:r>
                        <a:rPr lang="en-US" sz="1600" u="none" strike="noStrike" dirty="0">
                          <a:effectLst/>
                        </a:rPr>
                        <a:t> run&lt;name&gt; — image=&lt;image-name&gt;</a:t>
                      </a:r>
                      <a:endParaRPr lang="en-US" sz="1600" b="0" i="0" u="none" strike="noStrike" dirty="0">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72686228"/>
                  </a:ext>
                </a:extLst>
              </a:tr>
              <a:tr h="293741">
                <a:tc>
                  <a:txBody>
                    <a:bodyPr/>
                    <a:lstStyle/>
                    <a:p>
                      <a:pPr algn="ctr" fontAlgn="ctr"/>
                      <a:r>
                        <a:rPr lang="en-US" sz="1600" u="none" strike="noStrike" dirty="0">
                          <a:effectLst/>
                        </a:rPr>
                        <a:t>To create a service detailed in &lt;</a:t>
                      </a:r>
                      <a:r>
                        <a:rPr lang="en-US" sz="1600" u="none" strike="noStrike" err="1">
                          <a:effectLst/>
                        </a:rPr>
                        <a:t>manifest</a:t>
                      </a:r>
                      <a:r>
                        <a:rPr lang="en-US" sz="1600" u="none" strike="noStrike">
                          <a:effectLst/>
                        </a:rPr>
                        <a:t>. yaml</a:t>
                      </a:r>
                      <a:r>
                        <a:rPr lang="en-US" sz="1600" u="none" strike="noStrike" dirty="0">
                          <a:effectLst/>
                        </a:rPr>
                        <a:t>&gt;</a:t>
                      </a:r>
                      <a:endParaRPr lang="en-US" sz="1600" b="0" i="0" u="none" strike="noStrike" dirty="0">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Kubectl create -f &lt;manifest.yaml&gt;</a:t>
                      </a:r>
                      <a:endParaRPr lang="en-US" sz="16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6355111"/>
                  </a:ext>
                </a:extLst>
              </a:tr>
              <a:tr h="576438">
                <a:tc>
                  <a:txBody>
                    <a:bodyPr/>
                    <a:lstStyle/>
                    <a:p>
                      <a:pPr algn="ctr" fontAlgn="ctr"/>
                      <a:r>
                        <a:rPr lang="en-US" sz="1600" u="none" strike="noStrike" dirty="0">
                          <a:effectLst/>
                        </a:rPr>
                        <a:t>To scale the replication counter, counting the number of instances.</a:t>
                      </a:r>
                      <a:endParaRPr lang="en-US" sz="1600" b="0" i="0" u="none" strike="noStrike" dirty="0">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dirty="0" err="1">
                          <a:effectLst/>
                        </a:rPr>
                        <a:t>Kubectl</a:t>
                      </a:r>
                      <a:r>
                        <a:rPr lang="en-US" sz="1600" u="none" strike="noStrike" dirty="0">
                          <a:effectLst/>
                        </a:rPr>
                        <a:t> scale –replicas=&lt;count&gt;</a:t>
                      </a:r>
                      <a:r>
                        <a:rPr lang="en-US" sz="1600" u="none" strike="noStrike" dirty="0" err="1">
                          <a:effectLst/>
                        </a:rPr>
                        <a:t>rc</a:t>
                      </a:r>
                      <a:r>
                        <a:rPr lang="en-US" sz="1600" u="none" strike="noStrike" dirty="0">
                          <a:effectLst/>
                        </a:rPr>
                        <a:t>&lt;name&gt;</a:t>
                      </a:r>
                      <a:endParaRPr lang="en-US" sz="1600" b="0" i="0" u="none" strike="noStrike" dirty="0">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59765603"/>
                  </a:ext>
                </a:extLst>
              </a:tr>
              <a:tr h="576438">
                <a:tc>
                  <a:txBody>
                    <a:bodyPr/>
                    <a:lstStyle/>
                    <a:p>
                      <a:pPr algn="ctr" fontAlgn="ctr"/>
                      <a:r>
                        <a:rPr lang="en-US" sz="1600" u="none" strike="noStrike">
                          <a:effectLst/>
                        </a:rPr>
                        <a:t>Mapping the external port to the internal replication port.</a:t>
                      </a:r>
                      <a:endParaRPr lang="en-US" sz="16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fr-FR" sz="1600" u="none" strike="noStrike">
                          <a:effectLst/>
                        </a:rPr>
                        <a:t>Expose rc&lt;name&gt; –port=&lt;external&gt;–target-port=&lt;internal&gt;</a:t>
                      </a:r>
                      <a:endParaRPr lang="fr-FR" sz="16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616695516"/>
                  </a:ext>
                </a:extLst>
              </a:tr>
              <a:tr h="576438">
                <a:tc>
                  <a:txBody>
                    <a:bodyPr/>
                    <a:lstStyle/>
                    <a:p>
                      <a:pPr algn="ctr" fontAlgn="ctr"/>
                      <a:r>
                        <a:rPr lang="en-US" sz="1600" u="none" strike="noStrike">
                          <a:effectLst/>
                        </a:rPr>
                        <a:t>Stopping all pods in &lt;n&gt;</a:t>
                      </a:r>
                      <a:endParaRPr lang="en-US" sz="16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Kubectl drain&lt;n&gt;– delete-local-data–force–ignore-daemonset</a:t>
                      </a:r>
                      <a:endParaRPr lang="en-US" sz="16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85370611"/>
                  </a:ext>
                </a:extLst>
              </a:tr>
              <a:tr h="293741">
                <a:tc>
                  <a:txBody>
                    <a:bodyPr/>
                    <a:lstStyle/>
                    <a:p>
                      <a:pPr algn="ctr" fontAlgn="ctr"/>
                      <a:r>
                        <a:rPr lang="en-US" sz="1600" u="none" strike="noStrike">
                          <a:effectLst/>
                        </a:rPr>
                        <a:t>To create a namespace.</a:t>
                      </a:r>
                      <a:endParaRPr lang="en-US" sz="16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Kubectl create namespace &lt;namespace&gt;</a:t>
                      </a:r>
                      <a:endParaRPr lang="en-US" sz="16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740555666"/>
                  </a:ext>
                </a:extLst>
              </a:tr>
              <a:tr h="576438">
                <a:tc>
                  <a:txBody>
                    <a:bodyPr/>
                    <a:lstStyle/>
                    <a:p>
                      <a:pPr algn="ctr" fontAlgn="ctr"/>
                      <a:r>
                        <a:rPr lang="en-US" sz="1600" u="none" strike="noStrike">
                          <a:effectLst/>
                        </a:rPr>
                        <a:t>To let the master node run pods.</a:t>
                      </a:r>
                      <a:endParaRPr lang="en-US" sz="16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dirty="0" err="1">
                          <a:effectLst/>
                        </a:rPr>
                        <a:t>Kubectl</a:t>
                      </a:r>
                      <a:r>
                        <a:rPr lang="en-US" sz="1600" u="none" strike="noStrike" dirty="0">
                          <a:effectLst/>
                        </a:rPr>
                        <a:t> taint nodes –all-node-role.kuernetes.io/master-</a:t>
                      </a:r>
                      <a:endParaRPr lang="en-US" sz="1600" b="0" i="0" u="none" strike="noStrike" dirty="0">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52938643"/>
                  </a:ext>
                </a:extLst>
              </a:tr>
            </a:tbl>
          </a:graphicData>
        </a:graphic>
      </p:graphicFrame>
      <p:sp>
        <p:nvSpPr>
          <p:cNvPr id="5" name="TextBox 4">
            <a:extLst>
              <a:ext uri="{FF2B5EF4-FFF2-40B4-BE49-F238E27FC236}">
                <a16:creationId xmlns:a16="http://schemas.microsoft.com/office/drawing/2014/main" id="{E4B92A73-7F97-2827-CB1A-AB1A03B4F35E}"/>
              </a:ext>
            </a:extLst>
          </p:cNvPr>
          <p:cNvSpPr txBox="1"/>
          <p:nvPr/>
        </p:nvSpPr>
        <p:spPr>
          <a:xfrm>
            <a:off x="838200" y="365118"/>
            <a:ext cx="4061240" cy="523220"/>
          </a:xfrm>
          <a:prstGeom prst="rect">
            <a:avLst/>
          </a:prstGeom>
          <a:noFill/>
        </p:spPr>
        <p:txBody>
          <a:bodyPr wrap="none" rtlCol="0">
            <a:spAutoFit/>
          </a:bodyPr>
          <a:lstStyle/>
          <a:p>
            <a:r>
              <a:rPr lang="en-US" sz="2800" b="1" dirty="0">
                <a:latin typeface="+mj-lt"/>
              </a:rPr>
              <a:t>KUBERNETES COMMANDS </a:t>
            </a:r>
          </a:p>
        </p:txBody>
      </p:sp>
    </p:spTree>
    <p:extLst>
      <p:ext uri="{BB962C8B-B14F-4D97-AF65-F5344CB8AC3E}">
        <p14:creationId xmlns:p14="http://schemas.microsoft.com/office/powerpoint/2010/main" val="134313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5C1F-0CF8-CD9B-B9FF-65F870E3A712}"/>
              </a:ext>
            </a:extLst>
          </p:cNvPr>
          <p:cNvSpPr>
            <a:spLocks noGrp="1"/>
          </p:cNvSpPr>
          <p:nvPr>
            <p:ph type="title"/>
          </p:nvPr>
        </p:nvSpPr>
        <p:spPr/>
        <p:txBody>
          <a:bodyPr/>
          <a:lstStyle/>
          <a:p>
            <a:r>
              <a:rPr lang="en-US" dirty="0"/>
              <a:t>Node &amp; POD</a:t>
            </a:r>
          </a:p>
        </p:txBody>
      </p:sp>
      <p:sp>
        <p:nvSpPr>
          <p:cNvPr id="3" name="Content Placeholder 2">
            <a:extLst>
              <a:ext uri="{FF2B5EF4-FFF2-40B4-BE49-F238E27FC236}">
                <a16:creationId xmlns:a16="http://schemas.microsoft.com/office/drawing/2014/main" id="{33CD6C43-8E36-3D64-211D-B37F419C84C1}"/>
              </a:ext>
            </a:extLst>
          </p:cNvPr>
          <p:cNvSpPr>
            <a:spLocks noGrp="1"/>
          </p:cNvSpPr>
          <p:nvPr>
            <p:ph idx="1"/>
          </p:nvPr>
        </p:nvSpPr>
        <p:spPr/>
        <p:txBody>
          <a:bodyPr/>
          <a:lstStyle/>
          <a:p>
            <a:r>
              <a:rPr lang="en-US" b="0" i="0" dirty="0">
                <a:solidFill>
                  <a:srgbClr val="202124"/>
                </a:solidFill>
                <a:effectLst/>
                <a:latin typeface="Google Sans"/>
              </a:rPr>
              <a:t>Pods are simply the smallest unit of execution in Kubernetes, consisting of one or more containers, each with one or more application and its binaries. </a:t>
            </a:r>
          </a:p>
          <a:p>
            <a:r>
              <a:rPr lang="en-US" b="0" i="0" dirty="0">
                <a:solidFill>
                  <a:srgbClr val="202124"/>
                </a:solidFill>
                <a:effectLst/>
                <a:latin typeface="Google Sans"/>
              </a:rPr>
              <a:t>Nodes are the physical servers or VMs that comprise a Kubernetes Cluster.</a:t>
            </a:r>
            <a:endParaRPr lang="en-US" dirty="0"/>
          </a:p>
        </p:txBody>
      </p:sp>
    </p:spTree>
    <p:extLst>
      <p:ext uri="{BB962C8B-B14F-4D97-AF65-F5344CB8AC3E}">
        <p14:creationId xmlns:p14="http://schemas.microsoft.com/office/powerpoint/2010/main" val="28041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DFB88B-A307-B81B-6C8A-34C83E3350AF}"/>
              </a:ext>
            </a:extLst>
          </p:cNvPr>
          <p:cNvSpPr txBox="1"/>
          <p:nvPr/>
        </p:nvSpPr>
        <p:spPr>
          <a:xfrm>
            <a:off x="1068342" y="999009"/>
            <a:ext cx="3665234" cy="461665"/>
          </a:xfrm>
          <a:prstGeom prst="rect">
            <a:avLst/>
          </a:prstGeom>
          <a:noFill/>
        </p:spPr>
        <p:txBody>
          <a:bodyPr wrap="none" rtlCol="0">
            <a:spAutoFit/>
          </a:bodyPr>
          <a:lstStyle/>
          <a:p>
            <a:r>
              <a:rPr lang="en-US" sz="2400" u="sng" dirty="0"/>
              <a:t>Node &amp;Pod  …… At a Glance</a:t>
            </a:r>
          </a:p>
        </p:txBody>
      </p:sp>
      <p:pic>
        <p:nvPicPr>
          <p:cNvPr id="2058" name="Picture 10" descr="Migrating Pods Between Nodes In The Same Kubernetes Cluster | Cloudify">
            <a:extLst>
              <a:ext uri="{FF2B5EF4-FFF2-40B4-BE49-F238E27FC236}">
                <a16:creationId xmlns:a16="http://schemas.microsoft.com/office/drawing/2014/main" id="{3124F9F0-CDB0-FA25-2EF2-A76A4D20B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5" y="1924050"/>
            <a:ext cx="866775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90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FA64-3908-EBA6-AF47-B8C04C661C24}"/>
              </a:ext>
            </a:extLst>
          </p:cNvPr>
          <p:cNvSpPr>
            <a:spLocks noGrp="1"/>
          </p:cNvSpPr>
          <p:nvPr>
            <p:ph type="title"/>
          </p:nvPr>
        </p:nvSpPr>
        <p:spPr/>
        <p:txBody>
          <a:bodyPr/>
          <a:lstStyle/>
          <a:p>
            <a:r>
              <a:rPr lang="en-US" dirty="0"/>
              <a:t>Master Node &amp; Worker Node	</a:t>
            </a:r>
          </a:p>
        </p:txBody>
      </p:sp>
      <p:sp>
        <p:nvSpPr>
          <p:cNvPr id="3" name="Content Placeholder 2">
            <a:extLst>
              <a:ext uri="{FF2B5EF4-FFF2-40B4-BE49-F238E27FC236}">
                <a16:creationId xmlns:a16="http://schemas.microsoft.com/office/drawing/2014/main" id="{97947754-4846-4AB1-7B59-FB3EC6009EEF}"/>
              </a:ext>
            </a:extLst>
          </p:cNvPr>
          <p:cNvSpPr>
            <a:spLocks noGrp="1"/>
          </p:cNvSpPr>
          <p:nvPr>
            <p:ph idx="1"/>
          </p:nvPr>
        </p:nvSpPr>
        <p:spPr/>
        <p:txBody>
          <a:bodyPr>
            <a:normAutofit/>
          </a:bodyPr>
          <a:lstStyle/>
          <a:p>
            <a:r>
              <a:rPr lang="en-US" sz="2200" dirty="0">
                <a:effectLst/>
                <a:latin typeface="Google Sans"/>
                <a:cs typeface="Arial" panose="020B0604020202020204" pitchFamily="34" charset="0"/>
              </a:rPr>
              <a:t>A master node is a node which controls and manages a set of worker nodes (workloads runtime) and resembles a cluster in Kubernetes. A master node has the following components to help manage worker nodes</a:t>
            </a:r>
          </a:p>
          <a:p>
            <a:r>
              <a:rPr lang="en-US" sz="2200" b="0" i="0" dirty="0">
                <a:solidFill>
                  <a:srgbClr val="202124"/>
                </a:solidFill>
                <a:effectLst/>
                <a:latin typeface="Google Sans"/>
                <a:cs typeface="Arial" panose="020B0604020202020204" pitchFamily="34" charset="0"/>
              </a:rPr>
              <a:t>Worker nodes within the Kubernetes cluster are </a:t>
            </a:r>
            <a:r>
              <a:rPr lang="en-US" sz="2200" b="0" i="0" dirty="0">
                <a:solidFill>
                  <a:srgbClr val="040C28"/>
                </a:solidFill>
                <a:effectLst/>
                <a:latin typeface="Google Sans"/>
                <a:cs typeface="Arial" panose="020B0604020202020204" pitchFamily="34" charset="0"/>
              </a:rPr>
              <a:t>used to run containerized applications and handle networking to ensure that traffic between applications across the cluster and from outside of the cluster can be properly facilitated</a:t>
            </a:r>
            <a:r>
              <a:rPr lang="en-US" sz="2200" b="0" i="0" dirty="0">
                <a:solidFill>
                  <a:srgbClr val="202124"/>
                </a:solidFill>
                <a:effectLst/>
                <a:latin typeface="Google Sans"/>
                <a:cs typeface="Arial" panose="020B0604020202020204" pitchFamily="34" charset="0"/>
              </a:rPr>
              <a:t>.</a:t>
            </a:r>
          </a:p>
          <a:p>
            <a:r>
              <a:rPr lang="en-US" sz="2200" dirty="0" err="1">
                <a:solidFill>
                  <a:srgbClr val="040C28"/>
                </a:solidFill>
                <a:latin typeface="Google Sans"/>
                <a:cs typeface="Arial" panose="020B0604020202020204" pitchFamily="34" charset="0"/>
              </a:rPr>
              <a:t>Kubelet</a:t>
            </a:r>
            <a:r>
              <a:rPr lang="en-US" sz="2200" dirty="0">
                <a:solidFill>
                  <a:srgbClr val="040C28"/>
                </a:solidFill>
                <a:latin typeface="Google Sans"/>
                <a:cs typeface="Arial" panose="020B0604020202020204" pitchFamily="34" charset="0"/>
              </a:rPr>
              <a:t> Service: The agent that allows each worker node to communicate with the API Server running on the master node.</a:t>
            </a:r>
          </a:p>
          <a:p>
            <a:r>
              <a:rPr lang="en-US" sz="2200" dirty="0">
                <a:latin typeface="Google Sans"/>
                <a:cs typeface="Arial" panose="020B0604020202020204" pitchFamily="34" charset="0"/>
              </a:rPr>
              <a:t>Components of Worker Node</a:t>
            </a:r>
          </a:p>
          <a:p>
            <a:pPr lvl="1"/>
            <a:r>
              <a:rPr lang="en-US" sz="2200" dirty="0" err="1">
                <a:latin typeface="Google Sans"/>
                <a:cs typeface="Arial" panose="020B0604020202020204" pitchFamily="34" charset="0"/>
              </a:rPr>
              <a:t>Kube</a:t>
            </a:r>
            <a:r>
              <a:rPr lang="en-US" sz="2200" dirty="0">
                <a:latin typeface="Google Sans"/>
                <a:cs typeface="Arial" panose="020B0604020202020204" pitchFamily="34" charset="0"/>
              </a:rPr>
              <a:t>-proxy</a:t>
            </a:r>
          </a:p>
          <a:p>
            <a:pPr lvl="1"/>
            <a:r>
              <a:rPr lang="en-US" sz="2200" dirty="0" err="1">
                <a:latin typeface="Google Sans"/>
                <a:cs typeface="Arial" panose="020B0604020202020204" pitchFamily="34" charset="0"/>
              </a:rPr>
              <a:t>Kubelet</a:t>
            </a:r>
            <a:endParaRPr lang="en-US" sz="2200" dirty="0">
              <a:latin typeface="Google Sans"/>
              <a:cs typeface="Arial" panose="020B0604020202020204" pitchFamily="34" charset="0"/>
            </a:endParaRPr>
          </a:p>
          <a:p>
            <a:pPr lvl="1"/>
            <a:r>
              <a:rPr lang="en-US" sz="2200" dirty="0">
                <a:latin typeface="Google Sans"/>
                <a:cs typeface="Arial" panose="020B0604020202020204" pitchFamily="34" charset="0"/>
              </a:rPr>
              <a:t>Container Runtime</a:t>
            </a:r>
          </a:p>
          <a:p>
            <a:endParaRPr lang="en-US" sz="2200" dirty="0">
              <a:effectLst/>
              <a:latin typeface="Google Sans"/>
              <a:cs typeface="Arial" panose="020B0604020202020204" pitchFamily="34" charset="0"/>
            </a:endParaRPr>
          </a:p>
          <a:p>
            <a:pPr marL="0" indent="0">
              <a:buNone/>
            </a:pPr>
            <a:endParaRPr lang="en-US" sz="2200" dirty="0">
              <a:latin typeface="Google Sans"/>
            </a:endParaRPr>
          </a:p>
        </p:txBody>
      </p:sp>
    </p:spTree>
    <p:extLst>
      <p:ext uri="{BB962C8B-B14F-4D97-AF65-F5344CB8AC3E}">
        <p14:creationId xmlns:p14="http://schemas.microsoft.com/office/powerpoint/2010/main" val="60685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ubernetes master and worker nodes">
            <a:extLst>
              <a:ext uri="{FF2B5EF4-FFF2-40B4-BE49-F238E27FC236}">
                <a16:creationId xmlns:a16="http://schemas.microsoft.com/office/drawing/2014/main" id="{A2D66345-228F-C8F1-1522-44B3D4F9E0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0" b="5769"/>
          <a:stretch/>
        </p:blipFill>
        <p:spPr bwMode="auto">
          <a:xfrm>
            <a:off x="994641" y="278151"/>
            <a:ext cx="9881177" cy="63016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76A88B-C974-D7FD-6F50-89330432CB08}"/>
              </a:ext>
            </a:extLst>
          </p:cNvPr>
          <p:cNvSpPr txBox="1"/>
          <p:nvPr/>
        </p:nvSpPr>
        <p:spPr>
          <a:xfrm>
            <a:off x="207818" y="415636"/>
            <a:ext cx="3055388" cy="369332"/>
          </a:xfrm>
          <a:prstGeom prst="rect">
            <a:avLst/>
          </a:prstGeom>
          <a:noFill/>
        </p:spPr>
        <p:txBody>
          <a:bodyPr wrap="none" rtlCol="0">
            <a:spAutoFit/>
          </a:bodyPr>
          <a:lstStyle/>
          <a:p>
            <a:r>
              <a:rPr lang="en-US" b="1" dirty="0"/>
              <a:t>MASTER NODE COMPONENTS</a:t>
            </a:r>
          </a:p>
        </p:txBody>
      </p:sp>
    </p:spTree>
    <p:extLst>
      <p:ext uri="{BB962C8B-B14F-4D97-AF65-F5344CB8AC3E}">
        <p14:creationId xmlns:p14="http://schemas.microsoft.com/office/powerpoint/2010/main" val="166079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0A06-8B4C-2505-D5D4-CE2A3AFF23AE}"/>
              </a:ext>
            </a:extLst>
          </p:cNvPr>
          <p:cNvSpPr>
            <a:spLocks noGrp="1"/>
          </p:cNvSpPr>
          <p:nvPr>
            <p:ph type="title"/>
          </p:nvPr>
        </p:nvSpPr>
        <p:spPr/>
        <p:txBody>
          <a:bodyPr/>
          <a:lstStyle/>
          <a:p>
            <a:pPr algn="l"/>
            <a:r>
              <a:rPr lang="en-US" b="0" i="0" dirty="0">
                <a:solidFill>
                  <a:srgbClr val="222222"/>
                </a:solidFill>
                <a:effectLst/>
                <a:latin typeface="open sans" panose="020B0606030504020204" pitchFamily="34" charset="0"/>
              </a:rPr>
              <a:t>Node Components</a:t>
            </a:r>
          </a:p>
        </p:txBody>
      </p:sp>
      <p:sp>
        <p:nvSpPr>
          <p:cNvPr id="3" name="Content Placeholder 2">
            <a:extLst>
              <a:ext uri="{FF2B5EF4-FFF2-40B4-BE49-F238E27FC236}">
                <a16:creationId xmlns:a16="http://schemas.microsoft.com/office/drawing/2014/main" id="{36C5BD26-6F18-A598-E87B-13C6B1E74E11}"/>
              </a:ext>
            </a:extLst>
          </p:cNvPr>
          <p:cNvSpPr>
            <a:spLocks noGrp="1"/>
          </p:cNvSpPr>
          <p:nvPr>
            <p:ph idx="1"/>
          </p:nvPr>
        </p:nvSpPr>
        <p:spPr/>
        <p:txBody>
          <a:bodyPr>
            <a:noAutofit/>
          </a:bodyPr>
          <a:lstStyle/>
          <a:p>
            <a:r>
              <a:rPr lang="en-US" sz="2400" u="sng" dirty="0">
                <a:latin typeface="Google Sans"/>
                <a:cs typeface="Arial" panose="020B0604020202020204" pitchFamily="34" charset="0"/>
              </a:rPr>
              <a:t>Pod</a:t>
            </a:r>
            <a:r>
              <a:rPr lang="en-US" sz="2400" dirty="0">
                <a:latin typeface="Google Sans"/>
                <a:cs typeface="Arial" panose="020B0604020202020204" pitchFamily="34" charset="0"/>
              </a:rPr>
              <a:t>: </a:t>
            </a:r>
            <a:r>
              <a:rPr lang="en-US" sz="2400" dirty="0">
                <a:solidFill>
                  <a:srgbClr val="202124"/>
                </a:solidFill>
                <a:latin typeface="Google Sans"/>
                <a:cs typeface="Arial" panose="020B0604020202020204" pitchFamily="34" charset="0"/>
              </a:rPr>
              <a:t>A pod is the smallest execution unit in Kubernetes. A pod encapsulates one or more applications.</a:t>
            </a:r>
          </a:p>
          <a:p>
            <a:r>
              <a:rPr lang="en-US" sz="2400" u="sng" dirty="0" err="1">
                <a:latin typeface="Google Sans"/>
                <a:cs typeface="Arial" panose="020B0604020202020204" pitchFamily="34" charset="0"/>
              </a:rPr>
              <a:t>Kubelet</a:t>
            </a:r>
            <a:r>
              <a:rPr lang="en-US" sz="2400" u="sng" dirty="0">
                <a:latin typeface="Google Sans"/>
                <a:cs typeface="Arial" panose="020B0604020202020204" pitchFamily="34" charset="0"/>
              </a:rPr>
              <a:t>: </a:t>
            </a:r>
            <a:r>
              <a:rPr lang="en-US" sz="2400" dirty="0">
                <a:solidFill>
                  <a:srgbClr val="202124"/>
                </a:solidFill>
                <a:latin typeface="Google Sans"/>
                <a:cs typeface="Arial" panose="020B0604020202020204" pitchFamily="34" charset="0"/>
              </a:rPr>
              <a:t>An agent that runs on each node in the cluster. It makes sure that containers are running in a Pod</a:t>
            </a:r>
          </a:p>
          <a:p>
            <a:r>
              <a:rPr lang="en-US" sz="2400" u="sng" dirty="0" err="1">
                <a:solidFill>
                  <a:srgbClr val="202124"/>
                </a:solidFill>
                <a:latin typeface="Google Sans"/>
                <a:cs typeface="Arial" panose="020B0604020202020204" pitchFamily="34" charset="0"/>
              </a:rPr>
              <a:t>kube</a:t>
            </a:r>
            <a:r>
              <a:rPr lang="en-US" sz="2400" u="sng" dirty="0">
                <a:solidFill>
                  <a:srgbClr val="202124"/>
                </a:solidFill>
                <a:latin typeface="Google Sans"/>
                <a:cs typeface="Arial" panose="020B0604020202020204" pitchFamily="34" charset="0"/>
              </a:rPr>
              <a:t>-proxy</a:t>
            </a:r>
            <a:r>
              <a:rPr lang="en-US" sz="2400" dirty="0">
                <a:solidFill>
                  <a:srgbClr val="202124"/>
                </a:solidFill>
                <a:latin typeface="Google Sans"/>
                <a:cs typeface="Arial" panose="020B0604020202020204" pitchFamily="34" charset="0"/>
              </a:rPr>
              <a:t>: </a:t>
            </a:r>
            <a:r>
              <a:rPr lang="en-US" sz="2400" dirty="0" err="1">
                <a:solidFill>
                  <a:srgbClr val="202124"/>
                </a:solidFill>
                <a:latin typeface="Google Sans"/>
                <a:cs typeface="Arial" panose="020B0604020202020204" pitchFamily="34" charset="0"/>
              </a:rPr>
              <a:t>kube</a:t>
            </a:r>
            <a:r>
              <a:rPr lang="en-US" sz="2400" dirty="0">
                <a:solidFill>
                  <a:srgbClr val="202124"/>
                </a:solidFill>
                <a:latin typeface="Google Sans"/>
                <a:cs typeface="Arial" panose="020B0604020202020204" pitchFamily="34" charset="0"/>
              </a:rPr>
              <a:t>-proxy is a network proxy that runs on each node in your cluster, implementing part of the Kubernetes Service concept. </a:t>
            </a:r>
            <a:r>
              <a:rPr lang="en-US" sz="2400" dirty="0" err="1">
                <a:solidFill>
                  <a:srgbClr val="202124"/>
                </a:solidFill>
                <a:latin typeface="Google Sans"/>
                <a:cs typeface="Arial" panose="020B0604020202020204" pitchFamily="34" charset="0"/>
              </a:rPr>
              <a:t>kube</a:t>
            </a:r>
            <a:r>
              <a:rPr lang="en-US" sz="2400" dirty="0">
                <a:solidFill>
                  <a:srgbClr val="202124"/>
                </a:solidFill>
                <a:latin typeface="Google Sans"/>
                <a:cs typeface="Arial" panose="020B0604020202020204" pitchFamily="34" charset="0"/>
              </a:rPr>
              <a:t>-prox</a:t>
            </a:r>
            <a:r>
              <a:rPr lang="en-US" sz="2400" dirty="0">
                <a:solidFill>
                  <a:srgbClr val="202124"/>
                </a:solidFill>
                <a:latin typeface="Google Sans"/>
                <a:cs typeface="Arial" panose="020B0604020202020204" pitchFamily="34" charset="0"/>
                <a:hlinkClick r:id="rId2">
                  <a:extLst>
                    <a:ext uri="{A12FA001-AC4F-418D-AE19-62706E023703}">
                      <ahyp:hlinkClr xmlns:ahyp="http://schemas.microsoft.com/office/drawing/2018/hyperlinkcolor" val="tx"/>
                    </a:ext>
                  </a:extLst>
                </a:hlinkClick>
              </a:rPr>
              <a:t>y</a:t>
            </a:r>
            <a:r>
              <a:rPr lang="en-US" sz="2400" dirty="0">
                <a:solidFill>
                  <a:srgbClr val="202124"/>
                </a:solidFill>
                <a:latin typeface="Google Sans"/>
                <a:cs typeface="Arial" panose="020B0604020202020204" pitchFamily="34" charset="0"/>
              </a:rPr>
              <a:t> maintains network rules on nodes. These network rules allow network communication to your Pods from network sessions inside or outside of your cluster</a:t>
            </a:r>
          </a:p>
          <a:p>
            <a:r>
              <a:rPr lang="en-US" sz="2400" u="sng" dirty="0">
                <a:solidFill>
                  <a:srgbClr val="202124"/>
                </a:solidFill>
                <a:latin typeface="Google Sans"/>
                <a:cs typeface="Arial" panose="020B0604020202020204" pitchFamily="34" charset="0"/>
              </a:rPr>
              <a:t>Container runtime: </a:t>
            </a:r>
            <a:r>
              <a:rPr lang="en-US" sz="2400" dirty="0">
                <a:solidFill>
                  <a:srgbClr val="202124"/>
                </a:solidFill>
                <a:latin typeface="Google Sans"/>
                <a:cs typeface="Arial" panose="020B0604020202020204" pitchFamily="34" charset="0"/>
              </a:rPr>
              <a:t>The container runtime is the software that is responsible for running containers.</a:t>
            </a:r>
          </a:p>
          <a:p>
            <a:r>
              <a:rPr lang="en-US" sz="2400" dirty="0">
                <a:solidFill>
                  <a:srgbClr val="202124"/>
                </a:solidFill>
                <a:latin typeface="Google Sans"/>
                <a:cs typeface="Arial" panose="020B0604020202020204" pitchFamily="34" charset="0"/>
              </a:rPr>
              <a:t>Node Port Range :  30000 - 32767</a:t>
            </a:r>
          </a:p>
          <a:p>
            <a:endParaRPr lang="en-US" sz="2000" dirty="0">
              <a:solidFill>
                <a:srgbClr val="202124"/>
              </a:solidFill>
              <a:latin typeface="Google Sans"/>
              <a:cs typeface="Arial" panose="020B0604020202020204" pitchFamily="34" charset="0"/>
            </a:endParaRPr>
          </a:p>
          <a:p>
            <a:endParaRPr lang="en-US" sz="2000" dirty="0">
              <a:latin typeface="Google Sans"/>
              <a:cs typeface="Arial" panose="020B0604020202020204" pitchFamily="34" charset="0"/>
            </a:endParaRPr>
          </a:p>
          <a:p>
            <a:endParaRPr lang="en-US" sz="2000" dirty="0">
              <a:latin typeface="Google Sans"/>
              <a:cs typeface="Arial" panose="020B0604020202020204" pitchFamily="34" charset="0"/>
            </a:endParaRPr>
          </a:p>
        </p:txBody>
      </p:sp>
    </p:spTree>
    <p:extLst>
      <p:ext uri="{BB962C8B-B14F-4D97-AF65-F5344CB8AC3E}">
        <p14:creationId xmlns:p14="http://schemas.microsoft.com/office/powerpoint/2010/main" val="413176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6BAE4C-1076-0F08-BFFB-D56C7C659AFE}"/>
              </a:ext>
            </a:extLst>
          </p:cNvPr>
          <p:cNvSpPr txBox="1">
            <a:spLocks/>
          </p:cNvSpPr>
          <p:nvPr/>
        </p:nvSpPr>
        <p:spPr>
          <a:xfrm>
            <a:off x="328400" y="1233056"/>
            <a:ext cx="10815335" cy="508124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50000"/>
              </a:lnSpc>
              <a:buFont typeface="Wingdings" panose="05000000000000000000" pitchFamily="2" charset="2"/>
              <a:buChar char="Ø"/>
            </a:pPr>
            <a:r>
              <a:rPr lang="en-US" sz="1800" b="1" dirty="0">
                <a:latin typeface="Google Sans"/>
                <a:ea typeface="Lato Light" panose="020F0502020204030203" pitchFamily="34" charset="0"/>
                <a:cs typeface="Arial" panose="020B0604020202020204" pitchFamily="34" charset="0"/>
              </a:rPr>
              <a:t>API server </a:t>
            </a:r>
            <a:r>
              <a:rPr lang="en-US" sz="1800" dirty="0">
                <a:latin typeface="Google Sans"/>
                <a:ea typeface="Lato Light" panose="020F0502020204030203" pitchFamily="34" charset="0"/>
                <a:cs typeface="Arial" panose="020B0604020202020204" pitchFamily="34" charset="0"/>
              </a:rPr>
              <a:t>- Entry point for a user to communicate cluster</a:t>
            </a:r>
          </a:p>
          <a:p>
            <a:pPr marL="457200" indent="-457200">
              <a:lnSpc>
                <a:spcPct val="150000"/>
              </a:lnSpc>
              <a:buFont typeface="Wingdings" panose="05000000000000000000" pitchFamily="2" charset="2"/>
              <a:buChar char="Ø"/>
            </a:pPr>
            <a:r>
              <a:rPr lang="en-US" sz="1800" b="1" dirty="0">
                <a:latin typeface="Google Sans"/>
                <a:ea typeface="Lato Light" panose="020F0502020204030203" pitchFamily="34" charset="0"/>
                <a:cs typeface="Arial" panose="020B0604020202020204" pitchFamily="34" charset="0"/>
              </a:rPr>
              <a:t>Scheduler</a:t>
            </a:r>
            <a:r>
              <a:rPr lang="en-US" sz="1800" dirty="0">
                <a:latin typeface="Google Sans"/>
                <a:ea typeface="Lato Light" panose="020F0502020204030203" pitchFamily="34" charset="0"/>
                <a:cs typeface="Arial" panose="020B0604020202020204" pitchFamily="34" charset="0"/>
              </a:rPr>
              <a:t> - Decides on which node new pod should be scheduled (It gets request from </a:t>
            </a:r>
            <a:r>
              <a:rPr lang="en-US" sz="1800" dirty="0" err="1">
                <a:latin typeface="Google Sans"/>
                <a:ea typeface="Lato Light" panose="020F0502020204030203" pitchFamily="34" charset="0"/>
                <a:cs typeface="Arial" panose="020B0604020202020204" pitchFamily="34" charset="0"/>
              </a:rPr>
              <a:t>Kubelet</a:t>
            </a:r>
            <a:r>
              <a:rPr lang="en-US" sz="1800" dirty="0">
                <a:latin typeface="Google Sans"/>
                <a:ea typeface="Lato Light" panose="020F0502020204030203" pitchFamily="34" charset="0"/>
                <a:cs typeface="Arial" panose="020B0604020202020204" pitchFamily="34" charset="0"/>
              </a:rPr>
              <a:t> processor)</a:t>
            </a:r>
          </a:p>
          <a:p>
            <a:pPr marL="457200" indent="-457200">
              <a:lnSpc>
                <a:spcPct val="150000"/>
              </a:lnSpc>
              <a:buFont typeface="Wingdings" panose="05000000000000000000" pitchFamily="2" charset="2"/>
              <a:buChar char="Ø"/>
            </a:pPr>
            <a:r>
              <a:rPr lang="en-US" sz="1800" b="1" dirty="0">
                <a:latin typeface="Google Sans"/>
                <a:ea typeface="Lato Light" panose="020F0502020204030203" pitchFamily="34" charset="0"/>
                <a:cs typeface="Arial" panose="020B0604020202020204" pitchFamily="34" charset="0"/>
              </a:rPr>
              <a:t>Controller Manager </a:t>
            </a:r>
            <a:r>
              <a:rPr lang="en-US" sz="1800" dirty="0">
                <a:latin typeface="Google Sans"/>
                <a:ea typeface="Lato Light" panose="020F0502020204030203" pitchFamily="34" charset="0"/>
                <a:cs typeface="Arial" panose="020B0604020202020204" pitchFamily="34" charset="0"/>
              </a:rPr>
              <a:t>- Checks the status of pods like crashing etc., It sends request to scheduler to like restart which worker node and restart pods</a:t>
            </a:r>
          </a:p>
          <a:p>
            <a:pPr marL="457200" indent="-457200">
              <a:lnSpc>
                <a:spcPct val="150000"/>
              </a:lnSpc>
              <a:buFont typeface="Wingdings" panose="05000000000000000000" pitchFamily="2" charset="2"/>
              <a:buChar char="Ø"/>
            </a:pPr>
            <a:r>
              <a:rPr lang="en-US" sz="1800" b="1" dirty="0">
                <a:latin typeface="Google Sans"/>
                <a:ea typeface="Lato Light" panose="020F0502020204030203" pitchFamily="34" charset="0"/>
                <a:cs typeface="Arial" panose="020B0604020202020204" pitchFamily="34" charset="0"/>
              </a:rPr>
              <a:t>Cluster IP</a:t>
            </a:r>
            <a:r>
              <a:rPr lang="en-US" sz="1800" dirty="0">
                <a:latin typeface="Google Sans"/>
                <a:ea typeface="Lato Light" panose="020F0502020204030203" pitchFamily="34" charset="0"/>
                <a:cs typeface="Arial" panose="020B0604020202020204" pitchFamily="34" charset="0"/>
              </a:rPr>
              <a:t>: </a:t>
            </a:r>
            <a:r>
              <a:rPr lang="en-US" sz="1800" b="0" i="0" dirty="0">
                <a:solidFill>
                  <a:srgbClr val="202124"/>
                </a:solidFill>
                <a:effectLst/>
                <a:latin typeface="Google Sans"/>
                <a:cs typeface="Arial" panose="020B0604020202020204" pitchFamily="34" charset="0"/>
              </a:rPr>
              <a:t>The Cluster IP </a:t>
            </a:r>
            <a:r>
              <a:rPr lang="en-US" sz="1800" b="0" i="0" dirty="0">
                <a:solidFill>
                  <a:srgbClr val="040C28"/>
                </a:solidFill>
                <a:effectLst/>
                <a:latin typeface="Google Sans"/>
                <a:cs typeface="Arial" panose="020B0604020202020204" pitchFamily="34" charset="0"/>
              </a:rPr>
              <a:t>provides a load-balanced IP address</a:t>
            </a:r>
            <a:r>
              <a:rPr lang="en-US" sz="1800" b="0" i="0" dirty="0">
                <a:solidFill>
                  <a:srgbClr val="202124"/>
                </a:solidFill>
                <a:effectLst/>
                <a:latin typeface="Google Sans"/>
                <a:cs typeface="Arial" panose="020B0604020202020204" pitchFamily="34" charset="0"/>
              </a:rPr>
              <a:t>. One or more pods that match a label selector can forward traffic to the IP address.</a:t>
            </a:r>
            <a:endParaRPr lang="en-US" sz="1800" dirty="0">
              <a:latin typeface="Google Sans"/>
              <a:ea typeface="Lato Light" panose="020F0502020204030203" pitchFamily="34" charset="0"/>
              <a:cs typeface="Arial" panose="020B0604020202020204" pitchFamily="34" charset="0"/>
            </a:endParaRPr>
          </a:p>
          <a:p>
            <a:pPr marL="457200" indent="-457200">
              <a:lnSpc>
                <a:spcPct val="150000"/>
              </a:lnSpc>
              <a:buFont typeface="Wingdings" panose="05000000000000000000" pitchFamily="2" charset="2"/>
              <a:buChar char="Ø"/>
            </a:pPr>
            <a:r>
              <a:rPr lang="en-US" sz="1800" b="1" dirty="0">
                <a:latin typeface="Google Sans"/>
                <a:ea typeface="Lato Light" panose="020F0502020204030203" pitchFamily="34" charset="0"/>
                <a:cs typeface="Arial" panose="020B0604020202020204" pitchFamily="34" charset="0"/>
              </a:rPr>
              <a:t>ETCD</a:t>
            </a:r>
            <a:r>
              <a:rPr lang="en-US" sz="1800" dirty="0">
                <a:latin typeface="Google Sans"/>
                <a:ea typeface="Lato Light" panose="020F0502020204030203" pitchFamily="34" charset="0"/>
                <a:cs typeface="Arial" panose="020B0604020202020204" pitchFamily="34" charset="0"/>
              </a:rPr>
              <a:t>: It is stores all the cluster information like</a:t>
            </a:r>
          </a:p>
          <a:p>
            <a:pPr>
              <a:lnSpc>
                <a:spcPct val="150000"/>
              </a:lnSpc>
            </a:pPr>
            <a:r>
              <a:rPr lang="en-US" sz="1800" dirty="0">
                <a:latin typeface="Google Sans"/>
                <a:ea typeface="Lato Light" panose="020F0502020204030203" pitchFamily="34" charset="0"/>
                <a:cs typeface="Arial" panose="020B0604020202020204" pitchFamily="34" charset="0"/>
              </a:rPr>
              <a:t>	1. what resources are available</a:t>
            </a:r>
          </a:p>
          <a:p>
            <a:pPr>
              <a:lnSpc>
                <a:spcPct val="150000"/>
              </a:lnSpc>
            </a:pPr>
            <a:r>
              <a:rPr lang="en-US" sz="1800" dirty="0">
                <a:latin typeface="Google Sans"/>
                <a:ea typeface="Lato Light" panose="020F0502020204030203" pitchFamily="34" charset="0"/>
                <a:cs typeface="Arial" panose="020B0604020202020204" pitchFamily="34" charset="0"/>
              </a:rPr>
              <a:t>	2. Did the cluster state change</a:t>
            </a:r>
          </a:p>
          <a:p>
            <a:pPr>
              <a:lnSpc>
                <a:spcPct val="150000"/>
              </a:lnSpc>
            </a:pPr>
            <a:r>
              <a:rPr lang="en-US" sz="1800" dirty="0">
                <a:latin typeface="Google Sans"/>
                <a:ea typeface="Lato Light" panose="020F0502020204030203" pitchFamily="34" charset="0"/>
                <a:cs typeface="Arial" panose="020B0604020202020204" pitchFamily="34" charset="0"/>
              </a:rPr>
              <a:t>	3. Cluster is healthy</a:t>
            </a:r>
          </a:p>
          <a:p>
            <a:pPr>
              <a:lnSpc>
                <a:spcPct val="150000"/>
              </a:lnSpc>
            </a:pPr>
            <a:r>
              <a:rPr lang="en-US" sz="1800" dirty="0">
                <a:latin typeface="Google Sans"/>
                <a:ea typeface="Lato Light" panose="020F0502020204030203" pitchFamily="34" charset="0"/>
                <a:cs typeface="Arial" panose="020B0604020202020204" pitchFamily="34" charset="0"/>
              </a:rPr>
              <a:t>	4. Application Deployment status</a:t>
            </a:r>
          </a:p>
          <a:p>
            <a:pPr>
              <a:lnSpc>
                <a:spcPct val="150000"/>
              </a:lnSpc>
            </a:pPr>
            <a:r>
              <a:rPr lang="en-US" sz="1800" dirty="0">
                <a:latin typeface="Google Sans"/>
                <a:ea typeface="Lato Light" panose="020F0502020204030203" pitchFamily="34" charset="0"/>
                <a:cs typeface="Arial" panose="020B0604020202020204" pitchFamily="34" charset="0"/>
              </a:rPr>
              <a:t>		</a:t>
            </a:r>
            <a:r>
              <a:rPr lang="en-US" sz="1800" b="1" i="1" dirty="0" err="1">
                <a:latin typeface="Google Sans"/>
                <a:ea typeface="Lato Light" panose="020F0502020204030203" pitchFamily="34" charset="0"/>
                <a:cs typeface="Arial" panose="020B0604020202020204" pitchFamily="34" charset="0"/>
              </a:rPr>
              <a:t>etcd</a:t>
            </a:r>
            <a:r>
              <a:rPr lang="en-US" sz="1800" b="1" i="1" dirty="0">
                <a:latin typeface="Google Sans"/>
                <a:ea typeface="Lato Light" panose="020F0502020204030203" pitchFamily="34" charset="0"/>
                <a:cs typeface="Arial" panose="020B0604020202020204" pitchFamily="34" charset="0"/>
              </a:rPr>
              <a:t> doesn't store application data</a:t>
            </a:r>
          </a:p>
        </p:txBody>
      </p:sp>
      <p:sp>
        <p:nvSpPr>
          <p:cNvPr id="5" name="TextBox 4">
            <a:extLst>
              <a:ext uri="{FF2B5EF4-FFF2-40B4-BE49-F238E27FC236}">
                <a16:creationId xmlns:a16="http://schemas.microsoft.com/office/drawing/2014/main" id="{CC73BECD-C99D-EBD4-B9CE-7B29B35D9800}"/>
              </a:ext>
            </a:extLst>
          </p:cNvPr>
          <p:cNvSpPr txBox="1"/>
          <p:nvPr/>
        </p:nvSpPr>
        <p:spPr>
          <a:xfrm>
            <a:off x="328400" y="543059"/>
            <a:ext cx="6026439" cy="892552"/>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CONTROL PLANE COMPONENTS    </a:t>
            </a:r>
            <a:r>
              <a:rPr lang="en-US" sz="2400" dirty="0">
                <a:latin typeface="Arial" panose="020B0604020202020204" pitchFamily="34" charset="0"/>
                <a:cs typeface="Arial" panose="020B0604020202020204" pitchFamily="34" charset="0"/>
              </a:rPr>
              <a:t>	</a:t>
            </a:r>
          </a:p>
        </p:txBody>
      </p:sp>
      <p:pic>
        <p:nvPicPr>
          <p:cNvPr id="1026" name="Picture 2" descr="Kubernetes">
            <a:extLst>
              <a:ext uri="{FF2B5EF4-FFF2-40B4-BE49-F238E27FC236}">
                <a16:creationId xmlns:a16="http://schemas.microsoft.com/office/drawing/2014/main" id="{2312EC90-C99E-62E7-B2E1-A50A668B9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392" y="409362"/>
            <a:ext cx="1196686" cy="1159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011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1802</Words>
  <Application>Microsoft Office PowerPoint</Application>
  <PresentationFormat>Widescreen</PresentationFormat>
  <Paragraphs>189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Google Sans</vt:lpstr>
      <vt:lpstr>open sans</vt:lpstr>
      <vt:lpstr>Wingdings</vt:lpstr>
      <vt:lpstr>Office Theme</vt:lpstr>
      <vt:lpstr>PowerPoint Presentation</vt:lpstr>
      <vt:lpstr>Kubernetes </vt:lpstr>
      <vt:lpstr>PowerPoint Presentation</vt:lpstr>
      <vt:lpstr>Node &amp; POD</vt:lpstr>
      <vt:lpstr>PowerPoint Presentation</vt:lpstr>
      <vt:lpstr>Master Node &amp; Worker Node </vt:lpstr>
      <vt:lpstr>PowerPoint Presentation</vt:lpstr>
      <vt:lpstr>Node Components</vt:lpstr>
      <vt:lpstr>PowerPoint Presentation</vt:lpstr>
      <vt:lpstr>Kubelet &amp; Kubectl</vt:lpstr>
      <vt:lpstr>Kubernetes Namespaces</vt:lpstr>
      <vt:lpstr>Kubernetes Namespaces</vt:lpstr>
      <vt:lpstr>Kubernetes Networking</vt:lpstr>
      <vt:lpstr>Kubernetes Networking</vt:lpstr>
      <vt:lpstr>Ingress &amp; Egress</vt:lpstr>
      <vt:lpstr>Kube Proxy</vt:lpstr>
      <vt:lpstr>Load Balancing</vt:lpstr>
      <vt:lpstr>Load Balancer YAML File</vt:lpstr>
      <vt:lpstr>Auto Scaling</vt:lpstr>
      <vt:lpstr>Kubernetes Resources</vt:lpstr>
      <vt:lpstr>Kubernetes Service</vt:lpstr>
      <vt:lpstr>YAML File</vt:lpstr>
      <vt:lpstr>YAML FILE COMPONENTS</vt:lpstr>
      <vt:lpstr>PowerPoint Presentation</vt:lpstr>
      <vt:lpstr>PowerPoint Presentation</vt:lpstr>
      <vt:lpstr>PowerPoint Presentation</vt:lpstr>
      <vt:lpstr>Config Maps &amp; Secret </vt:lpstr>
      <vt:lpstr>Kubernetes Volumes</vt:lpstr>
      <vt:lpstr>Kubernetes Volumes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 Phani</dc:creator>
  <cp:lastModifiedBy>Venkata Phani</cp:lastModifiedBy>
  <cp:revision>162</cp:revision>
  <dcterms:created xsi:type="dcterms:W3CDTF">2023-03-22T15:00:15Z</dcterms:created>
  <dcterms:modified xsi:type="dcterms:W3CDTF">2023-05-15T10:02:48Z</dcterms:modified>
</cp:coreProperties>
</file>