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5" r:id="rId6"/>
    <p:sldId id="264" r:id="rId7"/>
    <p:sldId id="267" r:id="rId8"/>
    <p:sldId id="268" r:id="rId9"/>
    <p:sldId id="262" r:id="rId10"/>
    <p:sldId id="269" r:id="rId11"/>
    <p:sldId id="270" r:id="rId12"/>
    <p:sldId id="271" r:id="rId13"/>
    <p:sldId id="259" r:id="rId14"/>
    <p:sldId id="263" r:id="rId15"/>
    <p:sldId id="272" r:id="rId16"/>
    <p:sldId id="273" r:id="rId17"/>
    <p:sldId id="261"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5A12-A117-E68C-1D14-80D558D84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F11E31-E840-F98F-A3B3-E62ADDDB0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BC747-F6CF-0FC7-A8DC-8A0C2B1F0E7D}"/>
              </a:ext>
            </a:extLst>
          </p:cNvPr>
          <p:cNvSpPr>
            <a:spLocks noGrp="1"/>
          </p:cNvSpPr>
          <p:nvPr>
            <p:ph type="dt" sz="half" idx="10"/>
          </p:nvPr>
        </p:nvSpPr>
        <p:spPr/>
        <p:txBody>
          <a:bodyPr/>
          <a:lstStyle/>
          <a:p>
            <a:fld id="{36011C3A-3CF8-40AE-BD43-E63682F570AB}" type="datetimeFigureOut">
              <a:rPr lang="en-US" smtClean="0"/>
              <a:t>13-May-23</a:t>
            </a:fld>
            <a:endParaRPr lang="en-US"/>
          </a:p>
        </p:txBody>
      </p:sp>
      <p:sp>
        <p:nvSpPr>
          <p:cNvPr id="5" name="Footer Placeholder 4">
            <a:extLst>
              <a:ext uri="{FF2B5EF4-FFF2-40B4-BE49-F238E27FC236}">
                <a16:creationId xmlns:a16="http://schemas.microsoft.com/office/drawing/2014/main" id="{4150CA08-2028-F050-A91B-1D8D6B288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8FED8-77A4-EB09-9A08-565014529A1D}"/>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2599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51BF-9FA0-F6E0-4C5B-96E5933258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16A75A-0391-3998-19E1-88955DE4E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3B1B0-A56E-0D64-C5F3-6265F30A5C1E}"/>
              </a:ext>
            </a:extLst>
          </p:cNvPr>
          <p:cNvSpPr>
            <a:spLocks noGrp="1"/>
          </p:cNvSpPr>
          <p:nvPr>
            <p:ph type="dt" sz="half" idx="10"/>
          </p:nvPr>
        </p:nvSpPr>
        <p:spPr/>
        <p:txBody>
          <a:bodyPr/>
          <a:lstStyle/>
          <a:p>
            <a:fld id="{36011C3A-3CF8-40AE-BD43-E63682F570AB}" type="datetimeFigureOut">
              <a:rPr lang="en-US" smtClean="0"/>
              <a:t>13-May-23</a:t>
            </a:fld>
            <a:endParaRPr lang="en-US"/>
          </a:p>
        </p:txBody>
      </p:sp>
      <p:sp>
        <p:nvSpPr>
          <p:cNvPr id="5" name="Footer Placeholder 4">
            <a:extLst>
              <a:ext uri="{FF2B5EF4-FFF2-40B4-BE49-F238E27FC236}">
                <a16:creationId xmlns:a16="http://schemas.microsoft.com/office/drawing/2014/main" id="{FAEEA1D7-CD4B-9F47-6109-60E2011A5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8A11D-5646-75E4-9116-B8B6A5AE914E}"/>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19350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DD8C0-7316-F87C-967B-E5924C538B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C0908A-6FC1-12DC-D00B-42F4CCDCEF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6345B-C08F-8706-1EC1-AC743D3960A3}"/>
              </a:ext>
            </a:extLst>
          </p:cNvPr>
          <p:cNvSpPr>
            <a:spLocks noGrp="1"/>
          </p:cNvSpPr>
          <p:nvPr>
            <p:ph type="dt" sz="half" idx="10"/>
          </p:nvPr>
        </p:nvSpPr>
        <p:spPr/>
        <p:txBody>
          <a:bodyPr/>
          <a:lstStyle/>
          <a:p>
            <a:fld id="{36011C3A-3CF8-40AE-BD43-E63682F570AB}" type="datetimeFigureOut">
              <a:rPr lang="en-US" smtClean="0"/>
              <a:t>13-May-23</a:t>
            </a:fld>
            <a:endParaRPr lang="en-US"/>
          </a:p>
        </p:txBody>
      </p:sp>
      <p:sp>
        <p:nvSpPr>
          <p:cNvPr id="5" name="Footer Placeholder 4">
            <a:extLst>
              <a:ext uri="{FF2B5EF4-FFF2-40B4-BE49-F238E27FC236}">
                <a16:creationId xmlns:a16="http://schemas.microsoft.com/office/drawing/2014/main" id="{87D10579-28DC-94E1-B717-EE889564F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50D4C-3E4A-768B-08AD-5A5E8C7F5BC6}"/>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414980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AE91-E5CF-2D81-850B-020402C836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4B5D7-9FA5-BAD7-832D-F526A53BCD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80CCA-1AEE-6E75-3E6C-F9FF1AEF5F98}"/>
              </a:ext>
            </a:extLst>
          </p:cNvPr>
          <p:cNvSpPr>
            <a:spLocks noGrp="1"/>
          </p:cNvSpPr>
          <p:nvPr>
            <p:ph type="dt" sz="half" idx="10"/>
          </p:nvPr>
        </p:nvSpPr>
        <p:spPr/>
        <p:txBody>
          <a:bodyPr/>
          <a:lstStyle/>
          <a:p>
            <a:fld id="{36011C3A-3CF8-40AE-BD43-E63682F570AB}" type="datetimeFigureOut">
              <a:rPr lang="en-US" smtClean="0"/>
              <a:t>13-May-23</a:t>
            </a:fld>
            <a:endParaRPr lang="en-US"/>
          </a:p>
        </p:txBody>
      </p:sp>
      <p:sp>
        <p:nvSpPr>
          <p:cNvPr id="5" name="Footer Placeholder 4">
            <a:extLst>
              <a:ext uri="{FF2B5EF4-FFF2-40B4-BE49-F238E27FC236}">
                <a16:creationId xmlns:a16="http://schemas.microsoft.com/office/drawing/2014/main" id="{029FC456-212A-3FEA-2AA2-C8D48A862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8EE60-EEC0-2765-32DB-594A575F095E}"/>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53963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98D6-C0AC-BE6D-01B4-CFA733D6A1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A69388-105E-2D10-130C-1D163A7D22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2D18D1-D620-0302-BD14-2F96458D9BBE}"/>
              </a:ext>
            </a:extLst>
          </p:cNvPr>
          <p:cNvSpPr>
            <a:spLocks noGrp="1"/>
          </p:cNvSpPr>
          <p:nvPr>
            <p:ph type="dt" sz="half" idx="10"/>
          </p:nvPr>
        </p:nvSpPr>
        <p:spPr/>
        <p:txBody>
          <a:bodyPr/>
          <a:lstStyle/>
          <a:p>
            <a:fld id="{36011C3A-3CF8-40AE-BD43-E63682F570AB}" type="datetimeFigureOut">
              <a:rPr lang="en-US" smtClean="0"/>
              <a:t>13-May-23</a:t>
            </a:fld>
            <a:endParaRPr lang="en-US"/>
          </a:p>
        </p:txBody>
      </p:sp>
      <p:sp>
        <p:nvSpPr>
          <p:cNvPr id="5" name="Footer Placeholder 4">
            <a:extLst>
              <a:ext uri="{FF2B5EF4-FFF2-40B4-BE49-F238E27FC236}">
                <a16:creationId xmlns:a16="http://schemas.microsoft.com/office/drawing/2014/main" id="{0DD8D0CF-5E41-2152-AC0A-4D2EE1FA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CA61D-B133-DD5C-46FF-2EF909BDF71C}"/>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355561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0A12-C5E4-54B7-FF18-03ECB1D31D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ECD8C-F5F2-2914-6853-071898C639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E62605-591D-394B-9EF3-2E091E9080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B7D614-6643-13DB-228B-77EAAF69CE09}"/>
              </a:ext>
            </a:extLst>
          </p:cNvPr>
          <p:cNvSpPr>
            <a:spLocks noGrp="1"/>
          </p:cNvSpPr>
          <p:nvPr>
            <p:ph type="dt" sz="half" idx="10"/>
          </p:nvPr>
        </p:nvSpPr>
        <p:spPr/>
        <p:txBody>
          <a:bodyPr/>
          <a:lstStyle/>
          <a:p>
            <a:fld id="{36011C3A-3CF8-40AE-BD43-E63682F570AB}" type="datetimeFigureOut">
              <a:rPr lang="en-US" smtClean="0"/>
              <a:t>13-May-23</a:t>
            </a:fld>
            <a:endParaRPr lang="en-US"/>
          </a:p>
        </p:txBody>
      </p:sp>
      <p:sp>
        <p:nvSpPr>
          <p:cNvPr id="6" name="Footer Placeholder 5">
            <a:extLst>
              <a:ext uri="{FF2B5EF4-FFF2-40B4-BE49-F238E27FC236}">
                <a16:creationId xmlns:a16="http://schemas.microsoft.com/office/drawing/2014/main" id="{6B1C0938-792B-AB2D-BB20-F199483E1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E5363C-EDFA-27C4-BCFC-276C9898414C}"/>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76093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6D6E-64EA-6A41-505A-96D4B3FAFC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2A4B09-C21A-E703-09DC-A5252478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DC8129-148B-96AD-A583-FBC3C7A147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780E29-E051-0737-D65B-F100CF471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3A1FEA-6ADC-2ED0-E8A4-008E5A0CB2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018E88-ECA6-6955-A9B8-2DD4A568ADC3}"/>
              </a:ext>
            </a:extLst>
          </p:cNvPr>
          <p:cNvSpPr>
            <a:spLocks noGrp="1"/>
          </p:cNvSpPr>
          <p:nvPr>
            <p:ph type="dt" sz="half" idx="10"/>
          </p:nvPr>
        </p:nvSpPr>
        <p:spPr/>
        <p:txBody>
          <a:bodyPr/>
          <a:lstStyle/>
          <a:p>
            <a:fld id="{36011C3A-3CF8-40AE-BD43-E63682F570AB}" type="datetimeFigureOut">
              <a:rPr lang="en-US" smtClean="0"/>
              <a:t>13-May-23</a:t>
            </a:fld>
            <a:endParaRPr lang="en-US"/>
          </a:p>
        </p:txBody>
      </p:sp>
      <p:sp>
        <p:nvSpPr>
          <p:cNvPr id="8" name="Footer Placeholder 7">
            <a:extLst>
              <a:ext uri="{FF2B5EF4-FFF2-40B4-BE49-F238E27FC236}">
                <a16:creationId xmlns:a16="http://schemas.microsoft.com/office/drawing/2014/main" id="{0C51C301-E7B6-885D-539B-84C3CC357F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47615F-BF1D-F348-A5B7-9183444D5AAE}"/>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311466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E588-54A8-C14A-32FF-981A621C01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90C46B-5022-BC6C-5FA5-300AB229A727}"/>
              </a:ext>
            </a:extLst>
          </p:cNvPr>
          <p:cNvSpPr>
            <a:spLocks noGrp="1"/>
          </p:cNvSpPr>
          <p:nvPr>
            <p:ph type="dt" sz="half" idx="10"/>
          </p:nvPr>
        </p:nvSpPr>
        <p:spPr/>
        <p:txBody>
          <a:bodyPr/>
          <a:lstStyle/>
          <a:p>
            <a:fld id="{36011C3A-3CF8-40AE-BD43-E63682F570AB}" type="datetimeFigureOut">
              <a:rPr lang="en-US" smtClean="0"/>
              <a:t>13-May-23</a:t>
            </a:fld>
            <a:endParaRPr lang="en-US"/>
          </a:p>
        </p:txBody>
      </p:sp>
      <p:sp>
        <p:nvSpPr>
          <p:cNvPr id="4" name="Footer Placeholder 3">
            <a:extLst>
              <a:ext uri="{FF2B5EF4-FFF2-40B4-BE49-F238E27FC236}">
                <a16:creationId xmlns:a16="http://schemas.microsoft.com/office/drawing/2014/main" id="{CB48692D-4E2A-ED61-6D55-14C7D43450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0805B4-9A65-8DA6-A299-02E20905A8E9}"/>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413377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FE26E3-C080-0481-D019-79D52FC07580}"/>
              </a:ext>
            </a:extLst>
          </p:cNvPr>
          <p:cNvSpPr>
            <a:spLocks noGrp="1"/>
          </p:cNvSpPr>
          <p:nvPr>
            <p:ph type="dt" sz="half" idx="10"/>
          </p:nvPr>
        </p:nvSpPr>
        <p:spPr/>
        <p:txBody>
          <a:bodyPr/>
          <a:lstStyle/>
          <a:p>
            <a:fld id="{36011C3A-3CF8-40AE-BD43-E63682F570AB}" type="datetimeFigureOut">
              <a:rPr lang="en-US" smtClean="0"/>
              <a:t>13-May-23</a:t>
            </a:fld>
            <a:endParaRPr lang="en-US"/>
          </a:p>
        </p:txBody>
      </p:sp>
      <p:sp>
        <p:nvSpPr>
          <p:cNvPr id="3" name="Footer Placeholder 2">
            <a:extLst>
              <a:ext uri="{FF2B5EF4-FFF2-40B4-BE49-F238E27FC236}">
                <a16:creationId xmlns:a16="http://schemas.microsoft.com/office/drawing/2014/main" id="{9AC3C41C-F031-5819-D98C-52D8E5D7EA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827D7F-FC63-8DEF-808F-6FE7458E124A}"/>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294985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12A3-A639-1004-A09E-E45E0A7CC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D1C90C-C0C7-6BAA-47E1-5337B332C4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20611C-8BFC-54E1-07DD-636BEABE2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6C555-B9B3-36CC-C1A9-1A37F937342B}"/>
              </a:ext>
            </a:extLst>
          </p:cNvPr>
          <p:cNvSpPr>
            <a:spLocks noGrp="1"/>
          </p:cNvSpPr>
          <p:nvPr>
            <p:ph type="dt" sz="half" idx="10"/>
          </p:nvPr>
        </p:nvSpPr>
        <p:spPr/>
        <p:txBody>
          <a:bodyPr/>
          <a:lstStyle/>
          <a:p>
            <a:fld id="{36011C3A-3CF8-40AE-BD43-E63682F570AB}" type="datetimeFigureOut">
              <a:rPr lang="en-US" smtClean="0"/>
              <a:t>13-May-23</a:t>
            </a:fld>
            <a:endParaRPr lang="en-US"/>
          </a:p>
        </p:txBody>
      </p:sp>
      <p:sp>
        <p:nvSpPr>
          <p:cNvPr id="6" name="Footer Placeholder 5">
            <a:extLst>
              <a:ext uri="{FF2B5EF4-FFF2-40B4-BE49-F238E27FC236}">
                <a16:creationId xmlns:a16="http://schemas.microsoft.com/office/drawing/2014/main" id="{29B4134D-7957-DB76-D8E3-444D387560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E05155-C260-4E06-AB40-4D714E0179DD}"/>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2533024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E4DA-32EF-4FBA-AF80-9A3211CBC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19FB10-55A7-2A00-DE4E-7D4F13FE41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224E8C-CE4B-75CC-0C62-6885AE4CB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F11F1-EEF9-2809-FC98-1C74819CE738}"/>
              </a:ext>
            </a:extLst>
          </p:cNvPr>
          <p:cNvSpPr>
            <a:spLocks noGrp="1"/>
          </p:cNvSpPr>
          <p:nvPr>
            <p:ph type="dt" sz="half" idx="10"/>
          </p:nvPr>
        </p:nvSpPr>
        <p:spPr/>
        <p:txBody>
          <a:bodyPr/>
          <a:lstStyle/>
          <a:p>
            <a:fld id="{36011C3A-3CF8-40AE-BD43-E63682F570AB}" type="datetimeFigureOut">
              <a:rPr lang="en-US" smtClean="0"/>
              <a:t>13-May-23</a:t>
            </a:fld>
            <a:endParaRPr lang="en-US"/>
          </a:p>
        </p:txBody>
      </p:sp>
      <p:sp>
        <p:nvSpPr>
          <p:cNvPr id="6" name="Footer Placeholder 5">
            <a:extLst>
              <a:ext uri="{FF2B5EF4-FFF2-40B4-BE49-F238E27FC236}">
                <a16:creationId xmlns:a16="http://schemas.microsoft.com/office/drawing/2014/main" id="{BC1536FF-6FDD-A968-0D33-6C0454F00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30E97-5EFD-5FA0-928A-37CBECBCC800}"/>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129507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E18711-D2C7-03F5-7F6E-1C459DBF8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D5A1B4-D424-1567-7279-36D09F5DD0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3DA65-7089-585E-D90A-7AA2D0C1C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011C3A-3CF8-40AE-BD43-E63682F570AB}" type="datetimeFigureOut">
              <a:rPr lang="en-US" smtClean="0"/>
              <a:t>13-May-23</a:t>
            </a:fld>
            <a:endParaRPr lang="en-US"/>
          </a:p>
        </p:txBody>
      </p:sp>
      <p:sp>
        <p:nvSpPr>
          <p:cNvPr id="5" name="Footer Placeholder 4">
            <a:extLst>
              <a:ext uri="{FF2B5EF4-FFF2-40B4-BE49-F238E27FC236}">
                <a16:creationId xmlns:a16="http://schemas.microsoft.com/office/drawing/2014/main" id="{CB233E48-10EF-AE7B-D58F-B9133A3FF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24BBE6-CEBC-DBD3-DA63-D88DA0B114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8DF0B-5551-484D-A7DF-A6135718C27E}" type="slidenum">
              <a:rPr lang="en-US" smtClean="0"/>
              <a:t>‹#›</a:t>
            </a:fld>
            <a:endParaRPr lang="en-US"/>
          </a:p>
        </p:txBody>
      </p:sp>
    </p:spTree>
    <p:extLst>
      <p:ext uri="{BB962C8B-B14F-4D97-AF65-F5344CB8AC3E}">
        <p14:creationId xmlns:p14="http://schemas.microsoft.com/office/powerpoint/2010/main" val="1208133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48E9-20B9-5F42-2308-2D1151BE2A1C}"/>
              </a:ext>
            </a:extLst>
          </p:cNvPr>
          <p:cNvSpPr>
            <a:spLocks noGrp="1"/>
          </p:cNvSpPr>
          <p:nvPr>
            <p:ph type="ctrTitle"/>
          </p:nvPr>
        </p:nvSpPr>
        <p:spPr>
          <a:xfrm>
            <a:off x="955964" y="1108363"/>
            <a:ext cx="9712036" cy="919163"/>
          </a:xfrm>
        </p:spPr>
        <p:txBody>
          <a:bodyPr>
            <a:normAutofit/>
          </a:bodyPr>
          <a:lstStyle/>
          <a:p>
            <a:pPr algn="l"/>
            <a:r>
              <a:rPr lang="en-US" sz="4400" b="1" dirty="0">
                <a:latin typeface="Google Sans"/>
              </a:rPr>
              <a:t>CONTENTS</a:t>
            </a:r>
          </a:p>
        </p:txBody>
      </p:sp>
      <p:sp>
        <p:nvSpPr>
          <p:cNvPr id="3" name="Subtitle 2">
            <a:extLst>
              <a:ext uri="{FF2B5EF4-FFF2-40B4-BE49-F238E27FC236}">
                <a16:creationId xmlns:a16="http://schemas.microsoft.com/office/drawing/2014/main" id="{9C95D46C-0253-0B4E-3367-AAB7740DB1E2}"/>
              </a:ext>
            </a:extLst>
          </p:cNvPr>
          <p:cNvSpPr>
            <a:spLocks noGrp="1"/>
          </p:cNvSpPr>
          <p:nvPr>
            <p:ph type="subTitle" idx="1"/>
          </p:nvPr>
        </p:nvSpPr>
        <p:spPr>
          <a:xfrm>
            <a:off x="1524000" y="2189018"/>
            <a:ext cx="9144000" cy="4114800"/>
          </a:xfrm>
        </p:spPr>
        <p:txBody>
          <a:bodyPr>
            <a:normAutofit fontScale="92500" lnSpcReduction="10000"/>
          </a:bodyPr>
          <a:lstStyle/>
          <a:p>
            <a:pPr marL="342900" indent="-342900" algn="l">
              <a:buFont typeface="Wingdings" panose="05000000000000000000" pitchFamily="2" charset="2"/>
              <a:buChar char="Ø"/>
            </a:pPr>
            <a:r>
              <a:rPr lang="en-US" dirty="0"/>
              <a:t>Introduction to Docker</a:t>
            </a:r>
          </a:p>
          <a:p>
            <a:pPr marL="342900" indent="-342900" algn="l">
              <a:buFont typeface="Wingdings" panose="05000000000000000000" pitchFamily="2" charset="2"/>
              <a:buChar char="Ø"/>
            </a:pPr>
            <a:r>
              <a:rPr lang="en-US" dirty="0"/>
              <a:t>What is container</a:t>
            </a:r>
          </a:p>
          <a:p>
            <a:pPr marL="342900" indent="-342900" algn="l">
              <a:buFont typeface="Wingdings" panose="05000000000000000000" pitchFamily="2" charset="2"/>
              <a:buChar char="Ø"/>
            </a:pPr>
            <a:r>
              <a:rPr lang="en-US" dirty="0"/>
              <a:t>Docker Architecture Container</a:t>
            </a:r>
          </a:p>
          <a:p>
            <a:pPr marL="342900" indent="-342900" algn="l">
              <a:buFont typeface="Wingdings" panose="05000000000000000000" pitchFamily="2" charset="2"/>
              <a:buChar char="Ø"/>
            </a:pPr>
            <a:r>
              <a:rPr lang="en-US" dirty="0"/>
              <a:t>Lifecycle Port Binding Detached and Foreground Mode </a:t>
            </a:r>
          </a:p>
          <a:p>
            <a:pPr marL="342900" indent="-342900" algn="l">
              <a:buFont typeface="Wingdings" panose="05000000000000000000" pitchFamily="2" charset="2"/>
              <a:buChar char="Ø"/>
            </a:pPr>
            <a:r>
              <a:rPr lang="en-US" dirty="0"/>
              <a:t>Docker file </a:t>
            </a:r>
          </a:p>
          <a:p>
            <a:pPr marL="342900" indent="-342900" algn="l">
              <a:buFont typeface="Wingdings" panose="05000000000000000000" pitchFamily="2" charset="2"/>
              <a:buChar char="Ø"/>
            </a:pPr>
            <a:r>
              <a:rPr lang="en-US" dirty="0"/>
              <a:t>Docker file Instructions </a:t>
            </a:r>
          </a:p>
          <a:p>
            <a:pPr marL="342900" indent="-342900" algn="l">
              <a:buFont typeface="Wingdings" panose="05000000000000000000" pitchFamily="2" charset="2"/>
              <a:buChar char="Ø"/>
            </a:pPr>
            <a:r>
              <a:rPr lang="en-US" dirty="0"/>
              <a:t>Docker Image Docker Registry </a:t>
            </a:r>
          </a:p>
          <a:p>
            <a:pPr marL="342900" indent="-342900" algn="l">
              <a:buFont typeface="Wingdings" panose="05000000000000000000" pitchFamily="2" charset="2"/>
              <a:buChar char="Ø"/>
            </a:pPr>
            <a:r>
              <a:rPr lang="en-US" dirty="0"/>
              <a:t>Volumes Docker Compose</a:t>
            </a:r>
          </a:p>
          <a:p>
            <a:pPr marL="342900" indent="-342900" algn="l">
              <a:buFont typeface="Wingdings" panose="05000000000000000000" pitchFamily="2" charset="2"/>
              <a:buChar char="Ø"/>
            </a:pPr>
            <a:r>
              <a:rPr lang="en-US" dirty="0"/>
              <a:t>Docker Commands</a:t>
            </a:r>
          </a:p>
          <a:p>
            <a:pPr marL="342900" indent="-342900" algn="l">
              <a:buFont typeface="Wingdings" panose="05000000000000000000" pitchFamily="2" charset="2"/>
              <a:buChar char="Ø"/>
            </a:pPr>
            <a:r>
              <a:rPr lang="en-US" dirty="0"/>
              <a:t>Docker Inspect</a:t>
            </a:r>
          </a:p>
        </p:txBody>
      </p:sp>
      <p:pic>
        <p:nvPicPr>
          <p:cNvPr id="1026" name="Picture 2" descr="Docker Logo and symbol, meaning, history, PNG, brand">
            <a:extLst>
              <a:ext uri="{FF2B5EF4-FFF2-40B4-BE49-F238E27FC236}">
                <a16:creationId xmlns:a16="http://schemas.microsoft.com/office/drawing/2014/main" id="{BF233800-7364-EF59-A9C3-C7B437DDF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323" y="286909"/>
            <a:ext cx="2357005" cy="131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83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DDAD-2EC3-2D1F-5E95-D3C42339D7D7}"/>
              </a:ext>
            </a:extLst>
          </p:cNvPr>
          <p:cNvSpPr>
            <a:spLocks noGrp="1"/>
          </p:cNvSpPr>
          <p:nvPr>
            <p:ph type="title"/>
          </p:nvPr>
        </p:nvSpPr>
        <p:spPr/>
        <p:txBody>
          <a:bodyPr>
            <a:normAutofit/>
          </a:bodyPr>
          <a:lstStyle/>
          <a:p>
            <a:r>
              <a:rPr lang="en-US" sz="3600" b="1" dirty="0">
                <a:latin typeface="Google Sans"/>
              </a:rPr>
              <a:t>Docker Registry</a:t>
            </a:r>
          </a:p>
        </p:txBody>
      </p:sp>
      <p:sp>
        <p:nvSpPr>
          <p:cNvPr id="3" name="Content Placeholder 2">
            <a:extLst>
              <a:ext uri="{FF2B5EF4-FFF2-40B4-BE49-F238E27FC236}">
                <a16:creationId xmlns:a16="http://schemas.microsoft.com/office/drawing/2014/main" id="{1416C3A2-98D8-813B-6BA5-0CCB08E5F529}"/>
              </a:ext>
            </a:extLst>
          </p:cNvPr>
          <p:cNvSpPr>
            <a:spLocks noGrp="1"/>
          </p:cNvSpPr>
          <p:nvPr>
            <p:ph idx="1"/>
          </p:nvPr>
        </p:nvSpPr>
        <p:spPr>
          <a:xfrm>
            <a:off x="838200" y="1825625"/>
            <a:ext cx="10515599" cy="4351338"/>
          </a:xfrm>
        </p:spPr>
        <p:txBody>
          <a:bodyPr/>
          <a:lstStyle/>
          <a:p>
            <a:r>
              <a:rPr lang="en-US" b="0" i="0" dirty="0">
                <a:solidFill>
                  <a:srgbClr val="202124"/>
                </a:solidFill>
                <a:effectLst/>
                <a:latin typeface="Google Sans"/>
              </a:rPr>
              <a:t> A Docker registry is </a:t>
            </a:r>
            <a:r>
              <a:rPr lang="en-US" b="1" i="0" dirty="0">
                <a:solidFill>
                  <a:srgbClr val="202124"/>
                </a:solidFill>
                <a:effectLst/>
                <a:latin typeface="Google Sans"/>
              </a:rPr>
              <a:t>a storage and distribution system for named Docker images</a:t>
            </a:r>
            <a:r>
              <a:rPr lang="en-US" b="0" i="0" dirty="0">
                <a:solidFill>
                  <a:srgbClr val="202124"/>
                </a:solidFill>
                <a:effectLst/>
                <a:latin typeface="Google Sans"/>
              </a:rPr>
              <a:t>. The same image might have multiple different versions, identified by their tags. A Docker registry is organized into Docker repositories , where a repository holds all the versions of a specific image.</a:t>
            </a:r>
            <a:endParaRPr lang="en-US" dirty="0">
              <a:latin typeface="Google Sans"/>
            </a:endParaRPr>
          </a:p>
        </p:txBody>
      </p:sp>
    </p:spTree>
    <p:extLst>
      <p:ext uri="{BB962C8B-B14F-4D97-AF65-F5344CB8AC3E}">
        <p14:creationId xmlns:p14="http://schemas.microsoft.com/office/powerpoint/2010/main" val="302836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6A24-5FD0-1623-E5CD-742B204A404F}"/>
              </a:ext>
            </a:extLst>
          </p:cNvPr>
          <p:cNvSpPr>
            <a:spLocks noGrp="1"/>
          </p:cNvSpPr>
          <p:nvPr>
            <p:ph type="title"/>
          </p:nvPr>
        </p:nvSpPr>
        <p:spPr/>
        <p:txBody>
          <a:bodyPr>
            <a:normAutofit/>
          </a:bodyPr>
          <a:lstStyle/>
          <a:p>
            <a:r>
              <a:rPr lang="en-US" sz="3600" b="1" dirty="0">
                <a:latin typeface="Google Sans"/>
              </a:rPr>
              <a:t>Docker Hub</a:t>
            </a:r>
          </a:p>
        </p:txBody>
      </p:sp>
      <p:sp>
        <p:nvSpPr>
          <p:cNvPr id="3" name="Content Placeholder 2">
            <a:extLst>
              <a:ext uri="{FF2B5EF4-FFF2-40B4-BE49-F238E27FC236}">
                <a16:creationId xmlns:a16="http://schemas.microsoft.com/office/drawing/2014/main" id="{3EF7B078-3F5D-A29E-B623-9B91C6F0107E}"/>
              </a:ext>
            </a:extLst>
          </p:cNvPr>
          <p:cNvSpPr>
            <a:spLocks noGrp="1"/>
          </p:cNvSpPr>
          <p:nvPr>
            <p:ph idx="1"/>
          </p:nvPr>
        </p:nvSpPr>
        <p:spPr/>
        <p:txBody>
          <a:bodyPr/>
          <a:lstStyle/>
          <a:p>
            <a:r>
              <a:rPr lang="en-US" b="0" i="0" dirty="0">
                <a:effectLst/>
                <a:latin typeface="Google Sans"/>
              </a:rPr>
              <a:t>Docker Hub is a cloud-based repository that lets you create, test, store, and deploy Docker container images. It provides access to public open source image repositories and lets you create your own private repositories.</a:t>
            </a:r>
            <a:endParaRPr lang="en-US" dirty="0">
              <a:latin typeface="Google Sans"/>
            </a:endParaRPr>
          </a:p>
        </p:txBody>
      </p:sp>
      <p:pic>
        <p:nvPicPr>
          <p:cNvPr id="11268" name="Picture 4" descr="What is Docker Hub? - GeeksforGeeks">
            <a:extLst>
              <a:ext uri="{FF2B5EF4-FFF2-40B4-BE49-F238E27FC236}">
                <a16:creationId xmlns:a16="http://schemas.microsoft.com/office/drawing/2014/main" id="{E36F24CC-8510-4642-D687-E8D12C518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064" y="3325812"/>
            <a:ext cx="6334125" cy="316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58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CC4A5E9-0302-FFB4-AC73-ED97E581C9F3}"/>
              </a:ext>
            </a:extLst>
          </p:cNvPr>
          <p:cNvGraphicFramePr>
            <a:graphicFrameLocks noGrp="1"/>
          </p:cNvGraphicFramePr>
          <p:nvPr>
            <p:ph idx="1"/>
            <p:extLst>
              <p:ext uri="{D42A27DB-BD31-4B8C-83A1-F6EECF244321}">
                <p14:modId xmlns:p14="http://schemas.microsoft.com/office/powerpoint/2010/main" val="2585309231"/>
              </p:ext>
            </p:extLst>
          </p:nvPr>
        </p:nvGraphicFramePr>
        <p:xfrm>
          <a:off x="1580861" y="564824"/>
          <a:ext cx="8463684" cy="5728351"/>
        </p:xfrm>
        <a:graphic>
          <a:graphicData uri="http://schemas.openxmlformats.org/drawingml/2006/table">
            <a:tbl>
              <a:tblPr>
                <a:tableStyleId>{5C22544A-7EE6-4342-B048-85BDC9FD1C3A}</a:tableStyleId>
              </a:tblPr>
              <a:tblGrid>
                <a:gridCol w="4283792">
                  <a:extLst>
                    <a:ext uri="{9D8B030D-6E8A-4147-A177-3AD203B41FA5}">
                      <a16:colId xmlns:a16="http://schemas.microsoft.com/office/drawing/2014/main" val="1132848607"/>
                    </a:ext>
                  </a:extLst>
                </a:gridCol>
                <a:gridCol w="4179892">
                  <a:extLst>
                    <a:ext uri="{9D8B030D-6E8A-4147-A177-3AD203B41FA5}">
                      <a16:colId xmlns:a16="http://schemas.microsoft.com/office/drawing/2014/main" val="1013787792"/>
                    </a:ext>
                  </a:extLst>
                </a:gridCol>
              </a:tblGrid>
              <a:tr h="336962">
                <a:tc>
                  <a:txBody>
                    <a:bodyPr/>
                    <a:lstStyle/>
                    <a:p>
                      <a:pPr algn="ctr" fontAlgn="b"/>
                      <a:r>
                        <a:rPr lang="en-US" sz="1600" b="1" u="none" strike="noStrike" dirty="0">
                          <a:effectLst/>
                        </a:rPr>
                        <a:t>DOCKER HUB</a:t>
                      </a:r>
                      <a:endParaRPr lang="en-US" sz="1600" b="1" i="0" u="none" strike="noStrike" dirty="0">
                        <a:solidFill>
                          <a:srgbClr val="282829"/>
                        </a:solidFill>
                        <a:effectLst/>
                        <a:latin typeface="Segoe UI" panose="020B0502040204020203" pitchFamily="34" charset="0"/>
                      </a:endParaRPr>
                    </a:p>
                  </a:txBody>
                  <a:tcPr marL="9525" marR="9525" marT="9525" marB="0" anchor="b"/>
                </a:tc>
                <a:tc>
                  <a:txBody>
                    <a:bodyPr/>
                    <a:lstStyle/>
                    <a:p>
                      <a:pPr algn="ctr" fontAlgn="b"/>
                      <a:r>
                        <a:rPr lang="en-US" sz="1600" b="1" u="none" strike="noStrike" dirty="0">
                          <a:effectLst/>
                        </a:rPr>
                        <a:t>DOCKER REGISTRY</a:t>
                      </a:r>
                      <a:endParaRPr lang="en-US" sz="1600" b="1" i="0" u="none" strike="noStrike" dirty="0">
                        <a:solidFill>
                          <a:srgbClr val="282829"/>
                        </a:solidFill>
                        <a:effectLst/>
                        <a:latin typeface="Segoe UI" panose="020B0502040204020203" pitchFamily="34" charset="0"/>
                      </a:endParaRPr>
                    </a:p>
                  </a:txBody>
                  <a:tcPr marL="9525" marR="9525" marT="9525" marB="0" anchor="b"/>
                </a:tc>
                <a:extLst>
                  <a:ext uri="{0D108BD9-81ED-4DB2-BD59-A6C34878D82A}">
                    <a16:rowId xmlns:a16="http://schemas.microsoft.com/office/drawing/2014/main" val="3442697520"/>
                  </a:ext>
                </a:extLst>
              </a:tr>
              <a:tr h="1347847">
                <a:tc>
                  <a:txBody>
                    <a:bodyPr/>
                    <a:lstStyle/>
                    <a:p>
                      <a:pPr algn="l" fontAlgn="ctr"/>
                      <a:r>
                        <a:rPr lang="en-US" sz="1600" u="none" strike="noStrike" dirty="0">
                          <a:effectLst/>
                        </a:rPr>
                        <a:t>It is the public repository provided by the Docker itself for pushing and pulling the Images.</a:t>
                      </a:r>
                      <a:endParaRPr lang="en-US" sz="1600" b="0" i="0" u="none" strike="noStrike" dirty="0">
                        <a:solidFill>
                          <a:srgbClr val="282829"/>
                        </a:solidFill>
                        <a:effectLst/>
                        <a:latin typeface="Segoe UI" panose="020B0502040204020203" pitchFamily="34" charset="0"/>
                      </a:endParaRPr>
                    </a:p>
                  </a:txBody>
                  <a:tcPr marL="85725" marR="9525" marT="9525" marB="0" anchor="ctr"/>
                </a:tc>
                <a:tc>
                  <a:txBody>
                    <a:bodyPr/>
                    <a:lstStyle/>
                    <a:p>
                      <a:pPr algn="l" fontAlgn="ctr"/>
                      <a:r>
                        <a:rPr lang="en-US" sz="1600" u="none" strike="noStrike">
                          <a:effectLst/>
                        </a:rPr>
                        <a:t>Registry is the feature provided by the Docker to create your own private repository for storing the Images.</a:t>
                      </a:r>
                      <a:endParaRPr lang="en-US" sz="1600" b="0" i="0" u="none" strike="noStrike">
                        <a:solidFill>
                          <a:srgbClr val="282829"/>
                        </a:solidFill>
                        <a:effectLst/>
                        <a:latin typeface="Segoe UI" panose="020B0502040204020203" pitchFamily="34" charset="0"/>
                      </a:endParaRPr>
                    </a:p>
                  </a:txBody>
                  <a:tcPr marL="85725" marR="9525" marT="9525" marB="0" anchor="ctr"/>
                </a:tc>
                <a:extLst>
                  <a:ext uri="{0D108BD9-81ED-4DB2-BD59-A6C34878D82A}">
                    <a16:rowId xmlns:a16="http://schemas.microsoft.com/office/drawing/2014/main" val="3086535558"/>
                  </a:ext>
                </a:extLst>
              </a:tr>
              <a:tr h="2358733">
                <a:tc>
                  <a:txBody>
                    <a:bodyPr/>
                    <a:lstStyle/>
                    <a:p>
                      <a:pPr algn="l" fontAlgn="ctr"/>
                      <a:r>
                        <a:rPr lang="en-US" sz="1600" u="none" strike="noStrike">
                          <a:effectLst/>
                        </a:rPr>
                        <a:t>When any particular Image is required by for the container, docker first checks the local system if the required image is present. If the Image is not present it simply downloads it from the Docker HUB.</a:t>
                      </a:r>
                      <a:endParaRPr lang="en-US" sz="1600" b="0" i="0" u="none" strike="noStrike">
                        <a:solidFill>
                          <a:srgbClr val="282829"/>
                        </a:solidFill>
                        <a:effectLst/>
                        <a:latin typeface="Segoe UI" panose="020B0502040204020203" pitchFamily="34" charset="0"/>
                      </a:endParaRPr>
                    </a:p>
                  </a:txBody>
                  <a:tcPr marL="85725" marR="9525" marT="9525" marB="0" anchor="ctr"/>
                </a:tc>
                <a:tc>
                  <a:txBody>
                    <a:bodyPr/>
                    <a:lstStyle/>
                    <a:p>
                      <a:pPr algn="l" fontAlgn="ctr"/>
                      <a:r>
                        <a:rPr lang="en-US" sz="1600" u="none" strike="noStrike" dirty="0">
                          <a:effectLst/>
                        </a:rPr>
                        <a:t>For creating a registry, docker provides an image Registry:2.0. We can customize it with the certificates and run it as container.</a:t>
                      </a:r>
                      <a:endParaRPr lang="en-US" sz="1600" b="0" i="0" u="none" strike="noStrike" dirty="0">
                        <a:solidFill>
                          <a:srgbClr val="282829"/>
                        </a:solidFill>
                        <a:effectLst/>
                        <a:latin typeface="Segoe UI" panose="020B0502040204020203" pitchFamily="34" charset="0"/>
                      </a:endParaRPr>
                    </a:p>
                  </a:txBody>
                  <a:tcPr marL="85725" marR="9525" marT="9525" marB="0" anchor="ctr"/>
                </a:tc>
                <a:extLst>
                  <a:ext uri="{0D108BD9-81ED-4DB2-BD59-A6C34878D82A}">
                    <a16:rowId xmlns:a16="http://schemas.microsoft.com/office/drawing/2014/main" val="1563681326"/>
                  </a:ext>
                </a:extLst>
              </a:tr>
              <a:tr h="1684809">
                <a:tc>
                  <a:txBody>
                    <a:bodyPr/>
                    <a:lstStyle/>
                    <a:p>
                      <a:pPr algn="l" fontAlgn="ctr"/>
                      <a:r>
                        <a:rPr lang="en-US" sz="1600" u="none" strike="noStrike">
                          <a:effectLst/>
                        </a:rPr>
                        <a:t>Docker HUB is for public use and the default repository, anyone can fetch and pull the Images using the “docker pull” command.</a:t>
                      </a:r>
                      <a:endParaRPr lang="en-US" sz="1600" b="0" i="0" u="none" strike="noStrike">
                        <a:solidFill>
                          <a:srgbClr val="282829"/>
                        </a:solidFill>
                        <a:effectLst/>
                        <a:latin typeface="Segoe UI" panose="020B0502040204020203" pitchFamily="34" charset="0"/>
                      </a:endParaRPr>
                    </a:p>
                  </a:txBody>
                  <a:tcPr marL="85725" marR="9525" marT="9525" marB="0" anchor="ctr"/>
                </a:tc>
                <a:tc>
                  <a:txBody>
                    <a:bodyPr/>
                    <a:lstStyle/>
                    <a:p>
                      <a:pPr algn="l" fontAlgn="ctr"/>
                      <a:r>
                        <a:rPr lang="en-US" sz="1600" u="none" strike="noStrike" dirty="0">
                          <a:effectLst/>
                        </a:rPr>
                        <a:t>Registry provides security as only the limited users within the organization will have access of the same.</a:t>
                      </a:r>
                      <a:endParaRPr lang="en-US" sz="1600" b="0" i="0" u="none" strike="noStrike" dirty="0">
                        <a:solidFill>
                          <a:srgbClr val="282829"/>
                        </a:solidFill>
                        <a:effectLst/>
                        <a:latin typeface="Segoe UI" panose="020B0502040204020203" pitchFamily="34" charset="0"/>
                      </a:endParaRPr>
                    </a:p>
                  </a:txBody>
                  <a:tcPr marL="85725" marR="9525" marT="9525" marB="0" anchor="ctr"/>
                </a:tc>
                <a:extLst>
                  <a:ext uri="{0D108BD9-81ED-4DB2-BD59-A6C34878D82A}">
                    <a16:rowId xmlns:a16="http://schemas.microsoft.com/office/drawing/2014/main" val="1635543218"/>
                  </a:ext>
                </a:extLst>
              </a:tr>
            </a:tbl>
          </a:graphicData>
        </a:graphic>
      </p:graphicFrame>
    </p:spTree>
    <p:extLst>
      <p:ext uri="{BB962C8B-B14F-4D97-AF65-F5344CB8AC3E}">
        <p14:creationId xmlns:p14="http://schemas.microsoft.com/office/powerpoint/2010/main" val="2578336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ocker Container Lifecycle Management | Docker create run stop remove">
            <a:extLst>
              <a:ext uri="{FF2B5EF4-FFF2-40B4-BE49-F238E27FC236}">
                <a16:creationId xmlns:a16="http://schemas.microsoft.com/office/drawing/2014/main" id="{B2BC0BF6-C89D-FFA0-A207-50636FD2A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550" y="1249706"/>
            <a:ext cx="8992899" cy="4803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FB126C-7061-ACF1-6DF8-AC1DE0138C7A}"/>
              </a:ext>
            </a:extLst>
          </p:cNvPr>
          <p:cNvSpPr txBox="1"/>
          <p:nvPr/>
        </p:nvSpPr>
        <p:spPr>
          <a:xfrm>
            <a:off x="831273" y="443346"/>
            <a:ext cx="4789645" cy="523220"/>
          </a:xfrm>
          <a:prstGeom prst="rect">
            <a:avLst/>
          </a:prstGeom>
          <a:noFill/>
        </p:spPr>
        <p:txBody>
          <a:bodyPr wrap="none" rtlCol="0">
            <a:spAutoFit/>
          </a:bodyPr>
          <a:lstStyle/>
          <a:p>
            <a:r>
              <a:rPr lang="en-US" sz="2800" b="1" dirty="0">
                <a:latin typeface="Google Sans"/>
              </a:rPr>
              <a:t>DOCKER CONTAINER LIFECYCLE</a:t>
            </a:r>
          </a:p>
        </p:txBody>
      </p:sp>
      <p:pic>
        <p:nvPicPr>
          <p:cNvPr id="5" name="Picture 2" descr="Docker Logo and symbol, meaning, history, PNG, brand">
            <a:extLst>
              <a:ext uri="{FF2B5EF4-FFF2-40B4-BE49-F238E27FC236}">
                <a16:creationId xmlns:a16="http://schemas.microsoft.com/office/drawing/2014/main" id="{BB58EA51-0F83-11E7-99D6-A350A84A0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1032" y="306604"/>
            <a:ext cx="2357005" cy="131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407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ocker container management cheat sheet.">
            <a:extLst>
              <a:ext uri="{FF2B5EF4-FFF2-40B4-BE49-F238E27FC236}">
                <a16:creationId xmlns:a16="http://schemas.microsoft.com/office/drawing/2014/main" id="{6E4C613E-FBBA-74A4-4CF3-8799B7E33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47" y="707231"/>
            <a:ext cx="10295105" cy="5443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33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783B-86CE-7C70-985F-EC40957281E4}"/>
              </a:ext>
            </a:extLst>
          </p:cNvPr>
          <p:cNvSpPr>
            <a:spLocks noGrp="1"/>
          </p:cNvSpPr>
          <p:nvPr>
            <p:ph type="title"/>
          </p:nvPr>
        </p:nvSpPr>
        <p:spPr/>
        <p:txBody>
          <a:bodyPr>
            <a:normAutofit/>
          </a:bodyPr>
          <a:lstStyle/>
          <a:p>
            <a:r>
              <a:rPr lang="en-US" sz="3600" dirty="0">
                <a:latin typeface="Google Sans"/>
              </a:rPr>
              <a:t>Docker File vs Docker compose </a:t>
            </a:r>
          </a:p>
        </p:txBody>
      </p:sp>
      <p:graphicFrame>
        <p:nvGraphicFramePr>
          <p:cNvPr id="4" name="Content Placeholder 3">
            <a:extLst>
              <a:ext uri="{FF2B5EF4-FFF2-40B4-BE49-F238E27FC236}">
                <a16:creationId xmlns:a16="http://schemas.microsoft.com/office/drawing/2014/main" id="{86D56095-5AAF-CA57-FE5F-4E434D7CCAB0}"/>
              </a:ext>
            </a:extLst>
          </p:cNvPr>
          <p:cNvGraphicFramePr>
            <a:graphicFrameLocks noGrp="1"/>
          </p:cNvGraphicFramePr>
          <p:nvPr>
            <p:ph idx="1"/>
            <p:extLst>
              <p:ext uri="{D42A27DB-BD31-4B8C-83A1-F6EECF244321}">
                <p14:modId xmlns:p14="http://schemas.microsoft.com/office/powerpoint/2010/main" val="94972984"/>
              </p:ext>
            </p:extLst>
          </p:nvPr>
        </p:nvGraphicFramePr>
        <p:xfrm>
          <a:off x="1104033" y="2057579"/>
          <a:ext cx="9591675" cy="3290274"/>
        </p:xfrm>
        <a:graphic>
          <a:graphicData uri="http://schemas.openxmlformats.org/drawingml/2006/table">
            <a:tbl>
              <a:tblPr>
                <a:tableStyleId>{5C22544A-7EE6-4342-B048-85BDC9FD1C3A}</a:tableStyleId>
              </a:tblPr>
              <a:tblGrid>
                <a:gridCol w="4453787">
                  <a:extLst>
                    <a:ext uri="{9D8B030D-6E8A-4147-A177-3AD203B41FA5}">
                      <a16:colId xmlns:a16="http://schemas.microsoft.com/office/drawing/2014/main" val="194091223"/>
                    </a:ext>
                  </a:extLst>
                </a:gridCol>
                <a:gridCol w="5137888">
                  <a:extLst>
                    <a:ext uri="{9D8B030D-6E8A-4147-A177-3AD203B41FA5}">
                      <a16:colId xmlns:a16="http://schemas.microsoft.com/office/drawing/2014/main" val="1868860395"/>
                    </a:ext>
                  </a:extLst>
                </a:gridCol>
              </a:tblGrid>
              <a:tr h="1462344">
                <a:tc rowSpan="3">
                  <a:txBody>
                    <a:bodyPr/>
                    <a:lstStyle/>
                    <a:p>
                      <a:pPr algn="ctr" fontAlgn="ctr"/>
                      <a:r>
                        <a:rPr lang="en-US" sz="1600" u="none" strike="noStrike" dirty="0">
                          <a:effectLst/>
                          <a:latin typeface="Google Sans"/>
                        </a:rPr>
                        <a:t>A Docker file is a simple text file that contains the commands a user could call to assemble an image.</a:t>
                      </a:r>
                      <a:endParaRPr lang="en-US" sz="1600" b="0" i="0" u="none" strike="noStrike" dirty="0">
                        <a:solidFill>
                          <a:srgbClr val="232629"/>
                        </a:solidFill>
                        <a:effectLst/>
                        <a:latin typeface="Google Sans"/>
                      </a:endParaRPr>
                    </a:p>
                  </a:txBody>
                  <a:tcPr marL="9525" marR="9525" marT="9525" marB="0" anchor="ctr"/>
                </a:tc>
                <a:tc>
                  <a:txBody>
                    <a:bodyPr/>
                    <a:lstStyle/>
                    <a:p>
                      <a:pPr algn="l" fontAlgn="ctr"/>
                      <a:r>
                        <a:rPr lang="en-US" sz="1600" u="none" strike="noStrike" dirty="0">
                          <a:effectLst/>
                          <a:latin typeface="Google Sans"/>
                        </a:rPr>
                        <a:t>It is a tool for defining and running multi-container Docker applications.</a:t>
                      </a:r>
                      <a:endParaRPr lang="en-US" sz="1600" b="0" i="0" u="none" strike="noStrike" dirty="0">
                        <a:solidFill>
                          <a:srgbClr val="232629"/>
                        </a:solidFill>
                        <a:effectLst/>
                        <a:latin typeface="Google Sans"/>
                      </a:endParaRPr>
                    </a:p>
                  </a:txBody>
                  <a:tcPr marL="9525" marR="9525" marT="9525" marB="0" anchor="ctr"/>
                </a:tc>
                <a:extLst>
                  <a:ext uri="{0D108BD9-81ED-4DB2-BD59-A6C34878D82A}">
                    <a16:rowId xmlns:a16="http://schemas.microsoft.com/office/drawing/2014/main" val="2985214175"/>
                  </a:ext>
                </a:extLst>
              </a:tr>
              <a:tr h="1096758">
                <a:tc vMerge="1">
                  <a:txBody>
                    <a:bodyPr/>
                    <a:lstStyle/>
                    <a:p>
                      <a:endParaRPr lang="en-US"/>
                    </a:p>
                  </a:txBody>
                  <a:tcPr/>
                </a:tc>
                <a:tc>
                  <a:txBody>
                    <a:bodyPr/>
                    <a:lstStyle/>
                    <a:p>
                      <a:pPr algn="l" fontAlgn="ctr"/>
                      <a:r>
                        <a:rPr lang="en-US" sz="1600" u="none" strike="noStrike">
                          <a:effectLst/>
                          <a:latin typeface="Google Sans"/>
                        </a:rPr>
                        <a:t>define the services that make up your app in docker-compose.yml so they can be run together in an isolated environment.</a:t>
                      </a:r>
                      <a:endParaRPr lang="en-US" sz="1600" b="0" i="0" u="none" strike="noStrike">
                        <a:solidFill>
                          <a:srgbClr val="232629"/>
                        </a:solidFill>
                        <a:effectLst/>
                        <a:latin typeface="Google Sans"/>
                      </a:endParaRPr>
                    </a:p>
                  </a:txBody>
                  <a:tcPr marL="9525" marR="9525" marT="9525" marB="0" anchor="ctr"/>
                </a:tc>
                <a:extLst>
                  <a:ext uri="{0D108BD9-81ED-4DB2-BD59-A6C34878D82A}">
                    <a16:rowId xmlns:a16="http://schemas.microsoft.com/office/drawing/2014/main" val="3768809568"/>
                  </a:ext>
                </a:extLst>
              </a:tr>
              <a:tr h="731172">
                <a:tc vMerge="1">
                  <a:txBody>
                    <a:bodyPr/>
                    <a:lstStyle/>
                    <a:p>
                      <a:endParaRPr lang="en-US"/>
                    </a:p>
                  </a:txBody>
                  <a:tcPr/>
                </a:tc>
                <a:tc>
                  <a:txBody>
                    <a:bodyPr/>
                    <a:lstStyle/>
                    <a:p>
                      <a:pPr algn="l" fontAlgn="ctr"/>
                      <a:r>
                        <a:rPr lang="en-US" sz="1600" u="none" strike="noStrike" dirty="0">
                          <a:effectLst/>
                          <a:latin typeface="Google Sans"/>
                        </a:rPr>
                        <a:t>get an app running in one command by just running docker-compose up</a:t>
                      </a:r>
                      <a:endParaRPr lang="en-US" sz="1600" b="0" i="0" u="none" strike="noStrike" dirty="0">
                        <a:solidFill>
                          <a:srgbClr val="232629"/>
                        </a:solidFill>
                        <a:effectLst/>
                        <a:latin typeface="Google Sans"/>
                      </a:endParaRPr>
                    </a:p>
                  </a:txBody>
                  <a:tcPr marL="9525" marR="9525" marT="9525" marB="0" anchor="ctr"/>
                </a:tc>
                <a:extLst>
                  <a:ext uri="{0D108BD9-81ED-4DB2-BD59-A6C34878D82A}">
                    <a16:rowId xmlns:a16="http://schemas.microsoft.com/office/drawing/2014/main" val="4008885059"/>
                  </a:ext>
                </a:extLst>
              </a:tr>
            </a:tbl>
          </a:graphicData>
        </a:graphic>
      </p:graphicFrame>
    </p:spTree>
    <p:extLst>
      <p:ext uri="{BB962C8B-B14F-4D97-AF65-F5344CB8AC3E}">
        <p14:creationId xmlns:p14="http://schemas.microsoft.com/office/powerpoint/2010/main" val="255787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reating Image &amp; Container using Docker file — Example 1">
            <a:extLst>
              <a:ext uri="{FF2B5EF4-FFF2-40B4-BE49-F238E27FC236}">
                <a16:creationId xmlns:a16="http://schemas.microsoft.com/office/drawing/2014/main" id="{7D2AA579-B220-BBC3-D6EB-F863639AE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37" y="1892806"/>
            <a:ext cx="6186054" cy="3745995"/>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Simple example of Docker compose file | Download Scientific Diagram">
            <a:extLst>
              <a:ext uri="{FF2B5EF4-FFF2-40B4-BE49-F238E27FC236}">
                <a16:creationId xmlns:a16="http://schemas.microsoft.com/office/drawing/2014/main" id="{1FD30A4F-44E0-52DA-D05C-AE4EB7B11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4002" y="1773705"/>
            <a:ext cx="4588452" cy="38650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2B9459-06A0-A704-2BE3-6D5393BA896C}"/>
              </a:ext>
            </a:extLst>
          </p:cNvPr>
          <p:cNvSpPr txBox="1"/>
          <p:nvPr/>
        </p:nvSpPr>
        <p:spPr>
          <a:xfrm>
            <a:off x="339437" y="1127374"/>
            <a:ext cx="2299219" cy="646331"/>
          </a:xfrm>
          <a:prstGeom prst="rect">
            <a:avLst/>
          </a:prstGeom>
          <a:noFill/>
        </p:spPr>
        <p:txBody>
          <a:bodyPr wrap="none" rtlCol="0">
            <a:spAutoFit/>
          </a:bodyPr>
          <a:lstStyle/>
          <a:p>
            <a:r>
              <a:rPr lang="en-US" sz="3600" b="1" dirty="0">
                <a:latin typeface="Google Sans"/>
              </a:rPr>
              <a:t>Docker File</a:t>
            </a:r>
            <a:endParaRPr lang="en-US" sz="3600" b="1" dirty="0"/>
          </a:p>
        </p:txBody>
      </p:sp>
      <p:sp>
        <p:nvSpPr>
          <p:cNvPr id="7" name="TextBox 6">
            <a:extLst>
              <a:ext uri="{FF2B5EF4-FFF2-40B4-BE49-F238E27FC236}">
                <a16:creationId xmlns:a16="http://schemas.microsoft.com/office/drawing/2014/main" id="{A443F08A-1E59-C9D3-FE7A-117B1D2D4025}"/>
              </a:ext>
            </a:extLst>
          </p:cNvPr>
          <p:cNvSpPr txBox="1"/>
          <p:nvPr/>
        </p:nvSpPr>
        <p:spPr>
          <a:xfrm>
            <a:off x="7084002" y="1025237"/>
            <a:ext cx="4184351" cy="646331"/>
          </a:xfrm>
          <a:prstGeom prst="rect">
            <a:avLst/>
          </a:prstGeom>
          <a:noFill/>
        </p:spPr>
        <p:txBody>
          <a:bodyPr wrap="none" rtlCol="0">
            <a:spAutoFit/>
          </a:bodyPr>
          <a:lstStyle/>
          <a:p>
            <a:r>
              <a:rPr lang="en-US" sz="3600" b="1" dirty="0">
                <a:latin typeface="Google Sans"/>
              </a:rPr>
              <a:t>Docker Compose File</a:t>
            </a:r>
            <a:endParaRPr lang="en-US" sz="3600" b="1" dirty="0"/>
          </a:p>
        </p:txBody>
      </p:sp>
    </p:spTree>
    <p:extLst>
      <p:ext uri="{BB962C8B-B14F-4D97-AF65-F5344CB8AC3E}">
        <p14:creationId xmlns:p14="http://schemas.microsoft.com/office/powerpoint/2010/main" val="358186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Docker Images | DockerFile | Kubernetes | Docker &amp; Kubernetes">
            <a:extLst>
              <a:ext uri="{FF2B5EF4-FFF2-40B4-BE49-F238E27FC236}">
                <a16:creationId xmlns:a16="http://schemas.microsoft.com/office/drawing/2014/main" id="{97B3FA1B-E4D0-9B70-B5D4-CA39E97D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109" y="1433642"/>
            <a:ext cx="10307782" cy="35929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ocker Images | DockerFile | Kubernetes | Docker &amp; Kubernetes">
            <a:extLst>
              <a:ext uri="{FF2B5EF4-FFF2-40B4-BE49-F238E27FC236}">
                <a16:creationId xmlns:a16="http://schemas.microsoft.com/office/drawing/2014/main" id="{E6090D5C-2243-969A-1BFF-10486D784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109" y="1433642"/>
            <a:ext cx="10307782" cy="359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52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C1CF-57F4-BC58-03DC-ABF84212FC4F}"/>
              </a:ext>
            </a:extLst>
          </p:cNvPr>
          <p:cNvSpPr>
            <a:spLocks noGrp="1"/>
          </p:cNvSpPr>
          <p:nvPr>
            <p:ph type="title"/>
          </p:nvPr>
        </p:nvSpPr>
        <p:spPr/>
        <p:txBody>
          <a:bodyPr>
            <a:normAutofit/>
          </a:bodyPr>
          <a:lstStyle/>
          <a:p>
            <a:r>
              <a:rPr lang="en-US" sz="3600" b="1" dirty="0">
                <a:latin typeface="Google Sans"/>
              </a:rPr>
              <a:t>COMPONENTS OF DOCKER FILE</a:t>
            </a:r>
          </a:p>
        </p:txBody>
      </p:sp>
      <p:sp>
        <p:nvSpPr>
          <p:cNvPr id="3" name="Content Placeholder 2">
            <a:extLst>
              <a:ext uri="{FF2B5EF4-FFF2-40B4-BE49-F238E27FC236}">
                <a16:creationId xmlns:a16="http://schemas.microsoft.com/office/drawing/2014/main" id="{927E31FC-A02C-224D-BA64-DC6BFF0FC19F}"/>
              </a:ext>
            </a:extLst>
          </p:cNvPr>
          <p:cNvSpPr>
            <a:spLocks noGrp="1"/>
          </p:cNvSpPr>
          <p:nvPr>
            <p:ph idx="1"/>
          </p:nvPr>
        </p:nvSpPr>
        <p:spPr/>
        <p:txBody>
          <a:bodyPr>
            <a:normAutofit/>
          </a:bodyPr>
          <a:lstStyle/>
          <a:p>
            <a:pPr algn="just">
              <a:lnSpc>
                <a:spcPct val="100000"/>
              </a:lnSpc>
            </a:pPr>
            <a:r>
              <a:rPr lang="en-US" sz="1600" b="1" i="0" dirty="0">
                <a:solidFill>
                  <a:srgbClr val="222222"/>
                </a:solidFill>
                <a:effectLst/>
                <a:latin typeface="Google Sans"/>
              </a:rPr>
              <a:t>FROM </a:t>
            </a:r>
            <a:r>
              <a:rPr lang="en-US" sz="1600" b="0" i="0" dirty="0">
                <a:solidFill>
                  <a:srgbClr val="222222"/>
                </a:solidFill>
                <a:effectLst/>
                <a:latin typeface="Google Sans"/>
              </a:rPr>
              <a:t>—  The base image can be Ubuntu, Redis, MySQL, etc.</a:t>
            </a:r>
          </a:p>
          <a:p>
            <a:pPr algn="just">
              <a:lnSpc>
                <a:spcPct val="100000"/>
              </a:lnSpc>
            </a:pPr>
            <a:r>
              <a:rPr lang="en-US" sz="1600" b="1" i="0" dirty="0">
                <a:solidFill>
                  <a:srgbClr val="222222"/>
                </a:solidFill>
                <a:effectLst/>
                <a:latin typeface="Google Sans"/>
              </a:rPr>
              <a:t>LABEL</a:t>
            </a:r>
            <a:r>
              <a:rPr lang="en-US" sz="1600" b="0" i="0" dirty="0">
                <a:solidFill>
                  <a:srgbClr val="222222"/>
                </a:solidFill>
                <a:effectLst/>
                <a:latin typeface="Google Sans"/>
              </a:rPr>
              <a:t> — Labeling like EMAIL, AUTHOR, etc</a:t>
            </a:r>
            <a:r>
              <a:rPr lang="en-US" sz="1600" b="1" i="0" dirty="0">
                <a:solidFill>
                  <a:srgbClr val="222222"/>
                </a:solidFill>
                <a:effectLst/>
                <a:latin typeface="Google Sans"/>
              </a:rPr>
              <a:t>.</a:t>
            </a:r>
            <a:endParaRPr lang="en-US" sz="1600" b="0" i="0" dirty="0">
              <a:solidFill>
                <a:srgbClr val="222222"/>
              </a:solidFill>
              <a:effectLst/>
              <a:latin typeface="Google Sans"/>
            </a:endParaRPr>
          </a:p>
          <a:p>
            <a:pPr algn="just">
              <a:lnSpc>
                <a:spcPct val="100000"/>
              </a:lnSpc>
            </a:pPr>
            <a:r>
              <a:rPr lang="en-US" sz="1600" b="1" i="0" dirty="0">
                <a:solidFill>
                  <a:srgbClr val="222222"/>
                </a:solidFill>
                <a:effectLst/>
                <a:latin typeface="Google Sans"/>
              </a:rPr>
              <a:t>RUN</a:t>
            </a:r>
            <a:r>
              <a:rPr lang="en-US" sz="1600" b="0" i="0" dirty="0">
                <a:solidFill>
                  <a:srgbClr val="222222"/>
                </a:solidFill>
                <a:effectLst/>
                <a:latin typeface="Google Sans"/>
              </a:rPr>
              <a:t> — It is used to tell the container what to do after creating the container from the image. Such as, </a:t>
            </a:r>
            <a:r>
              <a:rPr lang="en-US" sz="1600" b="0" i="0" dirty="0" err="1">
                <a:solidFill>
                  <a:srgbClr val="222222"/>
                </a:solidFill>
                <a:effectLst/>
                <a:latin typeface="Google Sans"/>
              </a:rPr>
              <a:t>apk</a:t>
            </a:r>
            <a:r>
              <a:rPr lang="en-US" sz="1600" b="0" i="0" dirty="0">
                <a:solidFill>
                  <a:srgbClr val="222222"/>
                </a:solidFill>
                <a:effectLst/>
                <a:latin typeface="Google Sans"/>
              </a:rPr>
              <a:t> add — update-</a:t>
            </a:r>
            <a:r>
              <a:rPr lang="en-US" sz="1600" b="0" i="0" dirty="0" err="1">
                <a:solidFill>
                  <a:srgbClr val="222222"/>
                </a:solidFill>
                <a:effectLst/>
                <a:latin typeface="Google Sans"/>
              </a:rPr>
              <a:t>redis</a:t>
            </a:r>
            <a:r>
              <a:rPr lang="en-US" sz="1600" b="0" i="0" dirty="0">
                <a:solidFill>
                  <a:srgbClr val="222222"/>
                </a:solidFill>
                <a:effectLst/>
                <a:latin typeface="Google Sans"/>
              </a:rPr>
              <a:t>,  rm -</a:t>
            </a:r>
            <a:r>
              <a:rPr lang="en-US" sz="1600" b="0" i="0" dirty="0" err="1">
                <a:solidFill>
                  <a:srgbClr val="222222"/>
                </a:solidFill>
                <a:effectLst/>
                <a:latin typeface="Google Sans"/>
              </a:rPr>
              <a:t>fr</a:t>
            </a:r>
            <a:endParaRPr lang="en-US" sz="1600" b="0" i="0" dirty="0">
              <a:solidFill>
                <a:srgbClr val="222222"/>
              </a:solidFill>
              <a:effectLst/>
              <a:latin typeface="Google Sans"/>
            </a:endParaRPr>
          </a:p>
          <a:p>
            <a:pPr lvl="1" algn="just">
              <a:lnSpc>
                <a:spcPct val="100000"/>
              </a:lnSpc>
            </a:pPr>
            <a:r>
              <a:rPr lang="en-US" sz="1400" b="0" i="1" dirty="0">
                <a:solidFill>
                  <a:srgbClr val="222222"/>
                </a:solidFill>
                <a:effectLst/>
                <a:latin typeface="Google Sans"/>
              </a:rPr>
              <a:t>Note: If we need to run the file externally that is inside of the container use cp command in the RUN command RUN cp /</a:t>
            </a:r>
            <a:r>
              <a:rPr lang="en-US" sz="1400" b="0" i="1" dirty="0" err="1">
                <a:solidFill>
                  <a:srgbClr val="222222"/>
                </a:solidFill>
                <a:effectLst/>
                <a:latin typeface="Google Sans"/>
              </a:rPr>
              <a:t>usr</a:t>
            </a:r>
            <a:r>
              <a:rPr lang="en-US" sz="1400" b="0" i="1" dirty="0">
                <a:solidFill>
                  <a:srgbClr val="222222"/>
                </a:solidFill>
                <a:effectLst/>
                <a:latin typeface="Google Sans"/>
              </a:rPr>
              <a:t>/share/</a:t>
            </a:r>
            <a:r>
              <a:rPr lang="en-US" sz="1400" b="0" i="1" dirty="0" err="1">
                <a:solidFill>
                  <a:srgbClr val="222222"/>
                </a:solidFill>
                <a:effectLst/>
                <a:latin typeface="Google Sans"/>
              </a:rPr>
              <a:t>zoneinfo</a:t>
            </a:r>
            <a:r>
              <a:rPr lang="en-US" sz="1400" b="0" i="1" dirty="0">
                <a:solidFill>
                  <a:srgbClr val="222222"/>
                </a:solidFill>
                <a:effectLst/>
                <a:latin typeface="Google Sans"/>
              </a:rPr>
              <a:t>/Asia/Colombo /</a:t>
            </a:r>
            <a:r>
              <a:rPr lang="en-US" sz="1400" b="0" i="1" dirty="0" err="1">
                <a:solidFill>
                  <a:srgbClr val="222222"/>
                </a:solidFill>
                <a:effectLst/>
                <a:latin typeface="Google Sans"/>
              </a:rPr>
              <a:t>etc</a:t>
            </a:r>
            <a:r>
              <a:rPr lang="en-US" sz="1400" b="0" i="1" dirty="0">
                <a:solidFill>
                  <a:srgbClr val="222222"/>
                </a:solidFill>
                <a:effectLst/>
                <a:latin typeface="Google Sans"/>
              </a:rPr>
              <a:t>/</a:t>
            </a:r>
            <a:r>
              <a:rPr lang="en-US" sz="1400" b="0" i="1" dirty="0" err="1">
                <a:solidFill>
                  <a:srgbClr val="222222"/>
                </a:solidFill>
                <a:effectLst/>
                <a:latin typeface="Google Sans"/>
              </a:rPr>
              <a:t>localtime</a:t>
            </a:r>
            <a:r>
              <a:rPr lang="en-US" sz="1400" b="0" i="1" dirty="0">
                <a:solidFill>
                  <a:srgbClr val="222222"/>
                </a:solidFill>
                <a:effectLst/>
                <a:latin typeface="Google Sans"/>
              </a:rPr>
              <a:t> &amp;&amp; echo “Asia/Colombo” &gt; /</a:t>
            </a:r>
            <a:r>
              <a:rPr lang="en-US" sz="1400" b="0" i="1" dirty="0" err="1">
                <a:solidFill>
                  <a:srgbClr val="222222"/>
                </a:solidFill>
                <a:effectLst/>
                <a:latin typeface="Google Sans"/>
              </a:rPr>
              <a:t>etc</a:t>
            </a:r>
            <a:r>
              <a:rPr lang="en-US" sz="1400" b="0" i="1" dirty="0">
                <a:solidFill>
                  <a:srgbClr val="222222"/>
                </a:solidFill>
                <a:effectLst/>
                <a:latin typeface="Google Sans"/>
              </a:rPr>
              <a:t>/</a:t>
            </a:r>
            <a:r>
              <a:rPr lang="en-US" sz="1400" b="0" i="1" dirty="0" err="1">
                <a:solidFill>
                  <a:srgbClr val="222222"/>
                </a:solidFill>
                <a:effectLst/>
                <a:latin typeface="Google Sans"/>
              </a:rPr>
              <a:t>timezone</a:t>
            </a:r>
            <a:r>
              <a:rPr lang="en-US" sz="1400" b="0" i="1" dirty="0">
                <a:solidFill>
                  <a:srgbClr val="222222"/>
                </a:solidFill>
                <a:effectLst/>
                <a:latin typeface="Google Sans"/>
              </a:rPr>
              <a:t> &amp;&amp; </a:t>
            </a:r>
            <a:r>
              <a:rPr lang="en-US" sz="1400" b="0" i="1" dirty="0" err="1">
                <a:solidFill>
                  <a:srgbClr val="222222"/>
                </a:solidFill>
                <a:effectLst/>
                <a:latin typeface="Google Sans"/>
              </a:rPr>
              <a:t>apk</a:t>
            </a:r>
            <a:r>
              <a:rPr lang="en-US" sz="1400" b="0" i="1" dirty="0">
                <a:solidFill>
                  <a:srgbClr val="222222"/>
                </a:solidFill>
                <a:effectLst/>
                <a:latin typeface="Google Sans"/>
              </a:rPr>
              <a:t> del </a:t>
            </a:r>
            <a:r>
              <a:rPr lang="en-US" sz="1400" b="0" i="1" dirty="0" err="1">
                <a:solidFill>
                  <a:srgbClr val="222222"/>
                </a:solidFill>
                <a:effectLst/>
                <a:latin typeface="Google Sans"/>
              </a:rPr>
              <a:t>tzdata</a:t>
            </a:r>
            <a:endParaRPr lang="en-US" sz="1400" b="0" i="1" dirty="0">
              <a:solidFill>
                <a:srgbClr val="222222"/>
              </a:solidFill>
              <a:effectLst/>
              <a:latin typeface="Google Sans"/>
            </a:endParaRPr>
          </a:p>
          <a:p>
            <a:pPr algn="just">
              <a:lnSpc>
                <a:spcPct val="100000"/>
              </a:lnSpc>
            </a:pPr>
            <a:r>
              <a:rPr lang="en-US" sz="1600" b="1" i="0" dirty="0">
                <a:solidFill>
                  <a:srgbClr val="222222"/>
                </a:solidFill>
                <a:effectLst/>
                <a:latin typeface="Google Sans"/>
              </a:rPr>
              <a:t>COPY</a:t>
            </a:r>
            <a:r>
              <a:rPr lang="en-US" sz="1600" b="0" i="0" dirty="0">
                <a:solidFill>
                  <a:srgbClr val="222222"/>
                </a:solidFill>
                <a:effectLst/>
                <a:latin typeface="Google Sans"/>
              </a:rPr>
              <a:t> — Copy the files from our host system. </a:t>
            </a:r>
            <a:r>
              <a:rPr lang="en-US" sz="1600" b="0" i="0" dirty="0" err="1">
                <a:solidFill>
                  <a:srgbClr val="222222"/>
                </a:solidFill>
                <a:effectLst/>
                <a:latin typeface="Google Sans"/>
              </a:rPr>
              <a:t>src</a:t>
            </a:r>
            <a:r>
              <a:rPr lang="en-US" sz="1600" b="0" i="0" dirty="0">
                <a:solidFill>
                  <a:srgbClr val="222222"/>
                </a:solidFill>
                <a:effectLst/>
                <a:latin typeface="Google Sans"/>
              </a:rPr>
              <a:t>: source path </a:t>
            </a:r>
            <a:r>
              <a:rPr lang="en-US" sz="1600" b="0" i="0" dirty="0" err="1">
                <a:solidFill>
                  <a:srgbClr val="222222"/>
                </a:solidFill>
                <a:effectLst/>
                <a:latin typeface="Google Sans"/>
              </a:rPr>
              <a:t>dest</a:t>
            </a:r>
            <a:r>
              <a:rPr lang="en-US" sz="1600" b="0" i="0" dirty="0">
                <a:solidFill>
                  <a:srgbClr val="222222"/>
                </a:solidFill>
                <a:effectLst/>
                <a:latin typeface="Google Sans"/>
              </a:rPr>
              <a:t>: container destination path</a:t>
            </a:r>
          </a:p>
          <a:p>
            <a:pPr algn="just">
              <a:lnSpc>
                <a:spcPct val="100000"/>
              </a:lnSpc>
            </a:pPr>
            <a:r>
              <a:rPr lang="en-US" sz="1600" b="1" i="0" dirty="0">
                <a:solidFill>
                  <a:srgbClr val="222222"/>
                </a:solidFill>
                <a:effectLst/>
                <a:latin typeface="Google Sans"/>
              </a:rPr>
              <a:t>ADD</a:t>
            </a:r>
            <a:r>
              <a:rPr lang="en-US" sz="1600" b="0" i="0" dirty="0">
                <a:solidFill>
                  <a:srgbClr val="222222"/>
                </a:solidFill>
                <a:effectLst/>
                <a:latin typeface="Google Sans"/>
              </a:rPr>
              <a:t> — It is like a COPY command, but it downloads tar, zip, or web file and extracts and copies inside of our image.</a:t>
            </a:r>
          </a:p>
          <a:p>
            <a:pPr algn="just">
              <a:lnSpc>
                <a:spcPct val="100000"/>
              </a:lnSpc>
            </a:pPr>
            <a:r>
              <a:rPr lang="en-US" sz="1600" b="1" i="0" dirty="0">
                <a:solidFill>
                  <a:srgbClr val="222222"/>
                </a:solidFill>
                <a:effectLst/>
                <a:latin typeface="Google Sans"/>
              </a:rPr>
              <a:t>WORKDIR</a:t>
            </a:r>
            <a:r>
              <a:rPr lang="en-US" sz="1600" b="0" i="0" dirty="0">
                <a:solidFill>
                  <a:srgbClr val="222222"/>
                </a:solidFill>
                <a:effectLst/>
                <a:latin typeface="Google Sans"/>
              </a:rPr>
              <a:t> — It is used to set the directory that we are going to work. If we are adding some files from host local machine and saves in the container, the working directory path is the default directory</a:t>
            </a:r>
          </a:p>
          <a:p>
            <a:pPr algn="just">
              <a:lnSpc>
                <a:spcPct val="100000"/>
              </a:lnSpc>
            </a:pPr>
            <a:r>
              <a:rPr lang="en-US" sz="1600" b="1" i="0" dirty="0">
                <a:solidFill>
                  <a:srgbClr val="222222"/>
                </a:solidFill>
                <a:effectLst/>
                <a:latin typeface="Google Sans"/>
              </a:rPr>
              <a:t>ENTRYPOINT</a:t>
            </a:r>
            <a:r>
              <a:rPr lang="en-US" sz="1600" b="0" i="0" dirty="0">
                <a:solidFill>
                  <a:srgbClr val="222222"/>
                </a:solidFill>
                <a:effectLst/>
                <a:latin typeface="Google Sans"/>
              </a:rPr>
              <a:t> — The command the executes inside of container. like server running command in httpd container, bash shell in Ubuntu</a:t>
            </a:r>
          </a:p>
          <a:p>
            <a:endParaRPr lang="en-US" sz="1600" dirty="0">
              <a:latin typeface="Google Sans"/>
            </a:endParaRPr>
          </a:p>
        </p:txBody>
      </p:sp>
    </p:spTree>
    <p:extLst>
      <p:ext uri="{BB962C8B-B14F-4D97-AF65-F5344CB8AC3E}">
        <p14:creationId xmlns:p14="http://schemas.microsoft.com/office/powerpoint/2010/main" val="394323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ED7A-FA42-8B3D-C602-A947BFFA3997}"/>
              </a:ext>
            </a:extLst>
          </p:cNvPr>
          <p:cNvSpPr>
            <a:spLocks noGrp="1"/>
          </p:cNvSpPr>
          <p:nvPr>
            <p:ph type="title"/>
          </p:nvPr>
        </p:nvSpPr>
        <p:spPr/>
        <p:txBody>
          <a:bodyPr>
            <a:normAutofit/>
          </a:bodyPr>
          <a:lstStyle/>
          <a:p>
            <a:r>
              <a:rPr lang="en-US" sz="3600" b="1" dirty="0">
                <a:latin typeface="Google Sans"/>
              </a:rPr>
              <a:t>DOCKER VOLUMES</a:t>
            </a:r>
          </a:p>
        </p:txBody>
      </p:sp>
      <p:pic>
        <p:nvPicPr>
          <p:cNvPr id="15362" name="Picture 2" descr="Volumes">
            <a:extLst>
              <a:ext uri="{FF2B5EF4-FFF2-40B4-BE49-F238E27FC236}">
                <a16:creationId xmlns:a16="http://schemas.microsoft.com/office/drawing/2014/main" id="{BE8D4142-BAF8-8637-A036-E671C4244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444" y="2076018"/>
            <a:ext cx="7859298" cy="3992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18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ow To Build Docker Images for Windows Desktop Applications - DZone">
            <a:extLst>
              <a:ext uri="{FF2B5EF4-FFF2-40B4-BE49-F238E27FC236}">
                <a16:creationId xmlns:a16="http://schemas.microsoft.com/office/drawing/2014/main" id="{63458A0A-0559-C9E8-0B81-4738D7089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618" y="1114362"/>
            <a:ext cx="8880764" cy="5549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47E30D0-2FB1-0419-A5AB-D232DB639D5A}"/>
              </a:ext>
            </a:extLst>
          </p:cNvPr>
          <p:cNvSpPr txBox="1"/>
          <p:nvPr/>
        </p:nvSpPr>
        <p:spPr>
          <a:xfrm>
            <a:off x="415636" y="290945"/>
            <a:ext cx="7971669" cy="461665"/>
          </a:xfrm>
          <a:prstGeom prst="rect">
            <a:avLst/>
          </a:prstGeom>
          <a:noFill/>
        </p:spPr>
        <p:txBody>
          <a:bodyPr wrap="none" rtlCol="0">
            <a:spAutoFit/>
          </a:bodyPr>
          <a:lstStyle/>
          <a:p>
            <a:r>
              <a:rPr lang="en-US" sz="2400" dirty="0">
                <a:latin typeface="Google Sans"/>
              </a:rPr>
              <a:t>MONOLITH ARCHITECTURE vs MICROSERVICES ARCHITECTURE</a:t>
            </a:r>
          </a:p>
        </p:txBody>
      </p:sp>
    </p:spTree>
    <p:extLst>
      <p:ext uri="{BB962C8B-B14F-4D97-AF65-F5344CB8AC3E}">
        <p14:creationId xmlns:p14="http://schemas.microsoft.com/office/powerpoint/2010/main" val="1371429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3C8F-6AE0-20EF-57C4-D7BD47E22F8A}"/>
              </a:ext>
            </a:extLst>
          </p:cNvPr>
          <p:cNvSpPr>
            <a:spLocks noGrp="1"/>
          </p:cNvSpPr>
          <p:nvPr>
            <p:ph type="title"/>
          </p:nvPr>
        </p:nvSpPr>
        <p:spPr/>
        <p:txBody>
          <a:bodyPr>
            <a:normAutofit/>
          </a:bodyPr>
          <a:lstStyle/>
          <a:p>
            <a:r>
              <a:rPr lang="en-US" sz="3600" b="1" dirty="0">
                <a:latin typeface="Google Sans"/>
              </a:rPr>
              <a:t>Docker Volumes Types</a:t>
            </a:r>
          </a:p>
        </p:txBody>
      </p:sp>
      <p:sp>
        <p:nvSpPr>
          <p:cNvPr id="3" name="Content Placeholder 2">
            <a:extLst>
              <a:ext uri="{FF2B5EF4-FFF2-40B4-BE49-F238E27FC236}">
                <a16:creationId xmlns:a16="http://schemas.microsoft.com/office/drawing/2014/main" id="{C71FA4FC-0728-D136-F555-5807AA1EFB3E}"/>
              </a:ext>
            </a:extLst>
          </p:cNvPr>
          <p:cNvSpPr>
            <a:spLocks noGrp="1"/>
          </p:cNvSpPr>
          <p:nvPr>
            <p:ph idx="1"/>
          </p:nvPr>
        </p:nvSpPr>
        <p:spPr/>
        <p:txBody>
          <a:bodyPr/>
          <a:lstStyle/>
          <a:p>
            <a:r>
              <a:rPr lang="en-US" b="0" i="0" dirty="0">
                <a:effectLst/>
                <a:latin typeface="Google Sans"/>
              </a:rPr>
              <a:t>Volumes</a:t>
            </a:r>
          </a:p>
          <a:p>
            <a:r>
              <a:rPr lang="en-US" b="0" i="0" dirty="0">
                <a:effectLst/>
                <a:latin typeface="Google Sans"/>
              </a:rPr>
              <a:t>Bind Mounts</a:t>
            </a:r>
          </a:p>
          <a:p>
            <a:r>
              <a:rPr lang="en-US" dirty="0" err="1">
                <a:latin typeface="Google Sans"/>
              </a:rPr>
              <a:t>Tmps</a:t>
            </a:r>
            <a:r>
              <a:rPr lang="en-US" dirty="0">
                <a:latin typeface="Google Sans"/>
              </a:rPr>
              <a:t> Mounts</a:t>
            </a:r>
            <a:endParaRPr lang="en-US" b="0" i="0" dirty="0">
              <a:effectLst/>
              <a:latin typeface="Google Sans"/>
            </a:endParaRPr>
          </a:p>
          <a:p>
            <a:endParaRPr lang="en-US" dirty="0">
              <a:latin typeface="Google Sans"/>
            </a:endParaRPr>
          </a:p>
        </p:txBody>
      </p:sp>
      <p:pic>
        <p:nvPicPr>
          <p:cNvPr id="16386" name="Picture 2" descr="Volumes and Dockerfiles Don't Mix | BoxBoat">
            <a:extLst>
              <a:ext uri="{FF2B5EF4-FFF2-40B4-BE49-F238E27FC236}">
                <a16:creationId xmlns:a16="http://schemas.microsoft.com/office/drawing/2014/main" id="{671E98FA-1FBF-CB3A-B5D9-C40FBEA8D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2395" y="847725"/>
            <a:ext cx="27051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76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1136-7C91-2047-067A-2D90985715C7}"/>
              </a:ext>
            </a:extLst>
          </p:cNvPr>
          <p:cNvSpPr>
            <a:spLocks noGrp="1"/>
          </p:cNvSpPr>
          <p:nvPr>
            <p:ph type="title"/>
          </p:nvPr>
        </p:nvSpPr>
        <p:spPr/>
        <p:txBody>
          <a:bodyPr>
            <a:normAutofit/>
          </a:bodyPr>
          <a:lstStyle/>
          <a:p>
            <a:r>
              <a:rPr lang="en-US" sz="3600" b="1" dirty="0">
                <a:latin typeface="Google Sans"/>
              </a:rPr>
              <a:t>Docker Volume</a:t>
            </a:r>
          </a:p>
        </p:txBody>
      </p:sp>
      <p:sp>
        <p:nvSpPr>
          <p:cNvPr id="3" name="Content Placeholder 2">
            <a:extLst>
              <a:ext uri="{FF2B5EF4-FFF2-40B4-BE49-F238E27FC236}">
                <a16:creationId xmlns:a16="http://schemas.microsoft.com/office/drawing/2014/main" id="{AC8C99C5-E971-146C-5FAE-467576B5A7F5}"/>
              </a:ext>
            </a:extLst>
          </p:cNvPr>
          <p:cNvSpPr>
            <a:spLocks noGrp="1"/>
          </p:cNvSpPr>
          <p:nvPr>
            <p:ph idx="1"/>
          </p:nvPr>
        </p:nvSpPr>
        <p:spPr/>
        <p:txBody>
          <a:bodyPr>
            <a:normAutofit fontScale="92500" lnSpcReduction="10000"/>
          </a:bodyPr>
          <a:lstStyle/>
          <a:p>
            <a:pPr algn="l" fontAlgn="base"/>
            <a:r>
              <a:rPr lang="en-US" b="0" i="0" dirty="0">
                <a:effectLst/>
                <a:latin typeface="Google Sans"/>
              </a:rPr>
              <a:t>These are the most common mount option available for Docker containers and is fully managed by Docker engine. You can create a volume through Docker commands and can share it within the Docker containers.</a:t>
            </a:r>
          </a:p>
          <a:p>
            <a:pPr algn="l" fontAlgn="base"/>
            <a:r>
              <a:rPr lang="en-US" b="0" i="0" dirty="0">
                <a:effectLst/>
                <a:latin typeface="Google Sans"/>
              </a:rPr>
              <a:t>When you create a volume, it is stored within a directory on the Docker host (</a:t>
            </a:r>
            <a:r>
              <a:rPr lang="en-US" b="1" i="0" dirty="0">
                <a:effectLst/>
                <a:latin typeface="Google Sans"/>
              </a:rPr>
              <a:t>/var/lib/docker/volumes/</a:t>
            </a:r>
            <a:r>
              <a:rPr lang="en-US" b="0" i="0" dirty="0">
                <a:effectLst/>
                <a:latin typeface="Google Sans"/>
              </a:rPr>
              <a:t> on Linux) and is completely isolated from Docker host. </a:t>
            </a:r>
          </a:p>
          <a:p>
            <a:pPr algn="l" fontAlgn="base"/>
            <a:r>
              <a:rPr lang="en-US" b="0" i="0" dirty="0">
                <a:effectLst/>
                <a:latin typeface="Google Sans"/>
              </a:rPr>
              <a:t>Multiple Docker containers can use the same volumes and can read-write simultaneously.</a:t>
            </a:r>
          </a:p>
          <a:p>
            <a:pPr algn="l" fontAlgn="base"/>
            <a:r>
              <a:rPr lang="en-US" b="0" i="0" dirty="0">
                <a:effectLst/>
                <a:latin typeface="Google Sans"/>
              </a:rPr>
              <a:t>When the container is not running, data still persist in volumes.</a:t>
            </a:r>
          </a:p>
          <a:p>
            <a:pPr marL="0" indent="0">
              <a:buNone/>
            </a:pPr>
            <a:br>
              <a:rPr lang="en-US" dirty="0">
                <a:latin typeface="Google Sans"/>
              </a:rPr>
            </a:br>
            <a:endParaRPr lang="en-US" dirty="0">
              <a:latin typeface="Google Sans"/>
            </a:endParaRPr>
          </a:p>
        </p:txBody>
      </p:sp>
    </p:spTree>
    <p:extLst>
      <p:ext uri="{BB962C8B-B14F-4D97-AF65-F5344CB8AC3E}">
        <p14:creationId xmlns:p14="http://schemas.microsoft.com/office/powerpoint/2010/main" val="1636939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8787-6A3B-90AF-FA19-9E7DEEEAE72F}"/>
              </a:ext>
            </a:extLst>
          </p:cNvPr>
          <p:cNvSpPr>
            <a:spLocks noGrp="1"/>
          </p:cNvSpPr>
          <p:nvPr>
            <p:ph type="title"/>
          </p:nvPr>
        </p:nvSpPr>
        <p:spPr/>
        <p:txBody>
          <a:bodyPr>
            <a:normAutofit/>
          </a:bodyPr>
          <a:lstStyle/>
          <a:p>
            <a:r>
              <a:rPr lang="en-US" sz="3600" b="1" dirty="0">
                <a:latin typeface="Google Sans"/>
              </a:rPr>
              <a:t>Bind Mount</a:t>
            </a:r>
          </a:p>
        </p:txBody>
      </p:sp>
      <p:sp>
        <p:nvSpPr>
          <p:cNvPr id="3" name="Content Placeholder 2">
            <a:extLst>
              <a:ext uri="{FF2B5EF4-FFF2-40B4-BE49-F238E27FC236}">
                <a16:creationId xmlns:a16="http://schemas.microsoft.com/office/drawing/2014/main" id="{F3993DC3-D3EE-76DC-8CDB-39481DD04206}"/>
              </a:ext>
            </a:extLst>
          </p:cNvPr>
          <p:cNvSpPr>
            <a:spLocks noGrp="1"/>
          </p:cNvSpPr>
          <p:nvPr>
            <p:ph idx="1"/>
          </p:nvPr>
        </p:nvSpPr>
        <p:spPr/>
        <p:txBody>
          <a:bodyPr/>
          <a:lstStyle/>
          <a:p>
            <a:pPr algn="l" fontAlgn="base"/>
            <a:r>
              <a:rPr lang="en-US" b="0" i="0" dirty="0">
                <a:effectLst/>
                <a:latin typeface="Google Sans"/>
              </a:rPr>
              <a:t>These are the host machine file systems which are mounted on Docker container and this Docker don’t have control over it and host machine only manages it.</a:t>
            </a:r>
          </a:p>
          <a:p>
            <a:pPr algn="l" fontAlgn="base"/>
            <a:r>
              <a:rPr lang="en-US" b="0" i="0" dirty="0">
                <a:effectLst/>
                <a:latin typeface="Google Sans"/>
              </a:rPr>
              <a:t>When you use a bind mount, a file or directory on the host machine is mounted into a Docker container. Their performance is good, but containers have to rely on the host machine’s filesystem having a specific directory structure available.</a:t>
            </a:r>
          </a:p>
          <a:p>
            <a:endParaRPr lang="en-US" dirty="0">
              <a:latin typeface="Google Sans"/>
            </a:endParaRPr>
          </a:p>
        </p:txBody>
      </p:sp>
    </p:spTree>
    <p:extLst>
      <p:ext uri="{BB962C8B-B14F-4D97-AF65-F5344CB8AC3E}">
        <p14:creationId xmlns:p14="http://schemas.microsoft.com/office/powerpoint/2010/main" val="113548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9B53-5779-1DDB-0F75-3F4D6911FE5B}"/>
              </a:ext>
            </a:extLst>
          </p:cNvPr>
          <p:cNvSpPr>
            <a:spLocks noGrp="1"/>
          </p:cNvSpPr>
          <p:nvPr>
            <p:ph type="title"/>
          </p:nvPr>
        </p:nvSpPr>
        <p:spPr/>
        <p:txBody>
          <a:bodyPr>
            <a:normAutofit/>
          </a:bodyPr>
          <a:lstStyle/>
          <a:p>
            <a:r>
              <a:rPr lang="en-US" sz="3600" b="1" dirty="0">
                <a:latin typeface="Google Sans"/>
              </a:rPr>
              <a:t>TMPS Mount</a:t>
            </a:r>
          </a:p>
        </p:txBody>
      </p:sp>
      <p:sp>
        <p:nvSpPr>
          <p:cNvPr id="3" name="Content Placeholder 2">
            <a:extLst>
              <a:ext uri="{FF2B5EF4-FFF2-40B4-BE49-F238E27FC236}">
                <a16:creationId xmlns:a16="http://schemas.microsoft.com/office/drawing/2014/main" id="{200D957D-D87E-7057-3D88-375023A124ED}"/>
              </a:ext>
            </a:extLst>
          </p:cNvPr>
          <p:cNvSpPr>
            <a:spLocks noGrp="1"/>
          </p:cNvSpPr>
          <p:nvPr>
            <p:ph idx="1"/>
          </p:nvPr>
        </p:nvSpPr>
        <p:spPr/>
        <p:txBody>
          <a:bodyPr/>
          <a:lstStyle/>
          <a:p>
            <a:pPr algn="l" fontAlgn="base"/>
            <a:r>
              <a:rPr lang="en-US" b="0" i="0" dirty="0">
                <a:effectLst/>
                <a:latin typeface="Google Sans"/>
              </a:rPr>
              <a:t>As the name suggests, these mounts are temporary and once the Docker container is stopped the data present on these mounts is also lost.</a:t>
            </a:r>
          </a:p>
          <a:p>
            <a:pPr algn="l" fontAlgn="base"/>
            <a:r>
              <a:rPr lang="en-US" b="0" i="0" dirty="0" err="1">
                <a:effectLst/>
                <a:latin typeface="Google Sans"/>
              </a:rPr>
              <a:t>tmpfs</a:t>
            </a:r>
            <a:r>
              <a:rPr lang="en-US" b="0" i="0" dirty="0">
                <a:effectLst/>
                <a:latin typeface="Google Sans"/>
              </a:rPr>
              <a:t> mounts are stored in the host system’s memory only and are never written to the host system’s filesystem and thus does not hold data permanently.</a:t>
            </a:r>
          </a:p>
          <a:p>
            <a:endParaRPr lang="en-US" dirty="0">
              <a:latin typeface="Google Sans"/>
            </a:endParaRPr>
          </a:p>
        </p:txBody>
      </p:sp>
    </p:spTree>
    <p:extLst>
      <p:ext uri="{BB962C8B-B14F-4D97-AF65-F5344CB8AC3E}">
        <p14:creationId xmlns:p14="http://schemas.microsoft.com/office/powerpoint/2010/main" val="3587671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9E1C-EB49-9845-284C-B03E361400F5}"/>
              </a:ext>
            </a:extLst>
          </p:cNvPr>
          <p:cNvSpPr>
            <a:spLocks noGrp="1"/>
          </p:cNvSpPr>
          <p:nvPr>
            <p:ph type="title"/>
          </p:nvPr>
        </p:nvSpPr>
        <p:spPr/>
        <p:txBody>
          <a:bodyPr>
            <a:normAutofit/>
          </a:bodyPr>
          <a:lstStyle/>
          <a:p>
            <a:r>
              <a:rPr lang="en-US" sz="3600" b="1" dirty="0">
                <a:latin typeface="Google Sans"/>
              </a:rPr>
              <a:t>DOCKER NETWORKING</a:t>
            </a:r>
          </a:p>
        </p:txBody>
      </p:sp>
      <p:sp>
        <p:nvSpPr>
          <p:cNvPr id="3" name="Content Placeholder 2">
            <a:extLst>
              <a:ext uri="{FF2B5EF4-FFF2-40B4-BE49-F238E27FC236}">
                <a16:creationId xmlns:a16="http://schemas.microsoft.com/office/drawing/2014/main" id="{E0243A5F-CEF6-5B15-F743-490F6B655941}"/>
              </a:ext>
            </a:extLst>
          </p:cNvPr>
          <p:cNvSpPr>
            <a:spLocks noGrp="1"/>
          </p:cNvSpPr>
          <p:nvPr>
            <p:ph idx="1"/>
          </p:nvPr>
        </p:nvSpPr>
        <p:spPr/>
        <p:txBody>
          <a:bodyPr>
            <a:normAutofit/>
          </a:bodyPr>
          <a:lstStyle/>
          <a:p>
            <a:r>
              <a:rPr lang="en-US" b="0" i="0" dirty="0">
                <a:solidFill>
                  <a:srgbClr val="202124"/>
                </a:solidFill>
                <a:effectLst/>
                <a:latin typeface="Google Sans"/>
              </a:rPr>
              <a:t>Docker networking </a:t>
            </a:r>
            <a:r>
              <a:rPr lang="en-US" b="1" i="0" dirty="0">
                <a:solidFill>
                  <a:srgbClr val="202124"/>
                </a:solidFill>
                <a:effectLst/>
                <a:latin typeface="Google Sans"/>
              </a:rPr>
              <a:t>allows you to attach a container to as many networks as you like</a:t>
            </a:r>
            <a:r>
              <a:rPr lang="en-US" b="0" i="0" dirty="0">
                <a:solidFill>
                  <a:srgbClr val="202124"/>
                </a:solidFill>
                <a:effectLst/>
                <a:latin typeface="Google Sans"/>
              </a:rPr>
              <a:t>. You can also attach an already running container. Go ahead and attach your running web app to the </a:t>
            </a:r>
            <a:r>
              <a:rPr lang="en-US" b="0" i="0" dirty="0" err="1">
                <a:solidFill>
                  <a:srgbClr val="202124"/>
                </a:solidFill>
                <a:effectLst/>
                <a:latin typeface="Google Sans"/>
              </a:rPr>
              <a:t>my_bridge</a:t>
            </a:r>
            <a:r>
              <a:rPr lang="en-US" b="0" i="0" dirty="0">
                <a:solidFill>
                  <a:srgbClr val="202124"/>
                </a:solidFill>
                <a:effectLst/>
                <a:latin typeface="Google Sans"/>
              </a:rPr>
              <a:t> . </a:t>
            </a:r>
          </a:p>
          <a:p>
            <a:r>
              <a:rPr lang="en-US" dirty="0">
                <a:solidFill>
                  <a:srgbClr val="202124"/>
                </a:solidFill>
                <a:latin typeface="Google Sans"/>
              </a:rPr>
              <a:t>Types of Docker Network</a:t>
            </a:r>
          </a:p>
          <a:p>
            <a:pPr lvl="1">
              <a:buFont typeface="Wingdings" panose="05000000000000000000" pitchFamily="2" charset="2"/>
              <a:buChar char="Ø"/>
            </a:pPr>
            <a:r>
              <a:rPr lang="en-US" sz="2000" dirty="0">
                <a:solidFill>
                  <a:srgbClr val="202124"/>
                </a:solidFill>
                <a:latin typeface="Google Sans"/>
              </a:rPr>
              <a:t>Bridge</a:t>
            </a:r>
          </a:p>
          <a:p>
            <a:pPr lvl="1">
              <a:buFont typeface="Wingdings" panose="05000000000000000000" pitchFamily="2" charset="2"/>
              <a:buChar char="Ø"/>
            </a:pPr>
            <a:r>
              <a:rPr lang="en-US" sz="2000" dirty="0">
                <a:solidFill>
                  <a:srgbClr val="202124"/>
                </a:solidFill>
                <a:latin typeface="Google Sans"/>
              </a:rPr>
              <a:t>Host</a:t>
            </a:r>
          </a:p>
          <a:p>
            <a:pPr lvl="1">
              <a:buFont typeface="Wingdings" panose="05000000000000000000" pitchFamily="2" charset="2"/>
              <a:buChar char="Ø"/>
            </a:pPr>
            <a:r>
              <a:rPr lang="en-US" sz="2000" dirty="0">
                <a:solidFill>
                  <a:srgbClr val="202124"/>
                </a:solidFill>
                <a:latin typeface="Google Sans"/>
              </a:rPr>
              <a:t>Overlay</a:t>
            </a:r>
          </a:p>
          <a:p>
            <a:pPr lvl="1">
              <a:buFont typeface="Wingdings" panose="05000000000000000000" pitchFamily="2" charset="2"/>
              <a:buChar char="Ø"/>
            </a:pPr>
            <a:r>
              <a:rPr lang="en-US" sz="2000" dirty="0" err="1">
                <a:solidFill>
                  <a:srgbClr val="202124"/>
                </a:solidFill>
                <a:latin typeface="Google Sans"/>
              </a:rPr>
              <a:t>Ipvlan</a:t>
            </a:r>
            <a:endParaRPr lang="en-US" sz="2000" dirty="0">
              <a:solidFill>
                <a:srgbClr val="202124"/>
              </a:solidFill>
              <a:latin typeface="Google Sans"/>
            </a:endParaRPr>
          </a:p>
          <a:p>
            <a:pPr lvl="1">
              <a:buFont typeface="Wingdings" panose="05000000000000000000" pitchFamily="2" charset="2"/>
              <a:buChar char="Ø"/>
            </a:pPr>
            <a:r>
              <a:rPr lang="en-US" sz="2000" dirty="0" err="1">
                <a:solidFill>
                  <a:srgbClr val="202124"/>
                </a:solidFill>
                <a:latin typeface="Google Sans"/>
              </a:rPr>
              <a:t>Mcvlan</a:t>
            </a:r>
            <a:endParaRPr lang="en-US" sz="2000" dirty="0">
              <a:solidFill>
                <a:srgbClr val="202124"/>
              </a:solidFill>
              <a:latin typeface="Google Sans"/>
            </a:endParaRPr>
          </a:p>
          <a:p>
            <a:pPr lvl="1">
              <a:buFont typeface="Wingdings" panose="05000000000000000000" pitchFamily="2" charset="2"/>
              <a:buChar char="Ø"/>
            </a:pPr>
            <a:r>
              <a:rPr lang="en-US" sz="2000" dirty="0">
                <a:solidFill>
                  <a:srgbClr val="202124"/>
                </a:solidFill>
                <a:latin typeface="Google Sans"/>
              </a:rPr>
              <a:t>None</a:t>
            </a:r>
          </a:p>
          <a:p>
            <a:pPr lvl="1"/>
            <a:endParaRPr lang="en-US" dirty="0">
              <a:solidFill>
                <a:srgbClr val="202124"/>
              </a:solidFill>
              <a:latin typeface="Google Sans"/>
            </a:endParaRPr>
          </a:p>
        </p:txBody>
      </p:sp>
    </p:spTree>
    <p:extLst>
      <p:ext uri="{BB962C8B-B14F-4D97-AF65-F5344CB8AC3E}">
        <p14:creationId xmlns:p14="http://schemas.microsoft.com/office/powerpoint/2010/main" val="1419534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DAC0C68-61DA-9576-576C-119894F20D6B}"/>
              </a:ext>
            </a:extLst>
          </p:cNvPr>
          <p:cNvGraphicFramePr>
            <a:graphicFrameLocks noGrp="1"/>
          </p:cNvGraphicFramePr>
          <p:nvPr>
            <p:extLst>
              <p:ext uri="{D42A27DB-BD31-4B8C-83A1-F6EECF244321}">
                <p14:modId xmlns:p14="http://schemas.microsoft.com/office/powerpoint/2010/main" val="2662753117"/>
              </p:ext>
            </p:extLst>
          </p:nvPr>
        </p:nvGraphicFramePr>
        <p:xfrm>
          <a:off x="985405" y="535349"/>
          <a:ext cx="9738013" cy="5366688"/>
        </p:xfrm>
        <a:graphic>
          <a:graphicData uri="http://schemas.openxmlformats.org/drawingml/2006/table">
            <a:tbl>
              <a:tblPr>
                <a:tableStyleId>{5C22544A-7EE6-4342-B048-85BDC9FD1C3A}</a:tableStyleId>
              </a:tblPr>
              <a:tblGrid>
                <a:gridCol w="1331694">
                  <a:extLst>
                    <a:ext uri="{9D8B030D-6E8A-4147-A177-3AD203B41FA5}">
                      <a16:colId xmlns:a16="http://schemas.microsoft.com/office/drawing/2014/main" val="3668062463"/>
                    </a:ext>
                  </a:extLst>
                </a:gridCol>
                <a:gridCol w="8406319">
                  <a:extLst>
                    <a:ext uri="{9D8B030D-6E8A-4147-A177-3AD203B41FA5}">
                      <a16:colId xmlns:a16="http://schemas.microsoft.com/office/drawing/2014/main" val="2668990107"/>
                    </a:ext>
                  </a:extLst>
                </a:gridCol>
              </a:tblGrid>
              <a:tr h="1020333">
                <a:tc>
                  <a:txBody>
                    <a:bodyPr/>
                    <a:lstStyle/>
                    <a:p>
                      <a:pPr algn="l" fontAlgn="ctr"/>
                      <a:r>
                        <a:rPr lang="en-US" sz="1600" u="none" strike="noStrike">
                          <a:effectLst/>
                          <a:latin typeface="Google Sans"/>
                        </a:rPr>
                        <a:t>Bridge</a:t>
                      </a:r>
                      <a:endParaRPr lang="en-US" sz="1600" b="0" i="0" u="none" strike="noStrike">
                        <a:solidFill>
                          <a:srgbClr val="000000"/>
                        </a:solidFill>
                        <a:effectLst/>
                        <a:latin typeface="Google Sans"/>
                      </a:endParaRPr>
                    </a:p>
                  </a:txBody>
                  <a:tcPr marL="9525" marR="9525" marT="9525" marB="0" anchor="ctr"/>
                </a:tc>
                <a:tc>
                  <a:txBody>
                    <a:bodyPr/>
                    <a:lstStyle/>
                    <a:p>
                      <a:pPr algn="l" fontAlgn="b"/>
                      <a:r>
                        <a:rPr lang="en-US" sz="1600" u="none" strike="noStrike" dirty="0">
                          <a:effectLst/>
                          <a:latin typeface="Google Sans"/>
                        </a:rPr>
                        <a:t>The default network driver. If you don’t specify a driver, this is the type of network you are creating. Bridge networks are usually used when your applications run in standalone containers that need to communicate</a:t>
                      </a:r>
                      <a:endParaRPr lang="en-US" sz="1600" b="0" i="0" u="none" strike="noStrike" dirty="0">
                        <a:solidFill>
                          <a:srgbClr val="000000"/>
                        </a:solidFill>
                        <a:effectLst/>
                        <a:latin typeface="Google Sans"/>
                      </a:endParaRPr>
                    </a:p>
                  </a:txBody>
                  <a:tcPr marL="9525" marR="9525" marT="9525" marB="0" anchor="b"/>
                </a:tc>
                <a:extLst>
                  <a:ext uri="{0D108BD9-81ED-4DB2-BD59-A6C34878D82A}">
                    <a16:rowId xmlns:a16="http://schemas.microsoft.com/office/drawing/2014/main" val="1494783689"/>
                  </a:ext>
                </a:extLst>
              </a:tr>
              <a:tr h="768563">
                <a:tc>
                  <a:txBody>
                    <a:bodyPr/>
                    <a:lstStyle/>
                    <a:p>
                      <a:pPr algn="l" fontAlgn="b"/>
                      <a:r>
                        <a:rPr lang="en-US" sz="1600" u="none" strike="noStrike">
                          <a:effectLst/>
                          <a:latin typeface="Google Sans"/>
                        </a:rPr>
                        <a:t>Host</a:t>
                      </a:r>
                      <a:endParaRPr lang="en-US" sz="1600" b="0" i="0" u="none" strike="noStrike">
                        <a:solidFill>
                          <a:srgbClr val="000000"/>
                        </a:solidFill>
                        <a:effectLst/>
                        <a:latin typeface="Google Sans"/>
                      </a:endParaRPr>
                    </a:p>
                  </a:txBody>
                  <a:tcPr marL="9525" marR="9525" marT="9525" marB="0" anchor="b"/>
                </a:tc>
                <a:tc>
                  <a:txBody>
                    <a:bodyPr/>
                    <a:lstStyle/>
                    <a:p>
                      <a:pPr algn="l" fontAlgn="b"/>
                      <a:r>
                        <a:rPr lang="en-US" sz="1600" u="none" strike="noStrike">
                          <a:effectLst/>
                          <a:latin typeface="Google Sans"/>
                        </a:rPr>
                        <a:t> For standalone containers, remove network isolation between the container and the Docker host, and use the host’s networking directly</a:t>
                      </a:r>
                      <a:endParaRPr lang="en-US" sz="1600" b="0" i="0" u="none" strike="noStrike">
                        <a:solidFill>
                          <a:srgbClr val="000000"/>
                        </a:solidFill>
                        <a:effectLst/>
                        <a:latin typeface="Google Sans"/>
                      </a:endParaRPr>
                    </a:p>
                  </a:txBody>
                  <a:tcPr marL="9525" marR="9525" marT="9525" marB="0" anchor="b"/>
                </a:tc>
                <a:extLst>
                  <a:ext uri="{0D108BD9-81ED-4DB2-BD59-A6C34878D82A}">
                    <a16:rowId xmlns:a16="http://schemas.microsoft.com/office/drawing/2014/main" val="2574780544"/>
                  </a:ext>
                </a:extLst>
              </a:tr>
              <a:tr h="768563">
                <a:tc>
                  <a:txBody>
                    <a:bodyPr/>
                    <a:lstStyle/>
                    <a:p>
                      <a:pPr algn="l" fontAlgn="b"/>
                      <a:r>
                        <a:rPr lang="en-US" sz="1600" u="none" strike="noStrike">
                          <a:effectLst/>
                          <a:latin typeface="Google Sans"/>
                        </a:rPr>
                        <a:t>Overlay</a:t>
                      </a:r>
                      <a:endParaRPr lang="en-US" sz="1600" b="0" i="0" u="none" strike="noStrike">
                        <a:solidFill>
                          <a:srgbClr val="000000"/>
                        </a:solidFill>
                        <a:effectLst/>
                        <a:latin typeface="Google Sans"/>
                      </a:endParaRPr>
                    </a:p>
                  </a:txBody>
                  <a:tcPr marL="9525" marR="9525" marT="9525" marB="0" anchor="b"/>
                </a:tc>
                <a:tc>
                  <a:txBody>
                    <a:bodyPr/>
                    <a:lstStyle/>
                    <a:p>
                      <a:pPr algn="l" fontAlgn="b"/>
                      <a:r>
                        <a:rPr lang="en-US" sz="1600" u="none" strike="noStrike">
                          <a:effectLst/>
                          <a:latin typeface="Google Sans"/>
                        </a:rPr>
                        <a:t>Overlay networks connect multiple Docker daemons together and enable swarm services to communicate with each other. </a:t>
                      </a:r>
                      <a:endParaRPr lang="en-US" sz="1600" b="0" i="0" u="none" strike="noStrike">
                        <a:solidFill>
                          <a:srgbClr val="000000"/>
                        </a:solidFill>
                        <a:effectLst/>
                        <a:latin typeface="Google Sans"/>
                      </a:endParaRPr>
                    </a:p>
                  </a:txBody>
                  <a:tcPr marL="9525" marR="9525" marT="9525" marB="0" anchor="b"/>
                </a:tc>
                <a:extLst>
                  <a:ext uri="{0D108BD9-81ED-4DB2-BD59-A6C34878D82A}">
                    <a16:rowId xmlns:a16="http://schemas.microsoft.com/office/drawing/2014/main" val="1149206138"/>
                  </a:ext>
                </a:extLst>
              </a:tr>
              <a:tr h="1272104">
                <a:tc>
                  <a:txBody>
                    <a:bodyPr/>
                    <a:lstStyle/>
                    <a:p>
                      <a:pPr algn="l" fontAlgn="b"/>
                      <a:r>
                        <a:rPr lang="en-US" sz="1600" u="none" strike="noStrike">
                          <a:effectLst/>
                          <a:latin typeface="Google Sans"/>
                        </a:rPr>
                        <a:t>IP Vlan </a:t>
                      </a:r>
                      <a:endParaRPr lang="en-US" sz="1600" b="0" i="0" u="none" strike="noStrike">
                        <a:solidFill>
                          <a:srgbClr val="000000"/>
                        </a:solidFill>
                        <a:effectLst/>
                        <a:latin typeface="Google Sans"/>
                      </a:endParaRPr>
                    </a:p>
                  </a:txBody>
                  <a:tcPr marL="9525" marR="9525" marT="9525" marB="0" anchor="b"/>
                </a:tc>
                <a:tc>
                  <a:txBody>
                    <a:bodyPr/>
                    <a:lstStyle/>
                    <a:p>
                      <a:pPr algn="l" fontAlgn="b"/>
                      <a:r>
                        <a:rPr lang="en-US" sz="1600" u="none" strike="noStrike">
                          <a:effectLst/>
                          <a:latin typeface="Google Sans"/>
                        </a:rPr>
                        <a:t>IPvlan networks give users total control over both IPv4 and IPv6 addressing. The VLAN driver builds on top of that in giving operators complete control of layer 2 VLAN tagging and even IPvlan L3 routing for users interested in underlay network integration</a:t>
                      </a:r>
                      <a:endParaRPr lang="en-US" sz="1600" b="0" i="0" u="none" strike="noStrike">
                        <a:solidFill>
                          <a:srgbClr val="000000"/>
                        </a:solidFill>
                        <a:effectLst/>
                        <a:latin typeface="Google Sans"/>
                      </a:endParaRPr>
                    </a:p>
                  </a:txBody>
                  <a:tcPr marL="9525" marR="9525" marT="9525" marB="0" anchor="b"/>
                </a:tc>
                <a:extLst>
                  <a:ext uri="{0D108BD9-81ED-4DB2-BD59-A6C34878D82A}">
                    <a16:rowId xmlns:a16="http://schemas.microsoft.com/office/drawing/2014/main" val="3566324013"/>
                  </a:ext>
                </a:extLst>
              </a:tr>
              <a:tr h="1020333">
                <a:tc>
                  <a:txBody>
                    <a:bodyPr/>
                    <a:lstStyle/>
                    <a:p>
                      <a:pPr algn="l" fontAlgn="b"/>
                      <a:r>
                        <a:rPr lang="en-US" sz="1600" u="none" strike="noStrike">
                          <a:effectLst/>
                          <a:latin typeface="Google Sans"/>
                        </a:rPr>
                        <a:t>Mcvlan</a:t>
                      </a:r>
                      <a:endParaRPr lang="en-US" sz="1600" b="0" i="0" u="none" strike="noStrike">
                        <a:solidFill>
                          <a:srgbClr val="000000"/>
                        </a:solidFill>
                        <a:effectLst/>
                        <a:latin typeface="Google Sans"/>
                      </a:endParaRPr>
                    </a:p>
                  </a:txBody>
                  <a:tcPr marL="9525" marR="9525" marT="9525" marB="0" anchor="b"/>
                </a:tc>
                <a:tc>
                  <a:txBody>
                    <a:bodyPr/>
                    <a:lstStyle/>
                    <a:p>
                      <a:pPr algn="l" fontAlgn="b"/>
                      <a:r>
                        <a:rPr lang="en-US" sz="1600" u="none" strike="noStrike" dirty="0" err="1">
                          <a:effectLst/>
                          <a:latin typeface="Google Sans"/>
                        </a:rPr>
                        <a:t>Macvlan</a:t>
                      </a:r>
                      <a:r>
                        <a:rPr lang="en-US" sz="1600" u="none" strike="noStrike" dirty="0">
                          <a:effectLst/>
                          <a:latin typeface="Google Sans"/>
                        </a:rPr>
                        <a:t> networks allow you to assign a MAC address to a container, making it appear as a physical device on your network. The Docker daemon routes traffic to containers by their MAC addresses. Using the </a:t>
                      </a:r>
                      <a:r>
                        <a:rPr lang="en-US" sz="1600" u="none" strike="noStrike" dirty="0" err="1">
                          <a:effectLst/>
                          <a:latin typeface="Google Sans"/>
                        </a:rPr>
                        <a:t>macvlan</a:t>
                      </a:r>
                      <a:r>
                        <a:rPr lang="en-US" sz="1600" u="none" strike="noStrike" dirty="0">
                          <a:effectLst/>
                          <a:latin typeface="Google Sans"/>
                        </a:rPr>
                        <a:t> driver </a:t>
                      </a:r>
                      <a:endParaRPr lang="en-US" sz="1600" b="0" i="0" u="none" strike="noStrike" dirty="0">
                        <a:solidFill>
                          <a:srgbClr val="000000"/>
                        </a:solidFill>
                        <a:effectLst/>
                        <a:latin typeface="Google Sans"/>
                      </a:endParaRPr>
                    </a:p>
                  </a:txBody>
                  <a:tcPr marL="9525" marR="9525" marT="9525" marB="0" anchor="b"/>
                </a:tc>
                <a:extLst>
                  <a:ext uri="{0D108BD9-81ED-4DB2-BD59-A6C34878D82A}">
                    <a16:rowId xmlns:a16="http://schemas.microsoft.com/office/drawing/2014/main" val="2860244387"/>
                  </a:ext>
                </a:extLst>
              </a:tr>
              <a:tr h="516792">
                <a:tc>
                  <a:txBody>
                    <a:bodyPr/>
                    <a:lstStyle/>
                    <a:p>
                      <a:pPr algn="l" fontAlgn="b"/>
                      <a:r>
                        <a:rPr lang="en-US" sz="1600" u="none" strike="noStrike">
                          <a:effectLst/>
                          <a:latin typeface="Google Sans"/>
                        </a:rPr>
                        <a:t>None </a:t>
                      </a:r>
                      <a:endParaRPr lang="en-US" sz="1600" b="0" i="0" u="none" strike="noStrike">
                        <a:solidFill>
                          <a:srgbClr val="000000"/>
                        </a:solidFill>
                        <a:effectLst/>
                        <a:latin typeface="Google Sans"/>
                      </a:endParaRPr>
                    </a:p>
                  </a:txBody>
                  <a:tcPr marL="9525" marR="9525" marT="9525" marB="0" anchor="b"/>
                </a:tc>
                <a:tc>
                  <a:txBody>
                    <a:bodyPr/>
                    <a:lstStyle/>
                    <a:p>
                      <a:pPr algn="l" fontAlgn="b"/>
                      <a:r>
                        <a:rPr lang="en-US" sz="1600" u="none" strike="noStrike" dirty="0">
                          <a:effectLst/>
                          <a:latin typeface="Google Sans"/>
                        </a:rPr>
                        <a:t>For this container, disable all networking. Usually used in conjunction with a custom network driver. </a:t>
                      </a:r>
                      <a:endParaRPr lang="en-US" sz="1600" b="0" i="0" u="none" strike="noStrike" dirty="0">
                        <a:solidFill>
                          <a:srgbClr val="000000"/>
                        </a:solidFill>
                        <a:effectLst/>
                        <a:latin typeface="Google Sans"/>
                      </a:endParaRPr>
                    </a:p>
                  </a:txBody>
                  <a:tcPr marL="9525" marR="9525" marT="9525" marB="0" anchor="b"/>
                </a:tc>
                <a:extLst>
                  <a:ext uri="{0D108BD9-81ED-4DB2-BD59-A6C34878D82A}">
                    <a16:rowId xmlns:a16="http://schemas.microsoft.com/office/drawing/2014/main" val="3860475923"/>
                  </a:ext>
                </a:extLst>
              </a:tr>
            </a:tbl>
          </a:graphicData>
        </a:graphic>
      </p:graphicFrame>
      <p:sp>
        <p:nvSpPr>
          <p:cNvPr id="5" name="TextBox 4">
            <a:extLst>
              <a:ext uri="{FF2B5EF4-FFF2-40B4-BE49-F238E27FC236}">
                <a16:creationId xmlns:a16="http://schemas.microsoft.com/office/drawing/2014/main" id="{485E96EA-EFF3-E865-5869-7C3125D3A0C4}"/>
              </a:ext>
            </a:extLst>
          </p:cNvPr>
          <p:cNvSpPr txBox="1"/>
          <p:nvPr/>
        </p:nvSpPr>
        <p:spPr>
          <a:xfrm>
            <a:off x="3491345" y="6137985"/>
            <a:ext cx="4914102" cy="400110"/>
          </a:xfrm>
          <a:prstGeom prst="rect">
            <a:avLst/>
          </a:prstGeom>
          <a:noFill/>
        </p:spPr>
        <p:txBody>
          <a:bodyPr wrap="none" rtlCol="0">
            <a:spAutoFit/>
          </a:bodyPr>
          <a:lstStyle/>
          <a:p>
            <a:r>
              <a:rPr lang="en-US" sz="2000" b="1" i="1" dirty="0">
                <a:latin typeface="Google Sans"/>
              </a:rPr>
              <a:t>docker network create [OPTIONS] NETWORK</a:t>
            </a:r>
          </a:p>
        </p:txBody>
      </p:sp>
    </p:spTree>
    <p:extLst>
      <p:ext uri="{BB962C8B-B14F-4D97-AF65-F5344CB8AC3E}">
        <p14:creationId xmlns:p14="http://schemas.microsoft.com/office/powerpoint/2010/main" val="3382184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AFD3-F24F-1872-4DE0-56588BAF5C73}"/>
              </a:ext>
            </a:extLst>
          </p:cNvPr>
          <p:cNvSpPr>
            <a:spLocks noGrp="1"/>
          </p:cNvSpPr>
          <p:nvPr>
            <p:ph type="title"/>
          </p:nvPr>
        </p:nvSpPr>
        <p:spPr/>
        <p:txBody>
          <a:bodyPr>
            <a:normAutofit/>
          </a:bodyPr>
          <a:lstStyle/>
          <a:p>
            <a:r>
              <a:rPr lang="en-US" sz="3600" b="1" dirty="0">
                <a:latin typeface="Google Sans"/>
              </a:rPr>
              <a:t>Docker Inspect</a:t>
            </a:r>
          </a:p>
        </p:txBody>
      </p:sp>
      <p:sp>
        <p:nvSpPr>
          <p:cNvPr id="3" name="Content Placeholder 2">
            <a:extLst>
              <a:ext uri="{FF2B5EF4-FFF2-40B4-BE49-F238E27FC236}">
                <a16:creationId xmlns:a16="http://schemas.microsoft.com/office/drawing/2014/main" id="{41272E46-CFD0-6543-B363-CE5FB9BACAEF}"/>
              </a:ext>
            </a:extLst>
          </p:cNvPr>
          <p:cNvSpPr>
            <a:spLocks noGrp="1"/>
          </p:cNvSpPr>
          <p:nvPr>
            <p:ph idx="1"/>
          </p:nvPr>
        </p:nvSpPr>
        <p:spPr/>
        <p:txBody>
          <a:bodyPr/>
          <a:lstStyle/>
          <a:p>
            <a:r>
              <a:rPr lang="en-US" b="0" i="0" dirty="0">
                <a:solidFill>
                  <a:srgbClr val="202124"/>
                </a:solidFill>
                <a:effectLst/>
                <a:latin typeface="Google Sans"/>
              </a:rPr>
              <a:t>Docker inspect </a:t>
            </a:r>
            <a:r>
              <a:rPr lang="en-US" b="0" i="0" dirty="0">
                <a:solidFill>
                  <a:srgbClr val="040C28"/>
                </a:solidFill>
                <a:effectLst/>
                <a:latin typeface="Google Sans"/>
              </a:rPr>
              <a:t>provides detailed information on constructs controlled by Docker</a:t>
            </a:r>
            <a:r>
              <a:rPr lang="en-US" b="0" i="0" dirty="0">
                <a:solidFill>
                  <a:srgbClr val="202124"/>
                </a:solidFill>
                <a:effectLst/>
                <a:latin typeface="Google Sans"/>
              </a:rPr>
              <a:t>. By default, docker inspect will render results in a JSON array.</a:t>
            </a:r>
          </a:p>
          <a:p>
            <a:r>
              <a:rPr lang="en-US" b="0" i="0">
                <a:solidFill>
                  <a:srgbClr val="202124"/>
                </a:solidFill>
                <a:effectLst/>
                <a:latin typeface="Google Sans"/>
              </a:rPr>
              <a:t>Troubleshooting commands</a:t>
            </a:r>
            <a:endParaRPr lang="en-US" b="0" i="0" dirty="0">
              <a:solidFill>
                <a:srgbClr val="202124"/>
              </a:solidFill>
              <a:effectLst/>
              <a:latin typeface="Google Sans"/>
            </a:endParaRPr>
          </a:p>
          <a:p>
            <a:pPr lvl="1"/>
            <a:r>
              <a:rPr lang="en-US" dirty="0"/>
              <a:t>docker --tail 100 = displays last 100 lines</a:t>
            </a:r>
          </a:p>
          <a:p>
            <a:pPr lvl="1"/>
            <a:r>
              <a:rPr lang="en-US" dirty="0"/>
              <a:t>docker logs --since 10 = displays last 10 minutes log</a:t>
            </a:r>
          </a:p>
          <a:p>
            <a:pPr lvl="1"/>
            <a:r>
              <a:rPr lang="en-US" dirty="0"/>
              <a:t>docker inspect --format={{.</a:t>
            </a:r>
            <a:r>
              <a:rPr lang="en-US" dirty="0" err="1"/>
              <a:t>LogPath</a:t>
            </a:r>
            <a:r>
              <a:rPr lang="en-US" dirty="0"/>
              <a:t>}} &lt;Container ID&gt;</a:t>
            </a:r>
          </a:p>
          <a:p>
            <a:pPr lvl="1"/>
            <a:r>
              <a:rPr lang="en-US" dirty="0"/>
              <a:t>grep error &lt;location&gt;</a:t>
            </a:r>
          </a:p>
          <a:p>
            <a:pPr lvl="1"/>
            <a:r>
              <a:rPr lang="en-US" dirty="0"/>
              <a:t>tail -f 'docker inspect --format={{.</a:t>
            </a:r>
            <a:r>
              <a:rPr lang="en-US" dirty="0" err="1"/>
              <a:t>LogPath</a:t>
            </a:r>
            <a:r>
              <a:rPr lang="en-US" dirty="0"/>
              <a:t>}} &lt;Container ID&gt;'</a:t>
            </a:r>
          </a:p>
          <a:p>
            <a:pPr lvl="1"/>
            <a:r>
              <a:rPr lang="en-US" dirty="0"/>
              <a:t>docker </a:t>
            </a:r>
            <a:r>
              <a:rPr lang="en-US" dirty="0" err="1"/>
              <a:t>ps</a:t>
            </a:r>
            <a:r>
              <a:rPr lang="en-US" dirty="0"/>
              <a:t> --filter="status-exited"</a:t>
            </a:r>
          </a:p>
        </p:txBody>
      </p:sp>
    </p:spTree>
    <p:extLst>
      <p:ext uri="{BB962C8B-B14F-4D97-AF65-F5344CB8AC3E}">
        <p14:creationId xmlns:p14="http://schemas.microsoft.com/office/powerpoint/2010/main" val="175210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A198-C232-9316-9994-4378B3F43A97}"/>
              </a:ext>
            </a:extLst>
          </p:cNvPr>
          <p:cNvSpPr>
            <a:spLocks noGrp="1"/>
          </p:cNvSpPr>
          <p:nvPr>
            <p:ph type="title"/>
          </p:nvPr>
        </p:nvSpPr>
        <p:spPr/>
        <p:txBody>
          <a:bodyPr/>
          <a:lstStyle/>
          <a:p>
            <a:r>
              <a:rPr lang="en-US" sz="3600" b="1" dirty="0">
                <a:latin typeface="Google Sans"/>
              </a:rPr>
              <a:t>Docker</a:t>
            </a:r>
            <a:r>
              <a:rPr lang="en-US" dirty="0"/>
              <a:t> </a:t>
            </a:r>
          </a:p>
        </p:txBody>
      </p:sp>
      <p:sp>
        <p:nvSpPr>
          <p:cNvPr id="3" name="Content Placeholder 2">
            <a:extLst>
              <a:ext uri="{FF2B5EF4-FFF2-40B4-BE49-F238E27FC236}">
                <a16:creationId xmlns:a16="http://schemas.microsoft.com/office/drawing/2014/main" id="{98063CCD-C0D2-5A7E-723B-9A7FE7C932D9}"/>
              </a:ext>
            </a:extLst>
          </p:cNvPr>
          <p:cNvSpPr>
            <a:spLocks noGrp="1"/>
          </p:cNvSpPr>
          <p:nvPr>
            <p:ph idx="1"/>
          </p:nvPr>
        </p:nvSpPr>
        <p:spPr>
          <a:xfrm>
            <a:off x="838200" y="2355273"/>
            <a:ext cx="10515600" cy="3821690"/>
          </a:xfrm>
        </p:spPr>
        <p:txBody>
          <a:bodyPr/>
          <a:lstStyle/>
          <a:p>
            <a:pPr marL="0" indent="0">
              <a:buNone/>
            </a:pPr>
            <a:r>
              <a:rPr lang="en-US" b="0" i="0" dirty="0">
                <a:solidFill>
                  <a:srgbClr val="202124"/>
                </a:solidFill>
                <a:effectLst/>
                <a:latin typeface="arial" panose="020B0604020202020204" pitchFamily="34" charset="0"/>
              </a:rPr>
              <a:t>Docker is </a:t>
            </a:r>
            <a:r>
              <a:rPr lang="en-US" b="1" i="0" dirty="0">
                <a:solidFill>
                  <a:srgbClr val="202124"/>
                </a:solidFill>
                <a:effectLst/>
                <a:latin typeface="arial" panose="020B0604020202020204" pitchFamily="34" charset="0"/>
              </a:rPr>
              <a:t>a software platform that allows you to build, test, and deploy applications quickly</a:t>
            </a:r>
            <a:r>
              <a:rPr lang="en-US" b="0" i="0" dirty="0">
                <a:solidFill>
                  <a:srgbClr val="202124"/>
                </a:solidFill>
                <a:effectLst/>
                <a:latin typeface="arial" panose="020B0604020202020204" pitchFamily="34" charset="0"/>
              </a:rPr>
              <a:t>. Docker packages software into standardized units called containers that have everything the software needs to run including libraries, system tools, code, and runtime.</a:t>
            </a:r>
            <a:endParaRPr lang="en-US" dirty="0"/>
          </a:p>
        </p:txBody>
      </p:sp>
      <p:pic>
        <p:nvPicPr>
          <p:cNvPr id="5122" name="Picture 2" descr="So, What is HubSpot?">
            <a:extLst>
              <a:ext uri="{FF2B5EF4-FFF2-40B4-BE49-F238E27FC236}">
                <a16:creationId xmlns:a16="http://schemas.microsoft.com/office/drawing/2014/main" id="{72E969BD-292A-011F-40A7-1780420B3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474" y="296069"/>
            <a:ext cx="1726911" cy="172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14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Docker Architecture and its Components for Beginners">
            <a:extLst>
              <a:ext uri="{FF2B5EF4-FFF2-40B4-BE49-F238E27FC236}">
                <a16:creationId xmlns:a16="http://schemas.microsoft.com/office/drawing/2014/main" id="{D0B74911-E02E-D545-A222-83ADFBBC12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545"/>
          <a:stretch/>
        </p:blipFill>
        <p:spPr bwMode="auto">
          <a:xfrm>
            <a:off x="886691" y="1690254"/>
            <a:ext cx="10353415" cy="4197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497BFF-9A94-AF2E-B8B0-3AA1AAABD5E7}"/>
              </a:ext>
            </a:extLst>
          </p:cNvPr>
          <p:cNvSpPr txBox="1"/>
          <p:nvPr/>
        </p:nvSpPr>
        <p:spPr>
          <a:xfrm>
            <a:off x="886691" y="706582"/>
            <a:ext cx="3839769" cy="523220"/>
          </a:xfrm>
          <a:prstGeom prst="rect">
            <a:avLst/>
          </a:prstGeom>
          <a:noFill/>
        </p:spPr>
        <p:txBody>
          <a:bodyPr wrap="none" rtlCol="0">
            <a:spAutoFit/>
          </a:bodyPr>
          <a:lstStyle/>
          <a:p>
            <a:r>
              <a:rPr lang="en-US" sz="2800" b="1" dirty="0">
                <a:latin typeface="Google Sans"/>
              </a:rPr>
              <a:t>DOCKER ARCHITECTURE </a:t>
            </a:r>
          </a:p>
        </p:txBody>
      </p:sp>
    </p:spTree>
    <p:extLst>
      <p:ext uri="{BB962C8B-B14F-4D97-AF65-F5344CB8AC3E}">
        <p14:creationId xmlns:p14="http://schemas.microsoft.com/office/powerpoint/2010/main" val="53269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E5DDB-848F-E3FE-FF68-841A5A7667A3}"/>
              </a:ext>
            </a:extLst>
          </p:cNvPr>
          <p:cNvSpPr>
            <a:spLocks noGrp="1"/>
          </p:cNvSpPr>
          <p:nvPr>
            <p:ph type="title"/>
          </p:nvPr>
        </p:nvSpPr>
        <p:spPr/>
        <p:txBody>
          <a:bodyPr>
            <a:normAutofit/>
          </a:bodyPr>
          <a:lstStyle/>
          <a:p>
            <a:r>
              <a:rPr lang="en-US" sz="3600" b="1" dirty="0">
                <a:latin typeface="Google Sans"/>
              </a:rPr>
              <a:t>Docker Client </a:t>
            </a:r>
          </a:p>
        </p:txBody>
      </p:sp>
      <p:sp>
        <p:nvSpPr>
          <p:cNvPr id="3" name="Content Placeholder 2">
            <a:extLst>
              <a:ext uri="{FF2B5EF4-FFF2-40B4-BE49-F238E27FC236}">
                <a16:creationId xmlns:a16="http://schemas.microsoft.com/office/drawing/2014/main" id="{728EF989-61D4-A465-B19B-F0E47EE1C65D}"/>
              </a:ext>
            </a:extLst>
          </p:cNvPr>
          <p:cNvSpPr>
            <a:spLocks noGrp="1"/>
          </p:cNvSpPr>
          <p:nvPr>
            <p:ph idx="1"/>
          </p:nvPr>
        </p:nvSpPr>
        <p:spPr/>
        <p:txBody>
          <a:bodyPr/>
          <a:lstStyle/>
          <a:p>
            <a:r>
              <a:rPr lang="en-US" b="0" i="0" dirty="0">
                <a:solidFill>
                  <a:srgbClr val="202124"/>
                </a:solidFill>
                <a:effectLst/>
                <a:latin typeface="Google Sans"/>
              </a:rPr>
              <a:t>The Docker client ( docker ) is </a:t>
            </a:r>
            <a:r>
              <a:rPr lang="en-US" b="0" i="0" dirty="0">
                <a:solidFill>
                  <a:srgbClr val="040C28"/>
                </a:solidFill>
                <a:effectLst/>
                <a:latin typeface="Google Sans"/>
              </a:rPr>
              <a:t>the primary way that many Docker users interact with Docker</a:t>
            </a:r>
            <a:r>
              <a:rPr lang="en-US" b="0" i="0" dirty="0">
                <a:solidFill>
                  <a:srgbClr val="202124"/>
                </a:solidFill>
                <a:effectLst/>
                <a:latin typeface="Google Sans"/>
              </a:rPr>
              <a:t>. When you use commands such as docker run , the client sends these commands to docker d , which carries them out. The docker command uses the Docker API. The Docker client can communicate with more than one daemon.</a:t>
            </a:r>
            <a:endParaRPr lang="en-US" dirty="0"/>
          </a:p>
        </p:txBody>
      </p:sp>
      <p:sp>
        <p:nvSpPr>
          <p:cNvPr id="4" name="TextBox 3">
            <a:extLst>
              <a:ext uri="{FF2B5EF4-FFF2-40B4-BE49-F238E27FC236}">
                <a16:creationId xmlns:a16="http://schemas.microsoft.com/office/drawing/2014/main" id="{A89F87CC-48CF-CFF0-8BD0-74895911DA09}"/>
              </a:ext>
            </a:extLst>
          </p:cNvPr>
          <p:cNvSpPr txBox="1"/>
          <p:nvPr/>
        </p:nvSpPr>
        <p:spPr>
          <a:xfrm>
            <a:off x="2050473" y="4170219"/>
            <a:ext cx="2045432" cy="169706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2400" dirty="0">
                <a:solidFill>
                  <a:srgbClr val="202124"/>
                </a:solidFill>
                <a:latin typeface="Google Sans"/>
              </a:rPr>
              <a:t>Docker Build</a:t>
            </a:r>
          </a:p>
          <a:p>
            <a:pPr marL="285750" indent="-285750">
              <a:lnSpc>
                <a:spcPct val="150000"/>
              </a:lnSpc>
              <a:buFont typeface="Wingdings" panose="05000000000000000000" pitchFamily="2" charset="2"/>
              <a:buChar char="Ø"/>
            </a:pPr>
            <a:r>
              <a:rPr lang="en-US" sz="2400" dirty="0">
                <a:solidFill>
                  <a:srgbClr val="202124"/>
                </a:solidFill>
                <a:latin typeface="Google Sans"/>
              </a:rPr>
              <a:t>Docker Pull</a:t>
            </a:r>
          </a:p>
          <a:p>
            <a:pPr marL="285750" indent="-285750">
              <a:lnSpc>
                <a:spcPct val="150000"/>
              </a:lnSpc>
              <a:buFont typeface="Wingdings" panose="05000000000000000000" pitchFamily="2" charset="2"/>
              <a:buChar char="Ø"/>
            </a:pPr>
            <a:r>
              <a:rPr lang="en-US" sz="2400" dirty="0">
                <a:solidFill>
                  <a:srgbClr val="202124"/>
                </a:solidFill>
                <a:latin typeface="Google Sans"/>
              </a:rPr>
              <a:t>Docker Run</a:t>
            </a:r>
          </a:p>
        </p:txBody>
      </p:sp>
    </p:spTree>
    <p:extLst>
      <p:ext uri="{BB962C8B-B14F-4D97-AF65-F5344CB8AC3E}">
        <p14:creationId xmlns:p14="http://schemas.microsoft.com/office/powerpoint/2010/main" val="270379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8425-1188-F580-367C-0FA235358EC7}"/>
              </a:ext>
            </a:extLst>
          </p:cNvPr>
          <p:cNvSpPr>
            <a:spLocks noGrp="1"/>
          </p:cNvSpPr>
          <p:nvPr>
            <p:ph type="title"/>
          </p:nvPr>
        </p:nvSpPr>
        <p:spPr/>
        <p:txBody>
          <a:bodyPr>
            <a:normAutofit/>
          </a:bodyPr>
          <a:lstStyle/>
          <a:p>
            <a:r>
              <a:rPr lang="en-US" sz="3600" b="1" dirty="0">
                <a:latin typeface="Google Sans"/>
              </a:rPr>
              <a:t>Docker Host</a:t>
            </a:r>
          </a:p>
        </p:txBody>
      </p:sp>
      <p:sp>
        <p:nvSpPr>
          <p:cNvPr id="3" name="Content Placeholder 2">
            <a:extLst>
              <a:ext uri="{FF2B5EF4-FFF2-40B4-BE49-F238E27FC236}">
                <a16:creationId xmlns:a16="http://schemas.microsoft.com/office/drawing/2014/main" id="{CE4D899F-393A-A44C-CA66-B956D297A471}"/>
              </a:ext>
            </a:extLst>
          </p:cNvPr>
          <p:cNvSpPr>
            <a:spLocks noGrp="1"/>
          </p:cNvSpPr>
          <p:nvPr>
            <p:ph idx="1"/>
          </p:nvPr>
        </p:nvSpPr>
        <p:spPr/>
        <p:txBody>
          <a:bodyPr/>
          <a:lstStyle/>
          <a:p>
            <a:r>
              <a:rPr lang="en-US" dirty="0">
                <a:solidFill>
                  <a:srgbClr val="202124"/>
                </a:solidFill>
                <a:latin typeface="Google Sans"/>
              </a:rPr>
              <a:t>H</a:t>
            </a:r>
            <a:r>
              <a:rPr lang="en-US" b="0" i="0" dirty="0">
                <a:solidFill>
                  <a:srgbClr val="202124"/>
                </a:solidFill>
                <a:effectLst/>
                <a:latin typeface="Google Sans"/>
              </a:rPr>
              <a:t>ost is </a:t>
            </a:r>
            <a:r>
              <a:rPr lang="en-US" b="0" i="0" dirty="0">
                <a:solidFill>
                  <a:srgbClr val="040C28"/>
                </a:solidFill>
                <a:effectLst/>
                <a:latin typeface="Google Sans"/>
              </a:rPr>
              <a:t>a machine responsible for running one or more containers</a:t>
            </a:r>
            <a:r>
              <a:rPr lang="en-US" b="0" i="0" dirty="0">
                <a:solidFill>
                  <a:srgbClr val="202124"/>
                </a:solidFill>
                <a:effectLst/>
                <a:latin typeface="Google Sans"/>
              </a:rPr>
              <a:t>.</a:t>
            </a:r>
          </a:p>
          <a:p>
            <a:r>
              <a:rPr lang="en-US" b="0" i="0" dirty="0">
                <a:solidFill>
                  <a:srgbClr val="232629"/>
                </a:solidFill>
                <a:effectLst/>
                <a:latin typeface="-apple-system"/>
              </a:rPr>
              <a:t>Docker host is the machine where you installed the docker engine</a:t>
            </a:r>
          </a:p>
          <a:p>
            <a:pPr lvl="1">
              <a:buFont typeface="Wingdings" panose="05000000000000000000" pitchFamily="2" charset="2"/>
              <a:buChar char="Ø"/>
            </a:pPr>
            <a:r>
              <a:rPr lang="en-US" b="0" i="0" dirty="0">
                <a:solidFill>
                  <a:srgbClr val="232629"/>
                </a:solidFill>
                <a:effectLst/>
                <a:latin typeface="-apple-system"/>
              </a:rPr>
              <a:t>Host = container implementation </a:t>
            </a:r>
          </a:p>
          <a:p>
            <a:pPr lvl="1">
              <a:buFont typeface="Wingdings" panose="05000000000000000000" pitchFamily="2" charset="2"/>
              <a:buChar char="Ø"/>
            </a:pPr>
            <a:r>
              <a:rPr lang="en-US" b="0" i="0" dirty="0">
                <a:solidFill>
                  <a:srgbClr val="232629"/>
                </a:solidFill>
                <a:effectLst/>
                <a:latin typeface="-apple-system"/>
              </a:rPr>
              <a:t>Docker = app packaging and container management</a:t>
            </a:r>
            <a:endParaRPr lang="en-US" dirty="0"/>
          </a:p>
        </p:txBody>
      </p:sp>
    </p:spTree>
    <p:extLst>
      <p:ext uri="{BB962C8B-B14F-4D97-AF65-F5344CB8AC3E}">
        <p14:creationId xmlns:p14="http://schemas.microsoft.com/office/powerpoint/2010/main" val="43342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C44C4-EBE8-4B9A-C00A-87FDC3F95E71}"/>
              </a:ext>
            </a:extLst>
          </p:cNvPr>
          <p:cNvSpPr>
            <a:spLocks noGrp="1"/>
          </p:cNvSpPr>
          <p:nvPr>
            <p:ph type="title"/>
          </p:nvPr>
        </p:nvSpPr>
        <p:spPr/>
        <p:txBody>
          <a:bodyPr>
            <a:normAutofit/>
          </a:bodyPr>
          <a:lstStyle/>
          <a:p>
            <a:r>
              <a:rPr lang="en-US" sz="3600" b="1" dirty="0">
                <a:latin typeface="Google Sans"/>
              </a:rPr>
              <a:t>Docker Daemon </a:t>
            </a:r>
          </a:p>
        </p:txBody>
      </p:sp>
      <p:sp>
        <p:nvSpPr>
          <p:cNvPr id="3" name="Content Placeholder 2">
            <a:extLst>
              <a:ext uri="{FF2B5EF4-FFF2-40B4-BE49-F238E27FC236}">
                <a16:creationId xmlns:a16="http://schemas.microsoft.com/office/drawing/2014/main" id="{5B551456-9FBC-5662-CBF9-7659B53DCD18}"/>
              </a:ext>
            </a:extLst>
          </p:cNvPr>
          <p:cNvSpPr>
            <a:spLocks noGrp="1"/>
          </p:cNvSpPr>
          <p:nvPr>
            <p:ph idx="1"/>
          </p:nvPr>
        </p:nvSpPr>
        <p:spPr/>
        <p:txBody>
          <a:bodyPr/>
          <a:lstStyle/>
          <a:p>
            <a:r>
              <a:rPr lang="en-US" b="0" i="0" dirty="0">
                <a:solidFill>
                  <a:srgbClr val="040C28"/>
                </a:solidFill>
                <a:effectLst/>
                <a:latin typeface="Google Sans"/>
              </a:rPr>
              <a:t>Listens for Docker API requests and manages Docker objects such as images, containers, networks, and volumes</a:t>
            </a:r>
            <a:r>
              <a:rPr lang="en-US" b="0" i="0" dirty="0">
                <a:solidFill>
                  <a:srgbClr val="202124"/>
                </a:solidFill>
                <a:effectLst/>
                <a:latin typeface="Google Sans"/>
              </a:rPr>
              <a:t>. A daemon can also communicate with other daemons to manage Docker services.</a:t>
            </a:r>
          </a:p>
          <a:p>
            <a:r>
              <a:rPr lang="en-US" b="0" i="0" dirty="0">
                <a:solidFill>
                  <a:srgbClr val="202124"/>
                </a:solidFill>
                <a:effectLst/>
                <a:latin typeface="Google Sans"/>
              </a:rPr>
              <a:t>The purpose of the daemon is </a:t>
            </a:r>
            <a:r>
              <a:rPr lang="en-US" i="0" dirty="0">
                <a:solidFill>
                  <a:srgbClr val="202124"/>
                </a:solidFill>
                <a:effectLst/>
                <a:latin typeface="Google Sans"/>
              </a:rPr>
              <a:t>to respond to network, hardware, or system requests to perform certain tasks.</a:t>
            </a:r>
            <a:endParaRPr lang="en-US" dirty="0">
              <a:latin typeface="Google Sans"/>
            </a:endParaRPr>
          </a:p>
        </p:txBody>
      </p:sp>
    </p:spTree>
    <p:extLst>
      <p:ext uri="{BB962C8B-B14F-4D97-AF65-F5344CB8AC3E}">
        <p14:creationId xmlns:p14="http://schemas.microsoft.com/office/powerpoint/2010/main" val="364227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E77B-E370-71D5-69EB-2755702E9D3D}"/>
              </a:ext>
            </a:extLst>
          </p:cNvPr>
          <p:cNvSpPr>
            <a:spLocks noGrp="1"/>
          </p:cNvSpPr>
          <p:nvPr>
            <p:ph type="title"/>
          </p:nvPr>
        </p:nvSpPr>
        <p:spPr/>
        <p:txBody>
          <a:bodyPr>
            <a:normAutofit/>
          </a:bodyPr>
          <a:lstStyle/>
          <a:p>
            <a:r>
              <a:rPr lang="en-US" sz="3600" b="1" dirty="0">
                <a:latin typeface="Google Sans"/>
              </a:rPr>
              <a:t>Docker Container</a:t>
            </a:r>
          </a:p>
        </p:txBody>
      </p:sp>
      <p:sp>
        <p:nvSpPr>
          <p:cNvPr id="3" name="Content Placeholder 2">
            <a:extLst>
              <a:ext uri="{FF2B5EF4-FFF2-40B4-BE49-F238E27FC236}">
                <a16:creationId xmlns:a16="http://schemas.microsoft.com/office/drawing/2014/main" id="{BF9E2ACC-6BEE-E320-8008-6D006FDC537F}"/>
              </a:ext>
            </a:extLst>
          </p:cNvPr>
          <p:cNvSpPr>
            <a:spLocks noGrp="1"/>
          </p:cNvSpPr>
          <p:nvPr>
            <p:ph idx="1"/>
          </p:nvPr>
        </p:nvSpPr>
        <p:spPr>
          <a:xfrm>
            <a:off x="838200" y="2479963"/>
            <a:ext cx="10515600" cy="3696999"/>
          </a:xfrm>
        </p:spPr>
        <p:txBody>
          <a:bodyPr/>
          <a:lstStyle/>
          <a:p>
            <a:r>
              <a:rPr lang="en-US" b="0" i="0" dirty="0">
                <a:solidFill>
                  <a:srgbClr val="202124"/>
                </a:solidFill>
                <a:effectLst/>
                <a:latin typeface="Google Sans"/>
              </a:rPr>
              <a:t>A Docker container image is </a:t>
            </a:r>
            <a:r>
              <a:rPr lang="en-US" b="0" i="0" dirty="0">
                <a:solidFill>
                  <a:srgbClr val="040C28"/>
                </a:solidFill>
                <a:effectLst/>
                <a:latin typeface="Google Sans"/>
              </a:rPr>
              <a:t>a lightweight, standalone, executable package of software that includes everything needed to run an application: code, runtime, system tools, system libraries and settings</a:t>
            </a:r>
            <a:r>
              <a:rPr lang="en-US" b="0" i="0" dirty="0">
                <a:solidFill>
                  <a:srgbClr val="202124"/>
                </a:solidFill>
                <a:effectLst/>
                <a:latin typeface="Google Sans"/>
              </a:rPr>
              <a:t>.</a:t>
            </a:r>
            <a:endParaRPr lang="en-US" dirty="0"/>
          </a:p>
        </p:txBody>
      </p:sp>
      <p:pic>
        <p:nvPicPr>
          <p:cNvPr id="10242" name="Picture 2" descr="aldakur.net">
            <a:extLst>
              <a:ext uri="{FF2B5EF4-FFF2-40B4-BE49-F238E27FC236}">
                <a16:creationId xmlns:a16="http://schemas.microsoft.com/office/drawing/2014/main" id="{24C047C9-9F68-B697-6D49-8BAD6E964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891" y="231839"/>
            <a:ext cx="2239674" cy="173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83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1DC0-FFE4-7978-8B03-8CF1A4EEA42C}"/>
              </a:ext>
            </a:extLst>
          </p:cNvPr>
          <p:cNvSpPr>
            <a:spLocks noGrp="1"/>
          </p:cNvSpPr>
          <p:nvPr>
            <p:ph type="title"/>
          </p:nvPr>
        </p:nvSpPr>
        <p:spPr/>
        <p:txBody>
          <a:bodyPr>
            <a:normAutofit/>
          </a:bodyPr>
          <a:lstStyle/>
          <a:p>
            <a:r>
              <a:rPr lang="en-US" sz="3600" b="1" dirty="0">
                <a:latin typeface="Google Sans"/>
              </a:rPr>
              <a:t>Docker</a:t>
            </a:r>
            <a:r>
              <a:rPr lang="en-US" sz="3600" dirty="0">
                <a:latin typeface="Google Sans"/>
              </a:rPr>
              <a:t> </a:t>
            </a:r>
            <a:r>
              <a:rPr lang="en-US" sz="3600" b="1" dirty="0">
                <a:latin typeface="Google Sans"/>
              </a:rPr>
              <a:t>Image</a:t>
            </a:r>
          </a:p>
        </p:txBody>
      </p:sp>
      <p:sp>
        <p:nvSpPr>
          <p:cNvPr id="3" name="Content Placeholder 2">
            <a:extLst>
              <a:ext uri="{FF2B5EF4-FFF2-40B4-BE49-F238E27FC236}">
                <a16:creationId xmlns:a16="http://schemas.microsoft.com/office/drawing/2014/main" id="{4B878A7F-B147-F9D1-4EA1-FB978F3988FB}"/>
              </a:ext>
            </a:extLst>
          </p:cNvPr>
          <p:cNvSpPr>
            <a:spLocks noGrp="1"/>
          </p:cNvSpPr>
          <p:nvPr>
            <p:ph idx="1"/>
          </p:nvPr>
        </p:nvSpPr>
        <p:spPr/>
        <p:txBody>
          <a:bodyPr/>
          <a:lstStyle/>
          <a:p>
            <a:pPr>
              <a:lnSpc>
                <a:spcPct val="150000"/>
              </a:lnSpc>
              <a:buFont typeface="Wingdings" panose="05000000000000000000" pitchFamily="2" charset="2"/>
              <a:buChar char="ü"/>
            </a:pPr>
            <a:r>
              <a:rPr lang="en-US" b="0" i="0" dirty="0">
                <a:solidFill>
                  <a:srgbClr val="040C28"/>
                </a:solidFill>
                <a:effectLst/>
                <a:latin typeface="Google Sans"/>
              </a:rPr>
              <a:t>Application code.</a:t>
            </a:r>
          </a:p>
          <a:p>
            <a:pPr>
              <a:lnSpc>
                <a:spcPct val="150000"/>
              </a:lnSpc>
              <a:buFont typeface="Wingdings" panose="05000000000000000000" pitchFamily="2" charset="2"/>
              <a:buChar char="ü"/>
            </a:pPr>
            <a:r>
              <a:rPr lang="en-US" dirty="0">
                <a:solidFill>
                  <a:srgbClr val="040C28"/>
                </a:solidFill>
                <a:latin typeface="Google Sans"/>
              </a:rPr>
              <a:t>L</a:t>
            </a:r>
            <a:r>
              <a:rPr lang="en-US" b="0" i="0" dirty="0">
                <a:solidFill>
                  <a:srgbClr val="040C28"/>
                </a:solidFill>
                <a:effectLst/>
                <a:latin typeface="Google Sans"/>
              </a:rPr>
              <a:t>ibraries </a:t>
            </a:r>
          </a:p>
          <a:p>
            <a:pPr>
              <a:lnSpc>
                <a:spcPct val="150000"/>
              </a:lnSpc>
              <a:buFont typeface="Wingdings" panose="05000000000000000000" pitchFamily="2" charset="2"/>
              <a:buChar char="ü"/>
            </a:pPr>
            <a:r>
              <a:rPr lang="en-US" dirty="0">
                <a:solidFill>
                  <a:srgbClr val="040C28"/>
                </a:solidFill>
                <a:latin typeface="Google Sans"/>
              </a:rPr>
              <a:t>T</a:t>
            </a:r>
            <a:r>
              <a:rPr lang="en-US" b="0" i="0" dirty="0">
                <a:solidFill>
                  <a:srgbClr val="040C28"/>
                </a:solidFill>
                <a:effectLst/>
                <a:latin typeface="Google Sans"/>
              </a:rPr>
              <a:t>ools </a:t>
            </a:r>
          </a:p>
          <a:p>
            <a:pPr>
              <a:lnSpc>
                <a:spcPct val="150000"/>
              </a:lnSpc>
              <a:buFont typeface="Wingdings" panose="05000000000000000000" pitchFamily="2" charset="2"/>
              <a:buChar char="ü"/>
            </a:pPr>
            <a:r>
              <a:rPr lang="en-US" b="0" i="0" dirty="0">
                <a:solidFill>
                  <a:srgbClr val="040C28"/>
                </a:solidFill>
                <a:effectLst/>
                <a:latin typeface="Google Sans"/>
              </a:rPr>
              <a:t>Dependencies</a:t>
            </a:r>
          </a:p>
          <a:p>
            <a:pPr>
              <a:lnSpc>
                <a:spcPct val="150000"/>
              </a:lnSpc>
              <a:buFont typeface="Wingdings" panose="05000000000000000000" pitchFamily="2" charset="2"/>
              <a:buChar char="ü"/>
            </a:pPr>
            <a:r>
              <a:rPr lang="en-US" dirty="0">
                <a:solidFill>
                  <a:srgbClr val="040C28"/>
                </a:solidFill>
                <a:latin typeface="Google Sans"/>
              </a:rPr>
              <a:t>O</a:t>
            </a:r>
            <a:r>
              <a:rPr lang="en-US" b="0" i="0" dirty="0">
                <a:solidFill>
                  <a:srgbClr val="040C28"/>
                </a:solidFill>
                <a:effectLst/>
                <a:latin typeface="Google Sans"/>
              </a:rPr>
              <a:t>ther files needed to make an application run</a:t>
            </a:r>
            <a:r>
              <a:rPr lang="en-US" b="0" i="0" dirty="0">
                <a:solidFill>
                  <a:srgbClr val="202124"/>
                </a:solidFill>
                <a:effectLst/>
                <a:latin typeface="Google Sans"/>
              </a:rPr>
              <a:t>.</a:t>
            </a:r>
            <a:endParaRPr lang="en-US" dirty="0"/>
          </a:p>
        </p:txBody>
      </p:sp>
      <p:sp>
        <p:nvSpPr>
          <p:cNvPr id="4" name="TextBox 3">
            <a:extLst>
              <a:ext uri="{FF2B5EF4-FFF2-40B4-BE49-F238E27FC236}">
                <a16:creationId xmlns:a16="http://schemas.microsoft.com/office/drawing/2014/main" id="{2DC3EF9F-6780-9D3F-EA29-90049E031DEA}"/>
              </a:ext>
            </a:extLst>
          </p:cNvPr>
          <p:cNvSpPr txBox="1"/>
          <p:nvPr/>
        </p:nvSpPr>
        <p:spPr>
          <a:xfrm>
            <a:off x="6096000" y="2246968"/>
            <a:ext cx="3402280" cy="1569660"/>
          </a:xfrm>
          <a:prstGeom prst="rect">
            <a:avLst/>
          </a:prstGeom>
          <a:noFill/>
        </p:spPr>
        <p:txBody>
          <a:bodyPr wrap="square" rtlCol="0">
            <a:spAutoFit/>
          </a:bodyPr>
          <a:lstStyle/>
          <a:p>
            <a:r>
              <a:rPr lang="en-US" sz="1600" b="0" i="1" dirty="0">
                <a:solidFill>
                  <a:srgbClr val="202124"/>
                </a:solidFill>
                <a:effectLst/>
                <a:latin typeface="Google Sans"/>
              </a:rPr>
              <a:t>When a user runs an image, it can become one or many instances of a container. Docker images have multiple layers, each one originates from the previous layer but is different from it.</a:t>
            </a:r>
            <a:endParaRPr lang="en-US" sz="1600" i="1" dirty="0"/>
          </a:p>
        </p:txBody>
      </p:sp>
    </p:spTree>
    <p:extLst>
      <p:ext uri="{BB962C8B-B14F-4D97-AF65-F5344CB8AC3E}">
        <p14:creationId xmlns:p14="http://schemas.microsoft.com/office/powerpoint/2010/main" val="1156722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1452</Words>
  <Application>Microsoft Office PowerPoint</Application>
  <PresentationFormat>Widescreen</PresentationFormat>
  <Paragraphs>114</Paragraphs>
  <Slides>26</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Arial</vt:lpstr>
      <vt:lpstr>Arial</vt:lpstr>
      <vt:lpstr>Calibri</vt:lpstr>
      <vt:lpstr>Calibri Light</vt:lpstr>
      <vt:lpstr>Google Sans</vt:lpstr>
      <vt:lpstr>Segoe UI</vt:lpstr>
      <vt:lpstr>Wingdings</vt:lpstr>
      <vt:lpstr>Office Theme</vt:lpstr>
      <vt:lpstr>CONTENTS</vt:lpstr>
      <vt:lpstr>PowerPoint Presentation</vt:lpstr>
      <vt:lpstr>Docker </vt:lpstr>
      <vt:lpstr>PowerPoint Presentation</vt:lpstr>
      <vt:lpstr>Docker Client </vt:lpstr>
      <vt:lpstr>Docker Host</vt:lpstr>
      <vt:lpstr>Docker Daemon </vt:lpstr>
      <vt:lpstr>Docker Container</vt:lpstr>
      <vt:lpstr>Docker Image</vt:lpstr>
      <vt:lpstr>Docker Registry</vt:lpstr>
      <vt:lpstr>Docker Hub</vt:lpstr>
      <vt:lpstr>PowerPoint Presentation</vt:lpstr>
      <vt:lpstr>PowerPoint Presentation</vt:lpstr>
      <vt:lpstr>PowerPoint Presentation</vt:lpstr>
      <vt:lpstr>Docker File vs Docker compose </vt:lpstr>
      <vt:lpstr>PowerPoint Presentation</vt:lpstr>
      <vt:lpstr>PowerPoint Presentation</vt:lpstr>
      <vt:lpstr>COMPONENTS OF DOCKER FILE</vt:lpstr>
      <vt:lpstr>DOCKER VOLUMES</vt:lpstr>
      <vt:lpstr>Docker Volumes Types</vt:lpstr>
      <vt:lpstr>Docker Volume</vt:lpstr>
      <vt:lpstr>Bind Mount</vt:lpstr>
      <vt:lpstr>TMPS Mount</vt:lpstr>
      <vt:lpstr>DOCKER NETWORKING</vt:lpstr>
      <vt:lpstr>PowerPoint Presentation</vt:lpstr>
      <vt:lpstr>Docker Inspect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Venkata Phani</dc:creator>
  <cp:lastModifiedBy>Venkata Phani</cp:lastModifiedBy>
  <cp:revision>76</cp:revision>
  <dcterms:created xsi:type="dcterms:W3CDTF">2023-03-22T07:33:56Z</dcterms:created>
  <dcterms:modified xsi:type="dcterms:W3CDTF">2023-05-13T07:06:31Z</dcterms:modified>
</cp:coreProperties>
</file>