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40"/>
  </p:notesMasterIdLst>
  <p:handoutMasterIdLst>
    <p:handoutMasterId r:id="rId41"/>
  </p:handoutMasterIdLst>
  <p:sldIdLst>
    <p:sldId id="268" r:id="rId2"/>
    <p:sldId id="258" r:id="rId3"/>
    <p:sldId id="256" r:id="rId4"/>
    <p:sldId id="260" r:id="rId5"/>
    <p:sldId id="263" r:id="rId6"/>
    <p:sldId id="262" r:id="rId7"/>
    <p:sldId id="261" r:id="rId8"/>
    <p:sldId id="264" r:id="rId9"/>
    <p:sldId id="265" r:id="rId10"/>
    <p:sldId id="266" r:id="rId11"/>
    <p:sldId id="267" r:id="rId12"/>
    <p:sldId id="269" r:id="rId13"/>
    <p:sldId id="272" r:id="rId14"/>
    <p:sldId id="273" r:id="rId15"/>
    <p:sldId id="274" r:id="rId16"/>
    <p:sldId id="275" r:id="rId17"/>
    <p:sldId id="276" r:id="rId18"/>
    <p:sldId id="270" r:id="rId19"/>
    <p:sldId id="277" r:id="rId20"/>
    <p:sldId id="278" r:id="rId21"/>
    <p:sldId id="279" r:id="rId22"/>
    <p:sldId id="282" r:id="rId23"/>
    <p:sldId id="280" r:id="rId24"/>
    <p:sldId id="283" r:id="rId25"/>
    <p:sldId id="284" r:id="rId26"/>
    <p:sldId id="281" r:id="rId27"/>
    <p:sldId id="285" r:id="rId28"/>
    <p:sldId id="286" r:id="rId29"/>
    <p:sldId id="287" r:id="rId30"/>
    <p:sldId id="289" r:id="rId31"/>
    <p:sldId id="288" r:id="rId32"/>
    <p:sldId id="292" r:id="rId33"/>
    <p:sldId id="293" r:id="rId34"/>
    <p:sldId id="294" r:id="rId35"/>
    <p:sldId id="295" r:id="rId36"/>
    <p:sldId id="296"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A23C14-D65E-7E48-B47A-5FF2CE0E4B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A07BDE-1F5E-7E15-5B3F-13CBD5DA69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A60459-1339-47C5-8964-9D2CDE3CE8D1}" type="datetimeFigureOut">
              <a:rPr lang="en-US" smtClean="0"/>
              <a:t>18-Mar-23</a:t>
            </a:fld>
            <a:endParaRPr lang="en-US"/>
          </a:p>
        </p:txBody>
      </p:sp>
      <p:sp>
        <p:nvSpPr>
          <p:cNvPr id="4" name="Footer Placeholder 3">
            <a:extLst>
              <a:ext uri="{FF2B5EF4-FFF2-40B4-BE49-F238E27FC236}">
                <a16:creationId xmlns:a16="http://schemas.microsoft.com/office/drawing/2014/main" id="{EDD76A5E-4D12-8A7E-D70E-9ED45C380E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9C4AEE-19BA-EA7C-B03A-629E9C7AEA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4FE71E-B51C-48F0-8C19-FB710DA72F55}" type="slidenum">
              <a:rPr lang="en-US" smtClean="0"/>
              <a:t>‹#›</a:t>
            </a:fld>
            <a:endParaRPr lang="en-US"/>
          </a:p>
        </p:txBody>
      </p:sp>
      <p:pic>
        <p:nvPicPr>
          <p:cNvPr id="7" name="Picture 6">
            <a:extLst>
              <a:ext uri="{FF2B5EF4-FFF2-40B4-BE49-F238E27FC236}">
                <a16:creationId xmlns:a16="http://schemas.microsoft.com/office/drawing/2014/main" id="{F398C6D0-1DFB-4546-3030-94474D2CB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0"/>
            <a:ext cx="4210050" cy="1085850"/>
          </a:xfrm>
          <a:prstGeom prst="rect">
            <a:avLst/>
          </a:prstGeom>
        </p:spPr>
      </p:pic>
    </p:spTree>
    <p:extLst>
      <p:ext uri="{BB962C8B-B14F-4D97-AF65-F5344CB8AC3E}">
        <p14:creationId xmlns:p14="http://schemas.microsoft.com/office/powerpoint/2010/main" val="87573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5CF31-D5AB-4EA6-BEE3-6AA89DEB9880}" type="datetimeFigureOut">
              <a:rPr lang="en-US" smtClean="0"/>
              <a:t>18-Mar-23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5BEA5-08D8-45FF-9C81-FEF9A47B716D}" type="slidenum">
              <a:rPr lang="en-US" smtClean="0"/>
              <a:t>‹#›</a:t>
            </a:fld>
            <a:endParaRPr lang="en-US"/>
          </a:p>
        </p:txBody>
      </p:sp>
    </p:spTree>
    <p:extLst>
      <p:ext uri="{BB962C8B-B14F-4D97-AF65-F5344CB8AC3E}">
        <p14:creationId xmlns:p14="http://schemas.microsoft.com/office/powerpoint/2010/main" val="338599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FF34-DE10-FEE6-FD32-953F4312B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15A1A2-5E1A-82ED-0388-2E2AA7295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ECBC7-0A9E-8720-5ED9-01424844D6C5}"/>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93FC6967-AD93-7559-F2CF-5ECB91D22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690CB-FB3D-95A1-2FEC-3E6E2AA613AE}"/>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191806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8541-1607-7789-B2B2-76D57698EC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EFB9F-0606-6CB4-DB38-35E85F646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BDC8E-5C3C-51E4-93A3-E8C9BF333A3A}"/>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DB828A54-668D-09CA-9C2C-72094584E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CA847-C947-E131-61E5-A026304C6AF8}"/>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262808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0F3A4-BB79-9E1B-0819-3D7600CC6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85E9D-FDBC-49C5-E080-DCF58E5A9C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68B27-E505-F042-D85C-340A5EB56C31}"/>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F2499512-B48D-AD52-19C2-6523E317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A6C76-B799-47C5-099F-E6B2E45F3AA4}"/>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48655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AD88-6712-EE62-D5C4-ABCBEEA91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18EE5E-EA3D-A734-F1A1-212D8E61A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24B1A-6E73-F0A1-778D-DF2E74FA1F73}"/>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488F47B1-7D42-0E85-27B4-54B8CC1F9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08B3-CCD7-CBF3-3E68-B78CC6B6CC36}"/>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244076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8954-5425-847C-9832-1E726E4A9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072757-1867-D3E2-D5C2-079A6550C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D18FE-6AAF-81B8-608F-7C64BAA28925}"/>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28718E86-C18A-320B-95A0-042723217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DA518-EE27-295C-A8A2-4193926E70A9}"/>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293057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D484-BEF7-3EF1-B8EA-D3CAA41EE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0152B-6E40-1FA3-4E99-DE163D3CD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30BBC-268B-B041-C426-42A3F113D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DF98D-21E3-C674-3AD9-228DE9D5F5AC}"/>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6" name="Footer Placeholder 5">
            <a:extLst>
              <a:ext uri="{FF2B5EF4-FFF2-40B4-BE49-F238E27FC236}">
                <a16:creationId xmlns:a16="http://schemas.microsoft.com/office/drawing/2014/main" id="{31F608E5-190D-9504-7F07-600D640D7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FE9FA-3EF5-D6C0-C0D2-F1D75DA7AF60}"/>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84002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161-7406-2292-B4D7-54D1C6462A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3A022-0ACC-A2A2-FA3F-10B9E56FA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D8731-F573-A68E-2755-24C374839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1B2C6-B5FB-A3CF-342A-01080C2D1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60D81-46F6-DE13-0DA8-7DA6921AC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8A3627-0D27-6FF0-4AF8-2CF792E577EB}"/>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8" name="Footer Placeholder 7">
            <a:extLst>
              <a:ext uri="{FF2B5EF4-FFF2-40B4-BE49-F238E27FC236}">
                <a16:creationId xmlns:a16="http://schemas.microsoft.com/office/drawing/2014/main" id="{2E1A3853-0C1E-57AF-885D-98B2E7E743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FD3B2C-CC70-83B3-C87C-8B39278B7B4C}"/>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138377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DAA2-FFD1-C581-8210-8E1C321E00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2E602-5C72-9DAF-8EAE-7DA231E9227F}"/>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4" name="Footer Placeholder 3">
            <a:extLst>
              <a:ext uri="{FF2B5EF4-FFF2-40B4-BE49-F238E27FC236}">
                <a16:creationId xmlns:a16="http://schemas.microsoft.com/office/drawing/2014/main" id="{0D3C215A-F920-D1E8-937D-07889BD0A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A6F3E-7C12-B312-7367-D99BB390836C}"/>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159206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13744-62FD-0249-8CDD-3BE908763FC9}"/>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3" name="Footer Placeholder 2">
            <a:extLst>
              <a:ext uri="{FF2B5EF4-FFF2-40B4-BE49-F238E27FC236}">
                <a16:creationId xmlns:a16="http://schemas.microsoft.com/office/drawing/2014/main" id="{07F06C82-AEA5-4ACB-6C12-EED470514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F2575-FFBD-09A0-23B4-88CD6548A2ED}"/>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24509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2638-89F4-2281-76D7-079B0932A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694109-073A-5FBE-F337-5623A66D4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C53E1-313A-1420-A01E-809B0D558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C5291-C1BF-C040-AC5F-AA9FA60010A3}"/>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6" name="Footer Placeholder 5">
            <a:extLst>
              <a:ext uri="{FF2B5EF4-FFF2-40B4-BE49-F238E27FC236}">
                <a16:creationId xmlns:a16="http://schemas.microsoft.com/office/drawing/2014/main" id="{FB80E7D7-28E8-21F2-4713-51F34298B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658E0-9A5B-5A52-13D6-427192E413D8}"/>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257004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3BB3-F156-6A07-8C98-2D75D9F0D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5AFFFA-2499-9889-297F-FC6342F32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6E518C-A0AD-0078-8AC7-10CDB6C98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53B95-E591-7459-9B54-D1F688F51932}"/>
              </a:ext>
            </a:extLst>
          </p:cNvPr>
          <p:cNvSpPr>
            <a:spLocks noGrp="1"/>
          </p:cNvSpPr>
          <p:nvPr>
            <p:ph type="dt" sz="half" idx="10"/>
          </p:nvPr>
        </p:nvSpPr>
        <p:spPr/>
        <p:txBody>
          <a:bodyPr/>
          <a:lstStyle/>
          <a:p>
            <a:fld id="{D7848D24-6371-463D-80CB-022C13C955A4}" type="datetimeFigureOut">
              <a:rPr lang="en-US" smtClean="0"/>
              <a:t>18-Mar-23</a:t>
            </a:fld>
            <a:endParaRPr lang="en-US"/>
          </a:p>
        </p:txBody>
      </p:sp>
      <p:sp>
        <p:nvSpPr>
          <p:cNvPr id="6" name="Footer Placeholder 5">
            <a:extLst>
              <a:ext uri="{FF2B5EF4-FFF2-40B4-BE49-F238E27FC236}">
                <a16:creationId xmlns:a16="http://schemas.microsoft.com/office/drawing/2014/main" id="{6BDD0529-2B8F-0C84-0FEA-344F012C1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71FB0-8685-F425-31BB-4065A3B1B275}"/>
              </a:ext>
            </a:extLst>
          </p:cNvPr>
          <p:cNvSpPr>
            <a:spLocks noGrp="1"/>
          </p:cNvSpPr>
          <p:nvPr>
            <p:ph type="sldNum" sz="quarter" idx="12"/>
          </p:nvPr>
        </p:nvSpPr>
        <p:spPr/>
        <p:txBody>
          <a:bodyPr/>
          <a:lstStyle/>
          <a:p>
            <a:fld id="{B0C83B63-5E48-4D29-AE99-953E2E5A0EB6}" type="slidenum">
              <a:rPr lang="en-US" smtClean="0"/>
              <a:t>‹#›</a:t>
            </a:fld>
            <a:endParaRPr lang="en-US"/>
          </a:p>
        </p:txBody>
      </p:sp>
    </p:spTree>
    <p:extLst>
      <p:ext uri="{BB962C8B-B14F-4D97-AF65-F5344CB8AC3E}">
        <p14:creationId xmlns:p14="http://schemas.microsoft.com/office/powerpoint/2010/main" val="193700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7535A-BB4A-F2FC-AF77-DCE41B4DE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B781-6ACC-0FF0-2678-4622B8C72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59090-FD63-DE86-BF1C-46540EE09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48D24-6371-463D-80CB-022C13C955A4}" type="datetimeFigureOut">
              <a:rPr lang="en-US" smtClean="0"/>
              <a:t>18-Mar-23</a:t>
            </a:fld>
            <a:endParaRPr lang="en-US"/>
          </a:p>
        </p:txBody>
      </p:sp>
      <p:sp>
        <p:nvSpPr>
          <p:cNvPr id="5" name="Footer Placeholder 4">
            <a:extLst>
              <a:ext uri="{FF2B5EF4-FFF2-40B4-BE49-F238E27FC236}">
                <a16:creationId xmlns:a16="http://schemas.microsoft.com/office/drawing/2014/main" id="{C5A6E140-F554-BD42-7366-5CD6470D5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6BA34-1469-3FF3-6EA0-2ACD1C66F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83B63-5E48-4D29-AE99-953E2E5A0EB6}" type="slidenum">
              <a:rPr lang="en-US" smtClean="0"/>
              <a:t>‹#›</a:t>
            </a:fld>
            <a:endParaRPr lang="en-US"/>
          </a:p>
        </p:txBody>
      </p:sp>
    </p:spTree>
    <p:extLst>
      <p:ext uri="{BB962C8B-B14F-4D97-AF65-F5344CB8AC3E}">
        <p14:creationId xmlns:p14="http://schemas.microsoft.com/office/powerpoint/2010/main" val="15606304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056263-291E-E987-0D71-C59CC3F04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13" y="834737"/>
            <a:ext cx="10153650" cy="1562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D68163-DD79-CB95-D861-21B204B90912}"/>
              </a:ext>
            </a:extLst>
          </p:cNvPr>
          <p:cNvSpPr txBox="1"/>
          <p:nvPr/>
        </p:nvSpPr>
        <p:spPr>
          <a:xfrm>
            <a:off x="7661253" y="3740728"/>
            <a:ext cx="2496517" cy="523220"/>
          </a:xfrm>
          <a:prstGeom prst="rect">
            <a:avLst/>
          </a:prstGeom>
          <a:noFill/>
        </p:spPr>
        <p:txBody>
          <a:bodyPr wrap="none" rtlCol="0">
            <a:spAutoFit/>
          </a:bodyPr>
          <a:lstStyle/>
          <a:p>
            <a:r>
              <a:rPr lang="en-US" sz="2800" dirty="0"/>
              <a:t>By Phani Prasad</a:t>
            </a:r>
          </a:p>
        </p:txBody>
      </p:sp>
    </p:spTree>
    <p:extLst>
      <p:ext uri="{BB962C8B-B14F-4D97-AF65-F5344CB8AC3E}">
        <p14:creationId xmlns:p14="http://schemas.microsoft.com/office/powerpoint/2010/main" val="16204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E9BA-FBFC-BBA3-A114-86F8204B8579}"/>
              </a:ext>
            </a:extLst>
          </p:cNvPr>
          <p:cNvSpPr>
            <a:spLocks noGrp="1"/>
          </p:cNvSpPr>
          <p:nvPr>
            <p:ph type="title"/>
          </p:nvPr>
        </p:nvSpPr>
        <p:spPr>
          <a:xfrm>
            <a:off x="838200" y="365125"/>
            <a:ext cx="10515600" cy="1325563"/>
          </a:xfrm>
        </p:spPr>
        <p:txBody>
          <a:bodyPr/>
          <a:lstStyle/>
          <a:p>
            <a:r>
              <a:rPr lang="en-US" dirty="0"/>
              <a:t>CLOUD FUNCTIONS </a:t>
            </a:r>
          </a:p>
        </p:txBody>
      </p:sp>
      <p:sp>
        <p:nvSpPr>
          <p:cNvPr id="3" name="Content Placeholder 2">
            <a:extLst>
              <a:ext uri="{FF2B5EF4-FFF2-40B4-BE49-F238E27FC236}">
                <a16:creationId xmlns:a16="http://schemas.microsoft.com/office/drawing/2014/main" id="{15B458C5-65D1-68B4-0B0A-C4572AC1F3A1}"/>
              </a:ext>
            </a:extLst>
          </p:cNvPr>
          <p:cNvSpPr>
            <a:spLocks noGrp="1"/>
          </p:cNvSpPr>
          <p:nvPr>
            <p:ph idx="1"/>
          </p:nvPr>
        </p:nvSpPr>
        <p:spPr>
          <a:xfrm>
            <a:off x="838200" y="2133599"/>
            <a:ext cx="10515600" cy="4043363"/>
          </a:xfrm>
        </p:spPr>
        <p:txBody>
          <a:bodyPr/>
          <a:lstStyle/>
          <a:p>
            <a:r>
              <a:rPr lang="en-US" sz="2400" dirty="0">
                <a:solidFill>
                  <a:srgbClr val="202124"/>
                </a:solidFill>
                <a:latin typeface="+mj-lt"/>
              </a:rPr>
              <a:t>Run your code in the cloud with no servers or containers to manage with our scalable, pay-as-you-go functions as a service (</a:t>
            </a:r>
            <a:r>
              <a:rPr lang="en-US" sz="2400" dirty="0" err="1">
                <a:solidFill>
                  <a:srgbClr val="202124"/>
                </a:solidFill>
                <a:latin typeface="+mj-lt"/>
              </a:rPr>
              <a:t>FaaS</a:t>
            </a:r>
            <a:r>
              <a:rPr lang="en-US" sz="2400" dirty="0">
                <a:solidFill>
                  <a:srgbClr val="202124"/>
                </a:solidFill>
                <a:latin typeface="+mj-lt"/>
              </a:rPr>
              <a:t>) product.</a:t>
            </a:r>
          </a:p>
          <a:p>
            <a:r>
              <a:rPr lang="en-US" sz="2400" dirty="0">
                <a:solidFill>
                  <a:srgbClr val="202124"/>
                </a:solidFill>
                <a:latin typeface="+mj-lt"/>
              </a:rPr>
              <a:t>Cloud functions is server-less </a:t>
            </a:r>
          </a:p>
          <a:p>
            <a:endParaRPr lang="en-US" dirty="0">
              <a:solidFill>
                <a:srgbClr val="5F6368"/>
              </a:solidFill>
              <a:latin typeface="Google Sans Text"/>
            </a:endParaRPr>
          </a:p>
        </p:txBody>
      </p:sp>
      <p:pic>
        <p:nvPicPr>
          <p:cNvPr id="7170" name="Picture 2" descr="How to optimize the performance of GCP cloud functions">
            <a:extLst>
              <a:ext uri="{FF2B5EF4-FFF2-40B4-BE49-F238E27FC236}">
                <a16:creationId xmlns:a16="http://schemas.microsoft.com/office/drawing/2014/main" id="{F7D59E91-0061-D76F-7C71-A9985F213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080" y="147638"/>
            <a:ext cx="29527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ets Find Anything Here Icon Symbol Stock Illustration 25967890 |  Shutterstock">
            <a:extLst>
              <a:ext uri="{FF2B5EF4-FFF2-40B4-BE49-F238E27FC236}">
                <a16:creationId xmlns:a16="http://schemas.microsoft.com/office/drawing/2014/main" id="{EAC8C016-208C-1822-6217-50F3C85F38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978"/>
          <a:stretch/>
        </p:blipFill>
        <p:spPr bwMode="auto">
          <a:xfrm>
            <a:off x="5955323" y="4192246"/>
            <a:ext cx="2143125" cy="19847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C520BF-C283-A210-D89F-50925809BA14}"/>
              </a:ext>
            </a:extLst>
          </p:cNvPr>
          <p:cNvSpPr txBox="1"/>
          <p:nvPr/>
        </p:nvSpPr>
        <p:spPr>
          <a:xfrm>
            <a:off x="3507546" y="4978790"/>
            <a:ext cx="2780377"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none" rtlCol="0">
            <a:spAutoFit/>
          </a:bodyPr>
          <a:lstStyle/>
          <a:p>
            <a:r>
              <a:rPr lang="en-US" sz="2000" b="1" dirty="0"/>
              <a:t>Let’s see some use cases</a:t>
            </a:r>
          </a:p>
        </p:txBody>
      </p:sp>
    </p:spTree>
    <p:extLst>
      <p:ext uri="{BB962C8B-B14F-4D97-AF65-F5344CB8AC3E}">
        <p14:creationId xmlns:p14="http://schemas.microsoft.com/office/powerpoint/2010/main" val="215627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CC70232-0C93-680A-AC86-2BA447222D33}"/>
              </a:ext>
            </a:extLst>
          </p:cNvPr>
          <p:cNvGraphicFramePr>
            <a:graphicFrameLocks noGrp="1"/>
          </p:cNvGraphicFramePr>
          <p:nvPr>
            <p:extLst>
              <p:ext uri="{D42A27DB-BD31-4B8C-83A1-F6EECF244321}">
                <p14:modId xmlns:p14="http://schemas.microsoft.com/office/powerpoint/2010/main" val="3064166012"/>
              </p:ext>
            </p:extLst>
          </p:nvPr>
        </p:nvGraphicFramePr>
        <p:xfrm>
          <a:off x="609600" y="332348"/>
          <a:ext cx="10972799" cy="6110655"/>
        </p:xfrm>
        <a:graphic>
          <a:graphicData uri="http://schemas.openxmlformats.org/drawingml/2006/table">
            <a:tbl>
              <a:tblPr>
                <a:tableStyleId>{5C22544A-7EE6-4342-B048-85BDC9FD1C3A}</a:tableStyleId>
              </a:tblPr>
              <a:tblGrid>
                <a:gridCol w="3509539">
                  <a:extLst>
                    <a:ext uri="{9D8B030D-6E8A-4147-A177-3AD203B41FA5}">
                      <a16:colId xmlns:a16="http://schemas.microsoft.com/office/drawing/2014/main" val="326339554"/>
                    </a:ext>
                  </a:extLst>
                </a:gridCol>
                <a:gridCol w="7463260">
                  <a:extLst>
                    <a:ext uri="{9D8B030D-6E8A-4147-A177-3AD203B41FA5}">
                      <a16:colId xmlns:a16="http://schemas.microsoft.com/office/drawing/2014/main" val="1172057802"/>
                    </a:ext>
                  </a:extLst>
                </a:gridCol>
              </a:tblGrid>
              <a:tr h="692228">
                <a:tc>
                  <a:txBody>
                    <a:bodyPr/>
                    <a:lstStyle/>
                    <a:p>
                      <a:pPr algn="ctr" fontAlgn="ctr"/>
                      <a:r>
                        <a:rPr lang="en-US" sz="1600" b="1" u="none" strike="noStrike" dirty="0">
                          <a:effectLst/>
                        </a:rPr>
                        <a:t>Use case</a:t>
                      </a:r>
                      <a:endParaRPr lang="en-US" sz="1600" b="1" i="0" u="none" strike="noStrike" dirty="0">
                        <a:solidFill>
                          <a:srgbClr val="202124"/>
                        </a:solidFill>
                        <a:effectLst/>
                        <a:latin typeface="Roboto" panose="02000000000000000000" pitchFamily="2" charset="0"/>
                      </a:endParaRPr>
                    </a:p>
                  </a:txBody>
                  <a:tcPr marL="9065" marR="9065" marT="9065" marB="0" anchor="ctr"/>
                </a:tc>
                <a:tc>
                  <a:txBody>
                    <a:bodyPr/>
                    <a:lstStyle/>
                    <a:p>
                      <a:pPr algn="ctr" fontAlgn="ctr"/>
                      <a:r>
                        <a:rPr lang="en-US" sz="1600" b="1" u="none" strike="noStrike" dirty="0">
                          <a:effectLst/>
                        </a:rPr>
                        <a:t>Description</a:t>
                      </a:r>
                      <a:endParaRPr lang="en-US" sz="1600" b="1" i="0" u="none" strike="noStrike" dirty="0">
                        <a:solidFill>
                          <a:srgbClr val="202124"/>
                        </a:solidFill>
                        <a:effectLst/>
                        <a:latin typeface="Roboto" panose="02000000000000000000" pitchFamily="2" charset="0"/>
                      </a:endParaRPr>
                    </a:p>
                  </a:txBody>
                  <a:tcPr marL="9065" marR="9065" marT="9065" marB="0" anchor="ctr"/>
                </a:tc>
                <a:extLst>
                  <a:ext uri="{0D108BD9-81ED-4DB2-BD59-A6C34878D82A}">
                    <a16:rowId xmlns:a16="http://schemas.microsoft.com/office/drawing/2014/main" val="3598666975"/>
                  </a:ext>
                </a:extLst>
              </a:tr>
              <a:tr h="1224885">
                <a:tc>
                  <a:txBody>
                    <a:bodyPr/>
                    <a:lstStyle/>
                    <a:p>
                      <a:pPr algn="l" fontAlgn="t"/>
                      <a:endParaRPr lang="en-US" sz="1600" u="none" strike="noStrike" dirty="0">
                        <a:effectLst/>
                      </a:endParaRPr>
                    </a:p>
                    <a:p>
                      <a:pPr algn="l" fontAlgn="t"/>
                      <a:r>
                        <a:rPr lang="en-US" sz="1600" u="none" strike="noStrike" dirty="0">
                          <a:effectLst/>
                        </a:rPr>
                        <a:t>Data processing / ETL</a:t>
                      </a:r>
                      <a:endParaRPr lang="en-US" sz="1600" b="0" i="0" u="none" strike="noStrike" dirty="0">
                        <a:solidFill>
                          <a:srgbClr val="202124"/>
                        </a:solidFill>
                        <a:effectLst/>
                        <a:latin typeface="Roboto" panose="02000000000000000000" pitchFamily="2" charset="0"/>
                      </a:endParaRPr>
                    </a:p>
                  </a:txBody>
                  <a:tcPr marL="9065" marR="9065" marT="9065" marB="0"/>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Listen and respond to Cloud Storage events such as when a file is created, changed, or removed. Process images, perform video transcoding, validate and transform data, and invoke any service on the internet from your Cloud Functions.</a:t>
                      </a:r>
                    </a:p>
                  </a:txBody>
                  <a:tcPr marL="9065" marR="9065" marT="9065" marB="0" anchor="b"/>
                </a:tc>
                <a:extLst>
                  <a:ext uri="{0D108BD9-81ED-4DB2-BD59-A6C34878D82A}">
                    <a16:rowId xmlns:a16="http://schemas.microsoft.com/office/drawing/2014/main" val="978016469"/>
                  </a:ext>
                </a:extLst>
              </a:tr>
              <a:tr h="863276">
                <a:tc>
                  <a:txBody>
                    <a:bodyPr/>
                    <a:lstStyle/>
                    <a:p>
                      <a:pPr algn="l" fontAlgn="t"/>
                      <a:endParaRPr lang="en-US" sz="1600" u="none" strike="noStrike" dirty="0">
                        <a:effectLst/>
                      </a:endParaRPr>
                    </a:p>
                    <a:p>
                      <a:pPr algn="l" fontAlgn="t"/>
                      <a:r>
                        <a:rPr lang="en-US" sz="1600" u="none" strike="noStrike" dirty="0">
                          <a:effectLst/>
                        </a:rPr>
                        <a:t>Webhooks</a:t>
                      </a:r>
                      <a:endParaRPr lang="en-US" sz="1600" b="0" i="0" u="none" strike="noStrike" dirty="0">
                        <a:solidFill>
                          <a:srgbClr val="202124"/>
                        </a:solidFill>
                        <a:effectLst/>
                        <a:latin typeface="Roboto" panose="02000000000000000000" pitchFamily="2" charset="0"/>
                      </a:endParaRPr>
                    </a:p>
                  </a:txBody>
                  <a:tcPr marL="9065" marR="9065" marT="9065" marB="0"/>
                </a:tc>
                <a:tc>
                  <a:txBody>
                    <a:bodyPr/>
                    <a:lstStyle/>
                    <a:p>
                      <a:pPr algn="l" fontAlgn="b"/>
                      <a:r>
                        <a:rPr lang="en-US" sz="1600" u="none" strike="noStrike" dirty="0">
                          <a:effectLst/>
                        </a:rPr>
                        <a:t>Via a simple HTTP trigger, respond to events originating from 3rd party systems like GitHub, Slack, Stripe, or from anywhere that can send HTTP requests.</a:t>
                      </a:r>
                      <a:endParaRPr lang="en-US" sz="1600" b="0" i="0" u="none" strike="noStrike" dirty="0">
                        <a:solidFill>
                          <a:srgbClr val="000000"/>
                        </a:solidFill>
                        <a:effectLst/>
                        <a:latin typeface="Calibri" panose="020F0502020204030204" pitchFamily="34" charset="0"/>
                      </a:endParaRPr>
                    </a:p>
                  </a:txBody>
                  <a:tcPr marL="9065" marR="9065" marT="9065" marB="0" anchor="b"/>
                </a:tc>
                <a:extLst>
                  <a:ext uri="{0D108BD9-81ED-4DB2-BD59-A6C34878D82A}">
                    <a16:rowId xmlns:a16="http://schemas.microsoft.com/office/drawing/2014/main" val="652351345"/>
                  </a:ext>
                </a:extLst>
              </a:tr>
              <a:tr h="1083685">
                <a:tc>
                  <a:txBody>
                    <a:bodyPr/>
                    <a:lstStyle/>
                    <a:p>
                      <a:pPr algn="l" fontAlgn="t"/>
                      <a:endParaRPr lang="en-US" sz="1600" u="none" strike="noStrike" dirty="0">
                        <a:effectLst/>
                      </a:endParaRPr>
                    </a:p>
                    <a:p>
                      <a:pPr algn="l" fontAlgn="t"/>
                      <a:r>
                        <a:rPr lang="en-US" sz="1600" u="none" strike="noStrike" dirty="0">
                          <a:effectLst/>
                        </a:rPr>
                        <a:t>Lightweight APIs</a:t>
                      </a:r>
                      <a:endParaRPr lang="en-US" sz="1600" b="0" i="0" u="none" strike="noStrike" dirty="0">
                        <a:solidFill>
                          <a:srgbClr val="202124"/>
                        </a:solidFill>
                        <a:effectLst/>
                        <a:latin typeface="Roboto" panose="02000000000000000000" pitchFamily="2" charset="0"/>
                      </a:endParaRPr>
                    </a:p>
                  </a:txBody>
                  <a:tcPr marL="9065" marR="9065" marT="9065" marB="0"/>
                </a:tc>
                <a:tc>
                  <a:txBody>
                    <a:bodyPr/>
                    <a:lstStyle/>
                    <a:p>
                      <a:pPr algn="l" fontAlgn="b"/>
                      <a:r>
                        <a:rPr lang="en-US" sz="1600" u="none" strike="noStrike">
                          <a:effectLst/>
                        </a:rPr>
                        <a:t>Compose applications from lightweight, loosely coupled bits of logic that are quick to build and that scale instantly. Your functions can be event-driven or invoked directly over HTTP/S.</a:t>
                      </a:r>
                      <a:endParaRPr lang="en-US" sz="1600" b="0" i="0" u="none" strike="noStrike">
                        <a:solidFill>
                          <a:srgbClr val="000000"/>
                        </a:solidFill>
                        <a:effectLst/>
                        <a:latin typeface="Calibri" panose="020F0502020204030204" pitchFamily="34" charset="0"/>
                      </a:endParaRPr>
                    </a:p>
                  </a:txBody>
                  <a:tcPr marL="9065" marR="9065" marT="9065" marB="0" anchor="b"/>
                </a:tc>
                <a:extLst>
                  <a:ext uri="{0D108BD9-81ED-4DB2-BD59-A6C34878D82A}">
                    <a16:rowId xmlns:a16="http://schemas.microsoft.com/office/drawing/2014/main" val="1465346932"/>
                  </a:ext>
                </a:extLst>
              </a:tr>
              <a:tr h="1102052">
                <a:tc>
                  <a:txBody>
                    <a:bodyPr/>
                    <a:lstStyle/>
                    <a:p>
                      <a:pPr algn="l" fontAlgn="t"/>
                      <a:endParaRPr lang="en-US" sz="1600" u="none" strike="noStrike" dirty="0">
                        <a:effectLst/>
                      </a:endParaRPr>
                    </a:p>
                    <a:p>
                      <a:pPr algn="l" fontAlgn="t"/>
                      <a:r>
                        <a:rPr lang="en-US" sz="1600" u="none" strike="noStrike" dirty="0">
                          <a:effectLst/>
                        </a:rPr>
                        <a:t>Mobile backend</a:t>
                      </a:r>
                      <a:endParaRPr lang="en-US" sz="1600" b="0" i="0" u="none" strike="noStrike" dirty="0">
                        <a:solidFill>
                          <a:srgbClr val="202124"/>
                        </a:solidFill>
                        <a:effectLst/>
                        <a:latin typeface="Roboto" panose="02000000000000000000" pitchFamily="2" charset="0"/>
                      </a:endParaRPr>
                    </a:p>
                  </a:txBody>
                  <a:tcPr marL="9065" marR="9065" marT="9065" marB="0"/>
                </a:tc>
                <a:tc>
                  <a:txBody>
                    <a:bodyPr/>
                    <a:lstStyle/>
                    <a:p>
                      <a:pPr algn="l" fontAlgn="b"/>
                      <a:r>
                        <a:rPr lang="en-US" sz="1600" u="none" strike="noStrike" dirty="0">
                          <a:effectLst/>
                        </a:rPr>
                        <a:t>Use Google's mobile platform for app developers, Firebase, and write your mobile backend in Cloud Functions. Listen and respond to events from Firebase Analytics, Realtime Database, Authentication, and Storage.</a:t>
                      </a:r>
                      <a:endParaRPr lang="en-US" sz="1600" b="0" i="0" u="none" strike="noStrike" dirty="0">
                        <a:solidFill>
                          <a:srgbClr val="000000"/>
                        </a:solidFill>
                        <a:effectLst/>
                        <a:latin typeface="Calibri" panose="020F0502020204030204" pitchFamily="34" charset="0"/>
                      </a:endParaRPr>
                    </a:p>
                  </a:txBody>
                  <a:tcPr marL="9065" marR="9065" marT="9065" marB="0" anchor="b"/>
                </a:tc>
                <a:extLst>
                  <a:ext uri="{0D108BD9-81ED-4DB2-BD59-A6C34878D82A}">
                    <a16:rowId xmlns:a16="http://schemas.microsoft.com/office/drawing/2014/main" val="3609591809"/>
                  </a:ext>
                </a:extLst>
              </a:tr>
              <a:tr h="1144529">
                <a:tc>
                  <a:txBody>
                    <a:bodyPr/>
                    <a:lstStyle/>
                    <a:p>
                      <a:pPr algn="l" fontAlgn="t"/>
                      <a:endParaRPr lang="en-US" sz="1600" u="none" strike="noStrike" dirty="0">
                        <a:effectLst/>
                      </a:endParaRPr>
                    </a:p>
                    <a:p>
                      <a:pPr algn="l" fontAlgn="t"/>
                      <a:endParaRPr lang="en-US" sz="1600" u="none" strike="noStrike" dirty="0">
                        <a:effectLst/>
                      </a:endParaRPr>
                    </a:p>
                    <a:p>
                      <a:pPr algn="l" fontAlgn="t"/>
                      <a:r>
                        <a:rPr lang="en-US" sz="1600" u="none" strike="noStrike" dirty="0">
                          <a:effectLst/>
                        </a:rPr>
                        <a:t>IoT</a:t>
                      </a:r>
                      <a:endParaRPr lang="en-US" sz="1600" b="0" i="0" u="none" strike="noStrike" dirty="0">
                        <a:solidFill>
                          <a:srgbClr val="202124"/>
                        </a:solidFill>
                        <a:effectLst/>
                        <a:latin typeface="Roboto" panose="02000000000000000000" pitchFamily="2" charset="0"/>
                      </a:endParaRPr>
                    </a:p>
                  </a:txBody>
                  <a:tcPr marL="9065" marR="9065" marT="9065" marB="0"/>
                </a:tc>
                <a:tc>
                  <a:txBody>
                    <a:bodyPr/>
                    <a:lstStyle/>
                    <a:p>
                      <a:pPr algn="l" fontAlgn="b"/>
                      <a:r>
                        <a:rPr lang="en-US" sz="1600" u="none" strike="noStrike" dirty="0">
                          <a:effectLst/>
                        </a:rPr>
                        <a:t>Imagine tens or hundreds of thousands of devices streaming data into Pub/Sub, thereby launching Cloud Functions to process, transform and store data. Cloud Functions lets you do it in a way that's completely serverless.</a:t>
                      </a:r>
                      <a:endParaRPr lang="en-US" sz="1600" b="0" i="0" u="none" strike="noStrike" dirty="0">
                        <a:solidFill>
                          <a:srgbClr val="000000"/>
                        </a:solidFill>
                        <a:effectLst/>
                        <a:latin typeface="Calibri" panose="020F0502020204030204" pitchFamily="34" charset="0"/>
                      </a:endParaRPr>
                    </a:p>
                  </a:txBody>
                  <a:tcPr marL="9065" marR="9065" marT="9065" marB="0" anchor="b"/>
                </a:tc>
                <a:extLst>
                  <a:ext uri="{0D108BD9-81ED-4DB2-BD59-A6C34878D82A}">
                    <a16:rowId xmlns:a16="http://schemas.microsoft.com/office/drawing/2014/main" val="1964440635"/>
                  </a:ext>
                </a:extLst>
              </a:tr>
            </a:tbl>
          </a:graphicData>
        </a:graphic>
      </p:graphicFrame>
    </p:spTree>
    <p:extLst>
      <p:ext uri="{BB962C8B-B14F-4D97-AF65-F5344CB8AC3E}">
        <p14:creationId xmlns:p14="http://schemas.microsoft.com/office/powerpoint/2010/main" val="265378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8B44E-4024-F498-0C51-05487140C83B}"/>
              </a:ext>
            </a:extLst>
          </p:cNvPr>
          <p:cNvSpPr txBox="1"/>
          <p:nvPr/>
        </p:nvSpPr>
        <p:spPr>
          <a:xfrm flipH="1">
            <a:off x="838200" y="681037"/>
            <a:ext cx="4731327" cy="707886"/>
          </a:xfrm>
          <a:prstGeom prst="rect">
            <a:avLst/>
          </a:prstGeom>
          <a:noFill/>
        </p:spPr>
        <p:txBody>
          <a:bodyPr wrap="square" rtlCol="0">
            <a:spAutoFit/>
          </a:bodyPr>
          <a:lstStyle/>
          <a:p>
            <a:r>
              <a:rPr lang="en-US" sz="4000" dirty="0"/>
              <a:t>STORAGE SERVICES</a:t>
            </a:r>
          </a:p>
        </p:txBody>
      </p:sp>
      <p:sp>
        <p:nvSpPr>
          <p:cNvPr id="4" name="Content Placeholder 3">
            <a:extLst>
              <a:ext uri="{FF2B5EF4-FFF2-40B4-BE49-F238E27FC236}">
                <a16:creationId xmlns:a16="http://schemas.microsoft.com/office/drawing/2014/main" id="{55A1B62B-79DC-C14A-0493-44FAE6689768}"/>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dirty="0"/>
              <a:t>Cloud Storage </a:t>
            </a:r>
          </a:p>
          <a:p>
            <a:pPr>
              <a:lnSpc>
                <a:spcPct val="150000"/>
              </a:lnSpc>
              <a:buFont typeface="Wingdings" panose="05000000000000000000" pitchFamily="2" charset="2"/>
              <a:buChar char="Ø"/>
            </a:pPr>
            <a:r>
              <a:rPr lang="en-US" dirty="0"/>
              <a:t>Cloud Storage for  firebase</a:t>
            </a:r>
          </a:p>
          <a:p>
            <a:pPr>
              <a:lnSpc>
                <a:spcPct val="150000"/>
              </a:lnSpc>
              <a:buFont typeface="Wingdings" panose="05000000000000000000" pitchFamily="2" charset="2"/>
              <a:buChar char="Ø"/>
            </a:pPr>
            <a:r>
              <a:rPr lang="en-US" dirty="0"/>
              <a:t>File store</a:t>
            </a:r>
          </a:p>
          <a:p>
            <a:pPr>
              <a:lnSpc>
                <a:spcPct val="150000"/>
              </a:lnSpc>
              <a:buFont typeface="Wingdings" panose="05000000000000000000" pitchFamily="2" charset="2"/>
              <a:buChar char="Ø"/>
            </a:pPr>
            <a:r>
              <a:rPr lang="en-US" dirty="0"/>
              <a:t>Local SSD</a:t>
            </a:r>
          </a:p>
          <a:p>
            <a:pPr>
              <a:lnSpc>
                <a:spcPct val="150000"/>
              </a:lnSpc>
              <a:buFont typeface="Wingdings" panose="05000000000000000000" pitchFamily="2" charset="2"/>
              <a:buChar char="Ø"/>
            </a:pPr>
            <a:r>
              <a:rPr lang="en-US" dirty="0"/>
              <a:t>Persistent Disk</a:t>
            </a:r>
          </a:p>
          <a:p>
            <a:endParaRPr lang="en-US" dirty="0"/>
          </a:p>
        </p:txBody>
      </p:sp>
      <p:pic>
        <p:nvPicPr>
          <p:cNvPr id="1030" name="Picture 6" descr="Google Cloud Storage And Database Services: Beginners Guide">
            <a:extLst>
              <a:ext uri="{FF2B5EF4-FFF2-40B4-BE49-F238E27FC236}">
                <a16:creationId xmlns:a16="http://schemas.microsoft.com/office/drawing/2014/main" id="{FDE84DC3-D27E-EF70-E9EC-E6E8D8A6C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929" y="31736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0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459E06-7DF2-8352-A23E-9C6F7CF3493D}"/>
              </a:ext>
            </a:extLst>
          </p:cNvPr>
          <p:cNvGraphicFramePr>
            <a:graphicFrameLocks noGrp="1"/>
          </p:cNvGraphicFramePr>
          <p:nvPr>
            <p:extLst>
              <p:ext uri="{D42A27DB-BD31-4B8C-83A1-F6EECF244321}">
                <p14:modId xmlns:p14="http://schemas.microsoft.com/office/powerpoint/2010/main" val="1407993386"/>
              </p:ext>
            </p:extLst>
          </p:nvPr>
        </p:nvGraphicFramePr>
        <p:xfrm>
          <a:off x="1302328" y="568036"/>
          <a:ext cx="9310254" cy="5958796"/>
        </p:xfrm>
        <a:graphic>
          <a:graphicData uri="http://schemas.openxmlformats.org/drawingml/2006/table">
            <a:tbl>
              <a:tblPr/>
              <a:tblGrid>
                <a:gridCol w="3103418">
                  <a:extLst>
                    <a:ext uri="{9D8B030D-6E8A-4147-A177-3AD203B41FA5}">
                      <a16:colId xmlns:a16="http://schemas.microsoft.com/office/drawing/2014/main" val="3549089377"/>
                    </a:ext>
                  </a:extLst>
                </a:gridCol>
                <a:gridCol w="3103418">
                  <a:extLst>
                    <a:ext uri="{9D8B030D-6E8A-4147-A177-3AD203B41FA5}">
                      <a16:colId xmlns:a16="http://schemas.microsoft.com/office/drawing/2014/main" val="3705650279"/>
                    </a:ext>
                  </a:extLst>
                </a:gridCol>
                <a:gridCol w="3103418">
                  <a:extLst>
                    <a:ext uri="{9D8B030D-6E8A-4147-A177-3AD203B41FA5}">
                      <a16:colId xmlns:a16="http://schemas.microsoft.com/office/drawing/2014/main" val="1403981102"/>
                    </a:ext>
                  </a:extLst>
                </a:gridCol>
              </a:tblGrid>
              <a:tr h="522793">
                <a:tc>
                  <a:txBody>
                    <a:bodyPr/>
                    <a:lstStyle/>
                    <a:p>
                      <a:pPr algn="l" fontAlgn="ctr"/>
                      <a:r>
                        <a:rPr lang="en-US" sz="1800" b="0" dirty="0">
                          <a:solidFill>
                            <a:srgbClr val="5F6368"/>
                          </a:solidFill>
                          <a:effectLst/>
                          <a:latin typeface="Roboto" panose="02000000000000000000" pitchFamily="2" charset="0"/>
                        </a:rPr>
                        <a:t>Storage type</a:t>
                      </a:r>
                    </a:p>
                  </a:txBody>
                  <a:tcPr marL="179198" marR="179198" marT="126492" marB="126492" anchor="ctr">
                    <a:lnL w="9525" cap="flat" cmpd="sng" algn="ctr">
                      <a:solidFill>
                        <a:srgbClr val="B0BD6A"/>
                      </a:solidFill>
                      <a:prstDash val="solid"/>
                      <a:round/>
                      <a:headEnd type="none" w="med" len="med"/>
                      <a:tailEnd type="none" w="med" len="med"/>
                    </a:lnL>
                    <a:lnR w="9525" cap="flat" cmpd="sng" algn="ctr">
                      <a:solidFill>
                        <a:srgbClr val="B0BD6A"/>
                      </a:solidFill>
                      <a:prstDash val="solid"/>
                      <a:round/>
                      <a:headEnd type="none" w="med" len="med"/>
                      <a:tailEnd type="none" w="med" len="med"/>
                    </a:lnR>
                    <a:lnT w="9525" cap="flat" cmpd="sng" algn="ctr">
                      <a:solidFill>
                        <a:srgbClr val="08BD6A"/>
                      </a:solidFill>
                      <a:prstDash val="solid"/>
                      <a:round/>
                      <a:headEnd type="none" w="med" len="med"/>
                      <a:tailEnd type="none" w="med" len="med"/>
                    </a:lnT>
                    <a:lnB w="9525" cap="flat" cmpd="sng" algn="ctr">
                      <a:solidFill>
                        <a:srgbClr val="78658F"/>
                      </a:solidFill>
                      <a:prstDash val="solid"/>
                      <a:round/>
                      <a:headEnd type="none" w="med" len="med"/>
                      <a:tailEnd type="none" w="med" len="med"/>
                    </a:lnB>
                    <a:solidFill>
                      <a:srgbClr val="FFFFFF"/>
                    </a:solidFill>
                  </a:tcPr>
                </a:tc>
                <a:tc>
                  <a:txBody>
                    <a:bodyPr/>
                    <a:lstStyle/>
                    <a:p>
                      <a:pPr algn="l" fontAlgn="ctr"/>
                      <a:r>
                        <a:rPr lang="en-US" sz="1800" b="0">
                          <a:solidFill>
                            <a:srgbClr val="5F6368"/>
                          </a:solidFill>
                          <a:effectLst/>
                          <a:latin typeface="Roboto" panose="02000000000000000000" pitchFamily="2" charset="0"/>
                        </a:rPr>
                        <a:t>Description</a:t>
                      </a:r>
                    </a:p>
                  </a:txBody>
                  <a:tcPr marL="50597" marR="179198" marT="126492" marB="126492" anchor="ctr">
                    <a:lnL w="9525" cap="flat" cmpd="sng" algn="ctr">
                      <a:solidFill>
                        <a:srgbClr val="B0BD6A"/>
                      </a:solidFill>
                      <a:prstDash val="solid"/>
                      <a:round/>
                      <a:headEnd type="none" w="med" len="med"/>
                      <a:tailEnd type="none" w="med" len="med"/>
                    </a:lnL>
                    <a:lnR w="9525" cap="flat" cmpd="sng" algn="ctr">
                      <a:solidFill>
                        <a:srgbClr val="60C26A"/>
                      </a:solidFill>
                      <a:prstDash val="solid"/>
                      <a:round/>
                      <a:headEnd type="none" w="med" len="med"/>
                      <a:tailEnd type="none" w="med" len="med"/>
                    </a:lnR>
                    <a:lnT w="9525" cap="flat" cmpd="sng" algn="ctr">
                      <a:solidFill>
                        <a:srgbClr val="38BD6A"/>
                      </a:solidFill>
                      <a:prstDash val="solid"/>
                      <a:round/>
                      <a:headEnd type="none" w="med" len="med"/>
                      <a:tailEnd type="none" w="med" len="med"/>
                    </a:lnT>
                    <a:lnB w="9525" cap="flat" cmpd="sng" algn="ctr">
                      <a:solidFill>
                        <a:srgbClr val="78658F"/>
                      </a:solidFill>
                      <a:prstDash val="solid"/>
                      <a:round/>
                      <a:headEnd type="none" w="med" len="med"/>
                      <a:tailEnd type="none" w="med" len="med"/>
                    </a:lnB>
                    <a:solidFill>
                      <a:srgbClr val="FFFFFF"/>
                    </a:solidFill>
                  </a:tcPr>
                </a:tc>
                <a:tc>
                  <a:txBody>
                    <a:bodyPr/>
                    <a:lstStyle/>
                    <a:p>
                      <a:pPr algn="l" fontAlgn="ctr"/>
                      <a:r>
                        <a:rPr lang="en-US" sz="1800" b="0" dirty="0">
                          <a:solidFill>
                            <a:srgbClr val="5F6368"/>
                          </a:solidFill>
                          <a:effectLst/>
                          <a:latin typeface="Roboto" panose="02000000000000000000" pitchFamily="2" charset="0"/>
                        </a:rPr>
                        <a:t>Best for</a:t>
                      </a:r>
                    </a:p>
                  </a:txBody>
                  <a:tcPr marL="50597" marR="179198" marT="126492" marB="126492" anchor="ctr">
                    <a:lnL w="9525" cap="flat" cmpd="sng" algn="ctr">
                      <a:solidFill>
                        <a:srgbClr val="60C26A"/>
                      </a:solidFill>
                      <a:prstDash val="solid"/>
                      <a:round/>
                      <a:headEnd type="none" w="med" len="med"/>
                      <a:tailEnd type="none" w="med" len="med"/>
                    </a:lnL>
                    <a:lnR w="9525" cap="flat" cmpd="sng" algn="ctr">
                      <a:solidFill>
                        <a:srgbClr val="48C26A"/>
                      </a:solidFill>
                      <a:prstDash val="solid"/>
                      <a:round/>
                      <a:headEnd type="none" w="med" len="med"/>
                      <a:tailEnd type="none" w="med" len="med"/>
                    </a:lnR>
                    <a:lnT w="9525" cap="flat" cmpd="sng" algn="ctr">
                      <a:solidFill>
                        <a:srgbClr val="38BD6A"/>
                      </a:solidFill>
                      <a:prstDash val="solid"/>
                      <a:round/>
                      <a:headEnd type="none" w="med" len="med"/>
                      <a:tailEnd type="none" w="med" len="med"/>
                    </a:lnT>
                    <a:lnB w="9525" cap="flat" cmpd="sng" algn="ctr">
                      <a:solidFill>
                        <a:srgbClr val="78658F"/>
                      </a:solidFill>
                      <a:prstDash val="solid"/>
                      <a:round/>
                      <a:headEnd type="none" w="med" len="med"/>
                      <a:tailEnd type="none" w="med" len="med"/>
                    </a:lnB>
                    <a:solidFill>
                      <a:srgbClr val="FFFFFF"/>
                    </a:solidFill>
                  </a:tcPr>
                </a:tc>
                <a:extLst>
                  <a:ext uri="{0D108BD9-81ED-4DB2-BD59-A6C34878D82A}">
                    <a16:rowId xmlns:a16="http://schemas.microsoft.com/office/drawing/2014/main" val="1581605995"/>
                  </a:ext>
                </a:extLst>
              </a:tr>
              <a:tr h="1275538">
                <a:tc>
                  <a:txBody>
                    <a:bodyPr/>
                    <a:lstStyle/>
                    <a:p>
                      <a:pPr algn="l" fontAlgn="t"/>
                      <a:r>
                        <a:rPr lang="en-US" sz="1800" b="0" u="sng" dirty="0">
                          <a:solidFill>
                            <a:srgbClr val="1967D2"/>
                          </a:solidFill>
                          <a:effectLst/>
                          <a:latin typeface="Google Sans"/>
                        </a:rPr>
                        <a:t>Standard storage</a:t>
                      </a:r>
                      <a:endParaRPr lang="en-US" sz="1800" b="0" dirty="0">
                        <a:solidFill>
                          <a:srgbClr val="202124"/>
                        </a:solidFill>
                        <a:effectLst/>
                        <a:latin typeface="Google Sans"/>
                      </a:endParaRPr>
                    </a:p>
                  </a:txBody>
                  <a:tcPr marL="189739" marR="231903" marT="189739" marB="189739">
                    <a:lnL w="9525" cap="flat" cmpd="sng" algn="ctr">
                      <a:solidFill>
                        <a:srgbClr val="78658F"/>
                      </a:solidFill>
                      <a:prstDash val="solid"/>
                      <a:round/>
                      <a:headEnd type="none" w="med" len="med"/>
                      <a:tailEnd type="none" w="med" len="med"/>
                    </a:lnL>
                    <a:lnR w="9525" cap="flat" cmpd="sng" algn="ctr">
                      <a:solidFill>
                        <a:srgbClr val="78658F"/>
                      </a:solidFill>
                      <a:prstDash val="solid"/>
                      <a:round/>
                      <a:headEnd type="none" w="med" len="med"/>
                      <a:tailEnd type="none" w="med" len="med"/>
                    </a:lnR>
                    <a:lnT w="9525" cap="flat" cmpd="sng" algn="ctr">
                      <a:solidFill>
                        <a:srgbClr val="7865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8F9FA"/>
                    </a:solidFill>
                  </a:tcPr>
                </a:tc>
                <a:tc>
                  <a:txBody>
                    <a:bodyPr/>
                    <a:lstStyle/>
                    <a:p>
                      <a:pPr algn="l" fontAlgn="t"/>
                      <a:r>
                        <a:rPr lang="en-US" sz="1800" b="0">
                          <a:solidFill>
                            <a:srgbClr val="5F6368"/>
                          </a:solidFill>
                          <a:effectLst/>
                          <a:latin typeface="Google Sans Text"/>
                        </a:rPr>
                        <a:t>Storage for data that is frequently accessed ("hot" data) and/or stored for only brief periods of time.</a:t>
                      </a:r>
                    </a:p>
                  </a:txBody>
                  <a:tcPr marL="50597" marR="189739" marT="189739" marB="189739">
                    <a:lnL w="9525" cap="flat" cmpd="sng" algn="ctr">
                      <a:solidFill>
                        <a:srgbClr val="78658F"/>
                      </a:solidFill>
                      <a:prstDash val="solid"/>
                      <a:round/>
                      <a:headEnd type="none" w="med" len="med"/>
                      <a:tailEnd type="none" w="med" len="med"/>
                    </a:lnL>
                    <a:lnR w="9525" cap="flat" cmpd="sng" algn="ctr">
                      <a:solidFill>
                        <a:srgbClr val="78658F"/>
                      </a:solidFill>
                      <a:prstDash val="solid"/>
                      <a:round/>
                      <a:headEnd type="none" w="med" len="med"/>
                      <a:tailEnd type="none" w="med" len="med"/>
                    </a:lnR>
                    <a:lnT w="9525" cap="flat" cmpd="sng" algn="ctr">
                      <a:solidFill>
                        <a:srgbClr val="7865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8F9FA"/>
                    </a:solidFill>
                  </a:tcPr>
                </a:tc>
                <a:tc>
                  <a:txBody>
                    <a:bodyPr/>
                    <a:lstStyle/>
                    <a:p>
                      <a:pPr algn="l" fontAlgn="t"/>
                      <a:r>
                        <a:rPr lang="en-US" sz="1800" b="0" dirty="0">
                          <a:solidFill>
                            <a:srgbClr val="5F6368"/>
                          </a:solidFill>
                          <a:effectLst/>
                          <a:latin typeface="Google Sans Text"/>
                        </a:rPr>
                        <a:t>"Hot" data, including websites, streaming videos, and mobile apps.</a:t>
                      </a:r>
                    </a:p>
                  </a:txBody>
                  <a:tcPr marL="50597" marR="189739" marT="189739" marB="189739">
                    <a:lnL w="9525" cap="flat" cmpd="sng" algn="ctr">
                      <a:solidFill>
                        <a:srgbClr val="78658F"/>
                      </a:solidFill>
                      <a:prstDash val="solid"/>
                      <a:round/>
                      <a:headEnd type="none" w="med" len="med"/>
                      <a:tailEnd type="none" w="med" len="med"/>
                    </a:lnL>
                    <a:lnR w="9525" cap="flat" cmpd="sng" algn="ctr">
                      <a:solidFill>
                        <a:srgbClr val="78658F"/>
                      </a:solidFill>
                      <a:prstDash val="solid"/>
                      <a:round/>
                      <a:headEnd type="none" w="med" len="med"/>
                      <a:tailEnd type="none" w="med" len="med"/>
                    </a:lnR>
                    <a:lnT w="9525" cap="flat" cmpd="sng" algn="ctr">
                      <a:solidFill>
                        <a:srgbClr val="7865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8F9FA"/>
                    </a:solidFill>
                  </a:tcPr>
                </a:tc>
                <a:extLst>
                  <a:ext uri="{0D108BD9-81ED-4DB2-BD59-A6C34878D82A}">
                    <a16:rowId xmlns:a16="http://schemas.microsoft.com/office/drawing/2014/main" val="1458562898"/>
                  </a:ext>
                </a:extLst>
              </a:tr>
              <a:tr h="1078999">
                <a:tc>
                  <a:txBody>
                    <a:bodyPr/>
                    <a:lstStyle/>
                    <a:p>
                      <a:pPr algn="l" fontAlgn="t"/>
                      <a:r>
                        <a:rPr lang="en-US" sz="1800" b="0" u="sng" dirty="0">
                          <a:solidFill>
                            <a:srgbClr val="1A73E8"/>
                          </a:solidFill>
                          <a:effectLst/>
                          <a:latin typeface="Google Sans"/>
                        </a:rPr>
                        <a:t>Nearline storage</a:t>
                      </a:r>
                      <a:endParaRPr lang="en-US" sz="1800" b="0" dirty="0">
                        <a:solidFill>
                          <a:srgbClr val="202124"/>
                        </a:solidFill>
                        <a:effectLst/>
                        <a:latin typeface="Google Sans"/>
                      </a:endParaRPr>
                    </a:p>
                  </a:txBody>
                  <a:tcPr marL="189739" marR="231903"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FFFFF"/>
                    </a:solidFill>
                  </a:tcPr>
                </a:tc>
                <a:tc>
                  <a:txBody>
                    <a:bodyPr/>
                    <a:lstStyle/>
                    <a:p>
                      <a:pPr algn="l" fontAlgn="t"/>
                      <a:r>
                        <a:rPr lang="en-US" sz="1800" b="0" dirty="0">
                          <a:solidFill>
                            <a:srgbClr val="5F6368"/>
                          </a:solidFill>
                          <a:effectLst/>
                          <a:latin typeface="Google Sans Text"/>
                        </a:rPr>
                        <a:t>Low cost, highly durable storage service for storing infrequently accessed data.</a:t>
                      </a:r>
                    </a:p>
                  </a:txBody>
                  <a:tcPr marL="50597" marR="189739"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FFFFF"/>
                    </a:solidFill>
                  </a:tcPr>
                </a:tc>
                <a:tc>
                  <a:txBody>
                    <a:bodyPr/>
                    <a:lstStyle/>
                    <a:p>
                      <a:pPr algn="l" fontAlgn="t"/>
                      <a:r>
                        <a:rPr lang="en-US" sz="1800" b="0">
                          <a:solidFill>
                            <a:srgbClr val="5F6368"/>
                          </a:solidFill>
                          <a:effectLst/>
                          <a:latin typeface="Google Sans Text"/>
                        </a:rPr>
                        <a:t>Data that can be stored for 30 days.</a:t>
                      </a:r>
                    </a:p>
                  </a:txBody>
                  <a:tcPr marL="50597" marR="189739"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085E8F"/>
                      </a:solidFill>
                      <a:prstDash val="solid"/>
                      <a:round/>
                      <a:headEnd type="none" w="med" len="med"/>
                      <a:tailEnd type="none" w="med" len="med"/>
                    </a:lnB>
                    <a:solidFill>
                      <a:srgbClr val="FFFFFF"/>
                    </a:solidFill>
                  </a:tcPr>
                </a:tc>
                <a:extLst>
                  <a:ext uri="{0D108BD9-81ED-4DB2-BD59-A6C34878D82A}">
                    <a16:rowId xmlns:a16="http://schemas.microsoft.com/office/drawing/2014/main" val="3851068760"/>
                  </a:ext>
                </a:extLst>
              </a:tr>
              <a:tr h="1275538">
                <a:tc>
                  <a:txBody>
                    <a:bodyPr/>
                    <a:lstStyle/>
                    <a:p>
                      <a:pPr algn="l" fontAlgn="t"/>
                      <a:r>
                        <a:rPr lang="en-US" sz="1800" b="0" u="sng" dirty="0" err="1">
                          <a:solidFill>
                            <a:srgbClr val="1967D2"/>
                          </a:solidFill>
                          <a:effectLst/>
                          <a:latin typeface="Google Sans"/>
                        </a:rPr>
                        <a:t>Coldline</a:t>
                      </a:r>
                      <a:r>
                        <a:rPr lang="en-US" sz="1800" b="0" u="sng" dirty="0">
                          <a:solidFill>
                            <a:srgbClr val="1967D2"/>
                          </a:solidFill>
                          <a:effectLst/>
                          <a:latin typeface="Google Sans"/>
                        </a:rPr>
                        <a:t> Storage</a:t>
                      </a:r>
                      <a:endParaRPr lang="en-US" sz="1800" b="0" dirty="0">
                        <a:solidFill>
                          <a:srgbClr val="202124"/>
                        </a:solidFill>
                        <a:effectLst/>
                        <a:latin typeface="Google Sans"/>
                      </a:endParaRPr>
                    </a:p>
                  </a:txBody>
                  <a:tcPr marL="189739" marR="231903"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8F9FA"/>
                    </a:solidFill>
                  </a:tcPr>
                </a:tc>
                <a:tc>
                  <a:txBody>
                    <a:bodyPr/>
                    <a:lstStyle/>
                    <a:p>
                      <a:pPr algn="l" fontAlgn="t"/>
                      <a:r>
                        <a:rPr lang="en-US" sz="1800" b="0" dirty="0">
                          <a:solidFill>
                            <a:srgbClr val="5F6368"/>
                          </a:solidFill>
                          <a:effectLst/>
                          <a:latin typeface="Google Sans Text"/>
                        </a:rPr>
                        <a:t>A very low cost, highly durable storage service for storing infrequently accessed data.</a:t>
                      </a:r>
                    </a:p>
                  </a:txBody>
                  <a:tcPr marL="50597" marR="189739"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8F9FA"/>
                    </a:solidFill>
                  </a:tcPr>
                </a:tc>
                <a:tc>
                  <a:txBody>
                    <a:bodyPr/>
                    <a:lstStyle/>
                    <a:p>
                      <a:pPr algn="l" fontAlgn="t"/>
                      <a:r>
                        <a:rPr lang="en-US" sz="1800" b="0">
                          <a:solidFill>
                            <a:srgbClr val="5F6368"/>
                          </a:solidFill>
                          <a:effectLst/>
                          <a:latin typeface="Google Sans Text"/>
                        </a:rPr>
                        <a:t>Data that can be stored for 90 days.</a:t>
                      </a:r>
                    </a:p>
                  </a:txBody>
                  <a:tcPr marL="50597" marR="189739" marT="189739" marB="189739">
                    <a:lnL w="9525" cap="flat" cmpd="sng" algn="ctr">
                      <a:solidFill>
                        <a:srgbClr val="085E8F"/>
                      </a:solidFill>
                      <a:prstDash val="solid"/>
                      <a:round/>
                      <a:headEnd type="none" w="med" len="med"/>
                      <a:tailEnd type="none" w="med" len="med"/>
                    </a:lnL>
                    <a:lnR w="9525" cap="flat" cmpd="sng" algn="ctr">
                      <a:solidFill>
                        <a:srgbClr val="085E8F"/>
                      </a:solidFill>
                      <a:prstDash val="solid"/>
                      <a:round/>
                      <a:headEnd type="none" w="med" len="med"/>
                      <a:tailEnd type="none" w="med" len="med"/>
                    </a:lnR>
                    <a:lnT w="9525" cap="flat" cmpd="sng" algn="ctr">
                      <a:solidFill>
                        <a:srgbClr val="085E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8F9FA"/>
                    </a:solidFill>
                  </a:tcPr>
                </a:tc>
                <a:extLst>
                  <a:ext uri="{0D108BD9-81ED-4DB2-BD59-A6C34878D82A}">
                    <a16:rowId xmlns:a16="http://schemas.microsoft.com/office/drawing/2014/main" val="3092100972"/>
                  </a:ext>
                </a:extLst>
              </a:tr>
              <a:tr h="1472077">
                <a:tc>
                  <a:txBody>
                    <a:bodyPr/>
                    <a:lstStyle/>
                    <a:p>
                      <a:pPr algn="l" fontAlgn="t"/>
                      <a:r>
                        <a:rPr lang="en-US" sz="1800" b="0" u="sng" dirty="0">
                          <a:solidFill>
                            <a:srgbClr val="1A73E8"/>
                          </a:solidFill>
                          <a:effectLst/>
                          <a:latin typeface="Google Sans"/>
                        </a:rPr>
                        <a:t>Archival storage</a:t>
                      </a:r>
                      <a:endParaRPr lang="en-US" sz="1800" b="0" dirty="0">
                        <a:solidFill>
                          <a:srgbClr val="202124"/>
                        </a:solidFill>
                        <a:effectLst/>
                        <a:latin typeface="Google Sans"/>
                      </a:endParaRPr>
                    </a:p>
                  </a:txBody>
                  <a:tcPr marL="189739" marR="231903" marT="189739" marB="189739">
                    <a:lnL w="9525" cap="flat" cmpd="sng" algn="ctr">
                      <a:solidFill>
                        <a:srgbClr val="C86A8F"/>
                      </a:solidFill>
                      <a:prstDash val="solid"/>
                      <a:round/>
                      <a:headEnd type="none" w="med" len="med"/>
                      <a:tailEnd type="none" w="med" len="med"/>
                    </a:lnL>
                    <a:lnR w="9525" cap="flat" cmpd="sng" algn="ctr">
                      <a:solidFill>
                        <a:srgbClr val="C86A8F"/>
                      </a:solidFill>
                      <a:prstDash val="solid"/>
                      <a:round/>
                      <a:headEnd type="none" w="med" len="med"/>
                      <a:tailEnd type="none" w="med" len="med"/>
                    </a:lnR>
                    <a:lnT w="9525" cap="flat" cmpd="sng" algn="ctr">
                      <a:solidFill>
                        <a:srgbClr val="C86A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FFFFF"/>
                    </a:solidFill>
                  </a:tcPr>
                </a:tc>
                <a:tc>
                  <a:txBody>
                    <a:bodyPr/>
                    <a:lstStyle/>
                    <a:p>
                      <a:pPr algn="l" fontAlgn="t"/>
                      <a:r>
                        <a:rPr lang="en-US" sz="1800" b="0" dirty="0">
                          <a:solidFill>
                            <a:srgbClr val="5F6368"/>
                          </a:solidFill>
                          <a:effectLst/>
                          <a:latin typeface="Google Sans Text"/>
                        </a:rPr>
                        <a:t>The lowest cost, highly durable storage service for data archiving, online backup, and disaster recovery.</a:t>
                      </a:r>
                    </a:p>
                  </a:txBody>
                  <a:tcPr marL="50597" marR="189739" marT="189739" marB="189739">
                    <a:lnL w="9525" cap="flat" cmpd="sng" algn="ctr">
                      <a:solidFill>
                        <a:srgbClr val="C86A8F"/>
                      </a:solidFill>
                      <a:prstDash val="solid"/>
                      <a:round/>
                      <a:headEnd type="none" w="med" len="med"/>
                      <a:tailEnd type="none" w="med" len="med"/>
                    </a:lnL>
                    <a:lnR w="9525" cap="flat" cmpd="sng" algn="ctr">
                      <a:solidFill>
                        <a:srgbClr val="C86A8F"/>
                      </a:solidFill>
                      <a:prstDash val="solid"/>
                      <a:round/>
                      <a:headEnd type="none" w="med" len="med"/>
                      <a:tailEnd type="none" w="med" len="med"/>
                    </a:lnR>
                    <a:lnT w="9525" cap="flat" cmpd="sng" algn="ctr">
                      <a:solidFill>
                        <a:srgbClr val="C86A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FFFFF"/>
                    </a:solidFill>
                  </a:tcPr>
                </a:tc>
                <a:tc>
                  <a:txBody>
                    <a:bodyPr/>
                    <a:lstStyle/>
                    <a:p>
                      <a:pPr algn="l" fontAlgn="t"/>
                      <a:r>
                        <a:rPr lang="en-US" sz="1800" b="0" dirty="0">
                          <a:solidFill>
                            <a:srgbClr val="5F6368"/>
                          </a:solidFill>
                          <a:effectLst/>
                          <a:latin typeface="Google Sans Text"/>
                        </a:rPr>
                        <a:t>Data that can be stored for 365 days.</a:t>
                      </a:r>
                    </a:p>
                  </a:txBody>
                  <a:tcPr marL="50597" marR="189739" marT="189739" marB="189739">
                    <a:lnL w="9525" cap="flat" cmpd="sng" algn="ctr">
                      <a:solidFill>
                        <a:srgbClr val="C86A8F"/>
                      </a:solidFill>
                      <a:prstDash val="solid"/>
                      <a:round/>
                      <a:headEnd type="none" w="med" len="med"/>
                      <a:tailEnd type="none" w="med" len="med"/>
                    </a:lnL>
                    <a:lnR w="9525" cap="flat" cmpd="sng" algn="ctr">
                      <a:solidFill>
                        <a:srgbClr val="C86A8F"/>
                      </a:solidFill>
                      <a:prstDash val="solid"/>
                      <a:round/>
                      <a:headEnd type="none" w="med" len="med"/>
                      <a:tailEnd type="none" w="med" len="med"/>
                    </a:lnR>
                    <a:lnT w="9525" cap="flat" cmpd="sng" algn="ctr">
                      <a:solidFill>
                        <a:srgbClr val="C86A8F"/>
                      </a:solidFill>
                      <a:prstDash val="solid"/>
                      <a:round/>
                      <a:headEnd type="none" w="med" len="med"/>
                      <a:tailEnd type="none" w="med" len="med"/>
                    </a:lnT>
                    <a:lnB w="9525" cap="flat" cmpd="sng" algn="ctr">
                      <a:solidFill>
                        <a:srgbClr val="C86A8F"/>
                      </a:solidFill>
                      <a:prstDash val="solid"/>
                      <a:round/>
                      <a:headEnd type="none" w="med" len="med"/>
                      <a:tailEnd type="none" w="med" len="med"/>
                    </a:lnB>
                    <a:solidFill>
                      <a:srgbClr val="FFFFFF"/>
                    </a:solidFill>
                  </a:tcPr>
                </a:tc>
                <a:extLst>
                  <a:ext uri="{0D108BD9-81ED-4DB2-BD59-A6C34878D82A}">
                    <a16:rowId xmlns:a16="http://schemas.microsoft.com/office/drawing/2014/main" val="1706449575"/>
                  </a:ext>
                </a:extLst>
              </a:tr>
            </a:tbl>
          </a:graphicData>
        </a:graphic>
      </p:graphicFrame>
    </p:spTree>
    <p:extLst>
      <p:ext uri="{BB962C8B-B14F-4D97-AF65-F5344CB8AC3E}">
        <p14:creationId xmlns:p14="http://schemas.microsoft.com/office/powerpoint/2010/main" val="66195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D21A-8A82-EBA9-C940-111550594AC1}"/>
              </a:ext>
            </a:extLst>
          </p:cNvPr>
          <p:cNvSpPr>
            <a:spLocks noGrp="1"/>
          </p:cNvSpPr>
          <p:nvPr>
            <p:ph type="title"/>
          </p:nvPr>
        </p:nvSpPr>
        <p:spPr/>
        <p:txBody>
          <a:bodyPr>
            <a:normAutofit fontScale="90000"/>
          </a:bodyPr>
          <a:lstStyle/>
          <a:p>
            <a:br>
              <a:rPr lang="en-US" sz="4000" dirty="0"/>
            </a:br>
            <a:r>
              <a:rPr lang="en-US" sz="4000" dirty="0"/>
              <a:t>Cloud Storage for Firebase</a:t>
            </a:r>
            <a:br>
              <a:rPr lang="en-US" sz="4000" dirty="0"/>
            </a:br>
            <a:endParaRPr lang="en-US" sz="4000" dirty="0"/>
          </a:p>
        </p:txBody>
      </p:sp>
      <p:sp>
        <p:nvSpPr>
          <p:cNvPr id="3" name="Content Placeholder 2">
            <a:extLst>
              <a:ext uri="{FF2B5EF4-FFF2-40B4-BE49-F238E27FC236}">
                <a16:creationId xmlns:a16="http://schemas.microsoft.com/office/drawing/2014/main" id="{C159AECF-C8D1-AAA2-F1A3-DBFB398A8913}"/>
              </a:ext>
            </a:extLst>
          </p:cNvPr>
          <p:cNvSpPr>
            <a:spLocks noGrp="1"/>
          </p:cNvSpPr>
          <p:nvPr>
            <p:ph idx="1"/>
          </p:nvPr>
        </p:nvSpPr>
        <p:spPr/>
        <p:txBody>
          <a:bodyPr/>
          <a:lstStyle/>
          <a:p>
            <a:pPr marL="0" indent="0">
              <a:buNone/>
            </a:pPr>
            <a:endParaRPr lang="en-US" dirty="0">
              <a:solidFill>
                <a:srgbClr val="202124"/>
              </a:solidFill>
              <a:latin typeface="arial" panose="020B0604020202020204" pitchFamily="34" charset="0"/>
            </a:endParaRPr>
          </a:p>
          <a:p>
            <a:pPr marL="0" indent="0">
              <a:buNone/>
            </a:pPr>
            <a:r>
              <a:rPr lang="en-US" sz="2400" dirty="0">
                <a:solidFill>
                  <a:srgbClr val="202124"/>
                </a:solidFill>
                <a:latin typeface="+mj-lt"/>
              </a:rPr>
              <a:t>A </a:t>
            </a:r>
            <a:r>
              <a:rPr lang="en-US" sz="2400" b="0" i="0" dirty="0">
                <a:solidFill>
                  <a:srgbClr val="202124"/>
                </a:solidFill>
                <a:effectLst/>
                <a:latin typeface="+mj-lt"/>
              </a:rPr>
              <a:t>scalable, flexible database service for server, web, and mobile development. It serves as a NoSQL document database. You can use it to store, query, and sync your app data. </a:t>
            </a:r>
            <a:r>
              <a:rPr lang="en-US" sz="2400" b="1" i="0" dirty="0">
                <a:solidFill>
                  <a:srgbClr val="202124"/>
                </a:solidFill>
                <a:effectLst/>
                <a:latin typeface="+mj-lt"/>
              </a:rPr>
              <a:t>It is supported for Android, iOS, and web applications</a:t>
            </a:r>
            <a:r>
              <a:rPr lang="en-US" b="0" i="0" dirty="0">
                <a:solidFill>
                  <a:srgbClr val="202124"/>
                </a:solidFill>
                <a:effectLst/>
                <a:latin typeface="+mj-lt"/>
              </a:rPr>
              <a:t>.</a:t>
            </a:r>
            <a:endParaRPr lang="en-US" dirty="0">
              <a:latin typeface="+mj-lt"/>
            </a:endParaRPr>
          </a:p>
        </p:txBody>
      </p:sp>
      <p:sp>
        <p:nvSpPr>
          <p:cNvPr id="4" name="AutoShape 2" descr="Firebase">
            <a:extLst>
              <a:ext uri="{FF2B5EF4-FFF2-40B4-BE49-F238E27FC236}">
                <a16:creationId xmlns:a16="http://schemas.microsoft.com/office/drawing/2014/main" id="{44C4D030-2910-A2BB-A7D1-C76ED22CC54D}"/>
              </a:ext>
            </a:extLst>
          </p:cNvPr>
          <p:cNvSpPr>
            <a:spLocks noChangeAspect="1" noChangeArrowheads="1"/>
          </p:cNvSpPr>
          <p:nvPr/>
        </p:nvSpPr>
        <p:spPr bwMode="auto">
          <a:xfrm>
            <a:off x="7301345" y="8755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Cloud Storage for Firebase">
            <a:extLst>
              <a:ext uri="{FF2B5EF4-FFF2-40B4-BE49-F238E27FC236}">
                <a16:creationId xmlns:a16="http://schemas.microsoft.com/office/drawing/2014/main" id="{E4614E2A-C695-905B-41F4-A531C77E7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671" y="681037"/>
            <a:ext cx="3192607" cy="88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57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68BC-D4B5-E1C1-C6F2-D144C42A9271}"/>
              </a:ext>
            </a:extLst>
          </p:cNvPr>
          <p:cNvSpPr>
            <a:spLocks noGrp="1"/>
          </p:cNvSpPr>
          <p:nvPr>
            <p:ph type="title"/>
          </p:nvPr>
        </p:nvSpPr>
        <p:spPr/>
        <p:txBody>
          <a:bodyPr/>
          <a:lstStyle/>
          <a:p>
            <a:r>
              <a:rPr lang="en-US" dirty="0"/>
              <a:t>File Store</a:t>
            </a:r>
          </a:p>
        </p:txBody>
      </p:sp>
      <p:sp>
        <p:nvSpPr>
          <p:cNvPr id="3" name="Content Placeholder 2">
            <a:extLst>
              <a:ext uri="{FF2B5EF4-FFF2-40B4-BE49-F238E27FC236}">
                <a16:creationId xmlns:a16="http://schemas.microsoft.com/office/drawing/2014/main" id="{5F769D66-76E4-FD1C-2F50-483556979564}"/>
              </a:ext>
            </a:extLst>
          </p:cNvPr>
          <p:cNvSpPr>
            <a:spLocks noGrp="1"/>
          </p:cNvSpPr>
          <p:nvPr>
            <p:ph idx="1"/>
          </p:nvPr>
        </p:nvSpPr>
        <p:spPr/>
        <p:txBody>
          <a:bodyPr/>
          <a:lstStyle/>
          <a:p>
            <a:pPr marL="0" indent="0">
              <a:buNone/>
            </a:pPr>
            <a:endParaRPr lang="en-US" i="0" dirty="0">
              <a:solidFill>
                <a:srgbClr val="273239"/>
              </a:solidFill>
              <a:effectLst/>
              <a:latin typeface="urw-din"/>
            </a:endParaRPr>
          </a:p>
          <a:p>
            <a:pPr marL="0" indent="0">
              <a:buNone/>
            </a:pPr>
            <a:r>
              <a:rPr lang="en-US" sz="2400" i="0" dirty="0">
                <a:solidFill>
                  <a:srgbClr val="273239"/>
                </a:solidFill>
                <a:effectLst/>
                <a:latin typeface="+mj-lt"/>
                <a:cs typeface="Arial" panose="020B0604020202020204" pitchFamily="34" charset="0"/>
              </a:rPr>
              <a:t>File store </a:t>
            </a:r>
            <a:r>
              <a:rPr lang="en-US" sz="2400" b="0" i="0" dirty="0">
                <a:solidFill>
                  <a:srgbClr val="273239"/>
                </a:solidFill>
                <a:effectLst/>
                <a:latin typeface="+mj-lt"/>
                <a:cs typeface="Arial" panose="020B0604020202020204" pitchFamily="34" charset="0"/>
              </a:rPr>
              <a:t>is a managed file storage service for applications that require a file system interface and a shared file system for data. It gives the user a native experience for standing up managed network detached storage with their VM in the compute engine and Google Kubernetes Engine.</a:t>
            </a:r>
            <a:endParaRPr lang="en-US" sz="2400" dirty="0">
              <a:latin typeface="+mj-lt"/>
              <a:cs typeface="Arial" panose="020B0604020202020204" pitchFamily="34" charset="0"/>
            </a:endParaRPr>
          </a:p>
        </p:txBody>
      </p:sp>
      <p:pic>
        <p:nvPicPr>
          <p:cNvPr id="5122" name="Picture 2" descr="File storage in cloud Royalty Free Vector Image">
            <a:extLst>
              <a:ext uri="{FF2B5EF4-FFF2-40B4-BE49-F238E27FC236}">
                <a16:creationId xmlns:a16="http://schemas.microsoft.com/office/drawing/2014/main" id="{4C39698E-70D3-2AE4-6C04-258E2FAD2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43"/>
          <a:stretch/>
        </p:blipFill>
        <p:spPr bwMode="auto">
          <a:xfrm>
            <a:off x="8702821" y="365125"/>
            <a:ext cx="1424853" cy="154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2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28CC-175C-360C-3D5E-304CE07163C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Local SSD</a:t>
            </a:r>
          </a:p>
        </p:txBody>
      </p:sp>
      <p:sp>
        <p:nvSpPr>
          <p:cNvPr id="3" name="Content Placeholder 2">
            <a:extLst>
              <a:ext uri="{FF2B5EF4-FFF2-40B4-BE49-F238E27FC236}">
                <a16:creationId xmlns:a16="http://schemas.microsoft.com/office/drawing/2014/main" id="{0901B8DA-17F9-FCE7-C66B-FFC560B019C6}"/>
              </a:ext>
            </a:extLst>
          </p:cNvPr>
          <p:cNvSpPr>
            <a:spLocks noGrp="1"/>
          </p:cNvSpPr>
          <p:nvPr>
            <p:ph idx="1"/>
          </p:nvPr>
        </p:nvSpPr>
        <p:spPr/>
        <p:txBody>
          <a:bodyPr/>
          <a:lstStyle/>
          <a:p>
            <a:pPr marL="0" indent="0">
              <a:buNone/>
            </a:pPr>
            <a:endParaRPr lang="en-US" i="0" dirty="0">
              <a:solidFill>
                <a:srgbClr val="202124"/>
              </a:solidFill>
              <a:effectLst/>
              <a:latin typeface="arial" panose="020B0604020202020204" pitchFamily="34" charset="0"/>
            </a:endParaRPr>
          </a:p>
          <a:p>
            <a:pPr marL="0" indent="0">
              <a:buNone/>
            </a:pPr>
            <a:r>
              <a:rPr lang="en-US" sz="2400" i="0" dirty="0">
                <a:solidFill>
                  <a:srgbClr val="202124"/>
                </a:solidFill>
                <a:effectLst/>
                <a:latin typeface="+mj-lt"/>
              </a:rPr>
              <a:t>Local SSDs are designed for temporary storage use cases such as caches or scratch processing space. Which makes them suitable for workloads like media rendering, data analytics, or high-performance computing.</a:t>
            </a:r>
            <a:endParaRPr lang="en-US" sz="2400" dirty="0">
              <a:latin typeface="+mj-lt"/>
            </a:endParaRPr>
          </a:p>
        </p:txBody>
      </p:sp>
      <p:pic>
        <p:nvPicPr>
          <p:cNvPr id="6146" name="Picture 2" descr="Ssd Icon Style 7356008 Vector Art at Vecteezy">
            <a:extLst>
              <a:ext uri="{FF2B5EF4-FFF2-40B4-BE49-F238E27FC236}">
                <a16:creationId xmlns:a16="http://schemas.microsoft.com/office/drawing/2014/main" id="{7E7AF627-5E10-13AA-B22B-03191C789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1" y="414528"/>
            <a:ext cx="1071996" cy="141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4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2959-F1FC-A3BA-D4B8-6D2E31AE8F9E}"/>
              </a:ext>
            </a:extLst>
          </p:cNvPr>
          <p:cNvSpPr>
            <a:spLocks noGrp="1"/>
          </p:cNvSpPr>
          <p:nvPr>
            <p:ph type="title"/>
          </p:nvPr>
        </p:nvSpPr>
        <p:spPr/>
        <p:txBody>
          <a:bodyPr/>
          <a:lstStyle/>
          <a:p>
            <a:r>
              <a:rPr lang="en-US" b="0" i="0" dirty="0">
                <a:solidFill>
                  <a:srgbClr val="202124"/>
                </a:solidFill>
                <a:effectLst/>
                <a:latin typeface="Roboto" panose="02000000000000000000" pitchFamily="2" charset="0"/>
              </a:rPr>
              <a:t>Persistent Disk</a:t>
            </a:r>
            <a:endParaRPr lang="en-US" dirty="0"/>
          </a:p>
        </p:txBody>
      </p:sp>
      <p:sp>
        <p:nvSpPr>
          <p:cNvPr id="3" name="Content Placeholder 2">
            <a:extLst>
              <a:ext uri="{FF2B5EF4-FFF2-40B4-BE49-F238E27FC236}">
                <a16:creationId xmlns:a16="http://schemas.microsoft.com/office/drawing/2014/main" id="{701B73C5-D3E4-32AF-9019-07D1D5D14C4B}"/>
              </a:ext>
            </a:extLst>
          </p:cNvPr>
          <p:cNvSpPr>
            <a:spLocks noGrp="1"/>
          </p:cNvSpPr>
          <p:nvPr>
            <p:ph idx="1"/>
          </p:nvPr>
        </p:nvSpPr>
        <p:spPr>
          <a:xfrm>
            <a:off x="838200" y="1468582"/>
            <a:ext cx="10515600" cy="4708381"/>
          </a:xfrm>
        </p:spPr>
        <p:txBody>
          <a:bodyPr>
            <a:normAutofit fontScale="92500" lnSpcReduction="10000"/>
          </a:bodyPr>
          <a:lstStyle/>
          <a:p>
            <a:pPr marL="0" indent="0">
              <a:buNone/>
            </a:pPr>
            <a:r>
              <a:rPr lang="en-US" sz="2400" b="0" i="0" dirty="0">
                <a:solidFill>
                  <a:srgbClr val="202124"/>
                </a:solidFill>
                <a:effectLst/>
                <a:latin typeface="+mj-lt"/>
                <a:cs typeface="Arial" panose="020B0604020202020204" pitchFamily="34" charset="0"/>
              </a:rPr>
              <a:t>Persistent Disks are designed for durability. We automatically store your data redundantly to ensure the highest level of data integrity. Whether you're worried about planned maintenance or unexpected failures, we ensure your data is available, and your business stays uninterrupted. </a:t>
            </a:r>
          </a:p>
          <a:p>
            <a:pPr marL="0" indent="0">
              <a:buNone/>
            </a:pPr>
            <a:endParaRPr lang="en-US" sz="2400" u="sng" dirty="0">
              <a:solidFill>
                <a:srgbClr val="202124"/>
              </a:solidFill>
              <a:latin typeface="+mj-lt"/>
            </a:endParaRPr>
          </a:p>
          <a:p>
            <a:pPr marL="0" indent="0">
              <a:buNone/>
            </a:pPr>
            <a:r>
              <a:rPr lang="en-US" sz="2400" b="1" u="sng" dirty="0">
                <a:solidFill>
                  <a:srgbClr val="202124"/>
                </a:solidFill>
                <a:latin typeface="Roboto" panose="02000000000000000000" pitchFamily="2" charset="0"/>
              </a:rPr>
              <a:t>Types of Persistent Disk:</a:t>
            </a:r>
          </a:p>
          <a:p>
            <a:pPr lvl="3">
              <a:buFont typeface="Wingdings" panose="05000000000000000000" pitchFamily="2" charset="2"/>
              <a:buChar char="Ø"/>
            </a:pPr>
            <a:r>
              <a:rPr lang="en-US" sz="2400" b="0" i="0" dirty="0">
                <a:solidFill>
                  <a:srgbClr val="202124"/>
                </a:solidFill>
                <a:effectLst/>
                <a:latin typeface="+mj-lt"/>
              </a:rPr>
              <a:t>Zonal standard PD</a:t>
            </a:r>
          </a:p>
          <a:p>
            <a:pPr lvl="3">
              <a:buFont typeface="Wingdings" panose="05000000000000000000" pitchFamily="2" charset="2"/>
              <a:buChar char="Ø"/>
            </a:pPr>
            <a:r>
              <a:rPr lang="en-US" sz="2400" dirty="0">
                <a:solidFill>
                  <a:srgbClr val="202124"/>
                </a:solidFill>
                <a:latin typeface="+mj-lt"/>
              </a:rPr>
              <a:t>Regional standard PD</a:t>
            </a:r>
          </a:p>
          <a:p>
            <a:pPr lvl="3">
              <a:buFont typeface="Wingdings" panose="05000000000000000000" pitchFamily="2" charset="2"/>
              <a:buChar char="Ø"/>
            </a:pPr>
            <a:r>
              <a:rPr lang="en-US" sz="2400" dirty="0">
                <a:solidFill>
                  <a:srgbClr val="202124"/>
                </a:solidFill>
                <a:latin typeface="+mj-lt"/>
              </a:rPr>
              <a:t>Zonal Balanced PD</a:t>
            </a:r>
          </a:p>
          <a:p>
            <a:pPr lvl="3">
              <a:buFont typeface="Wingdings" panose="05000000000000000000" pitchFamily="2" charset="2"/>
              <a:buChar char="Ø"/>
            </a:pPr>
            <a:r>
              <a:rPr lang="en-US" sz="2400" dirty="0">
                <a:solidFill>
                  <a:srgbClr val="202124"/>
                </a:solidFill>
                <a:latin typeface="+mj-lt"/>
              </a:rPr>
              <a:t>Regional Balanced PD</a:t>
            </a:r>
          </a:p>
          <a:p>
            <a:pPr lvl="3">
              <a:buFont typeface="Wingdings" panose="05000000000000000000" pitchFamily="2" charset="2"/>
              <a:buChar char="Ø"/>
            </a:pPr>
            <a:r>
              <a:rPr lang="en-US" sz="2400" dirty="0">
                <a:solidFill>
                  <a:srgbClr val="202124"/>
                </a:solidFill>
                <a:latin typeface="+mj-lt"/>
              </a:rPr>
              <a:t>Zonal SSD</a:t>
            </a:r>
          </a:p>
          <a:p>
            <a:pPr lvl="3">
              <a:buFont typeface="Wingdings" panose="05000000000000000000" pitchFamily="2" charset="2"/>
              <a:buChar char="Ø"/>
            </a:pPr>
            <a:r>
              <a:rPr lang="en-US" sz="2400" dirty="0">
                <a:solidFill>
                  <a:srgbClr val="202124"/>
                </a:solidFill>
                <a:latin typeface="+mj-lt"/>
              </a:rPr>
              <a:t>Regional SSD PD</a:t>
            </a:r>
          </a:p>
          <a:p>
            <a:pPr lvl="3">
              <a:buFont typeface="Wingdings" panose="05000000000000000000" pitchFamily="2" charset="2"/>
              <a:buChar char="Ø"/>
            </a:pPr>
            <a:r>
              <a:rPr lang="en-US" sz="2400" dirty="0">
                <a:solidFill>
                  <a:srgbClr val="202124"/>
                </a:solidFill>
                <a:latin typeface="+mj-lt"/>
              </a:rPr>
              <a:t>Zonal extreme PD</a:t>
            </a:r>
          </a:p>
          <a:p>
            <a:pPr lvl="3">
              <a:buFont typeface="Wingdings" panose="05000000000000000000" pitchFamily="2" charset="2"/>
              <a:buChar char="Ø"/>
            </a:pPr>
            <a:r>
              <a:rPr lang="en-US" sz="2400" dirty="0">
                <a:solidFill>
                  <a:srgbClr val="202124"/>
                </a:solidFill>
                <a:latin typeface="+mj-lt"/>
              </a:rPr>
              <a:t>Hyper disk Extreme</a:t>
            </a:r>
            <a:r>
              <a:rPr lang="en-US" sz="2000" dirty="0">
                <a:solidFill>
                  <a:srgbClr val="202124"/>
                </a:solidFill>
                <a:latin typeface="Roboto" panose="02000000000000000000" pitchFamily="2" charset="0"/>
              </a:rPr>
              <a:t> </a:t>
            </a:r>
            <a:endParaRPr lang="en-US" sz="2000" dirty="0"/>
          </a:p>
        </p:txBody>
      </p:sp>
      <p:pic>
        <p:nvPicPr>
          <p:cNvPr id="7170" name="Picture 2" descr="Multi-Writer File Storage on GKE. Coursemology needs a shared file system…  | by LH Fong | ESTL Lab Notes">
            <a:extLst>
              <a:ext uri="{FF2B5EF4-FFF2-40B4-BE49-F238E27FC236}">
                <a16:creationId xmlns:a16="http://schemas.microsoft.com/office/drawing/2014/main" id="{3A65B79A-1930-4D19-D0A0-B1A56AE6D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365" y="365125"/>
            <a:ext cx="1066656" cy="106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4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ogle Cloud Professional Security Engineer Exam Study Guide">
            <a:extLst>
              <a:ext uri="{FF2B5EF4-FFF2-40B4-BE49-F238E27FC236}">
                <a16:creationId xmlns:a16="http://schemas.microsoft.com/office/drawing/2014/main" id="{C7A1790B-B687-38DD-3195-2F93436D5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97" y="110835"/>
            <a:ext cx="10766332" cy="627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1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18BD-13F4-9A31-2BE5-C1D7314B072B}"/>
              </a:ext>
            </a:extLst>
          </p:cNvPr>
          <p:cNvSpPr>
            <a:spLocks noGrp="1"/>
          </p:cNvSpPr>
          <p:nvPr>
            <p:ph type="title"/>
          </p:nvPr>
        </p:nvSpPr>
        <p:spPr/>
        <p:txBody>
          <a:bodyPr/>
          <a:lstStyle/>
          <a:p>
            <a:r>
              <a:rPr lang="en-US" dirty="0"/>
              <a:t>CLOUD IAM</a:t>
            </a:r>
          </a:p>
        </p:txBody>
      </p:sp>
      <p:sp>
        <p:nvSpPr>
          <p:cNvPr id="3" name="Content Placeholder 2">
            <a:extLst>
              <a:ext uri="{FF2B5EF4-FFF2-40B4-BE49-F238E27FC236}">
                <a16:creationId xmlns:a16="http://schemas.microsoft.com/office/drawing/2014/main" id="{997A7EEC-D78B-533D-3228-CB6165981657}"/>
              </a:ext>
            </a:extLst>
          </p:cNvPr>
          <p:cNvSpPr>
            <a:spLocks noGrp="1"/>
          </p:cNvSpPr>
          <p:nvPr>
            <p:ph idx="1"/>
          </p:nvPr>
        </p:nvSpPr>
        <p:spPr/>
        <p:txBody>
          <a:bodyPr>
            <a:normAutofit/>
          </a:bodyPr>
          <a:lstStyle/>
          <a:p>
            <a:pPr marL="0" indent="0">
              <a:buNone/>
            </a:pPr>
            <a:r>
              <a:rPr lang="en-US" sz="2400" b="1" i="0" dirty="0">
                <a:solidFill>
                  <a:srgbClr val="202124"/>
                </a:solidFill>
                <a:effectLst/>
                <a:latin typeface="+mj-lt"/>
              </a:rPr>
              <a:t>Identity and Access Management</a:t>
            </a:r>
            <a:r>
              <a:rPr lang="en-US" sz="2400" b="0" i="0" dirty="0">
                <a:solidFill>
                  <a:srgbClr val="202124"/>
                </a:solidFill>
                <a:effectLst/>
                <a:latin typeface="+mj-lt"/>
              </a:rPr>
              <a:t> (IAM) lets administrators authorize who can take action on specific resources, giving you full control and visibility to manage Google Cloud resources centrally.</a:t>
            </a:r>
            <a:endParaRPr lang="en-US" sz="2400" dirty="0">
              <a:latin typeface="+mj-lt"/>
            </a:endParaRPr>
          </a:p>
        </p:txBody>
      </p:sp>
      <p:pic>
        <p:nvPicPr>
          <p:cNvPr id="1026" name="Picture 2" descr="Cloud IAM - Keycloak Identity and Access Management as a Service">
            <a:extLst>
              <a:ext uri="{FF2B5EF4-FFF2-40B4-BE49-F238E27FC236}">
                <a16:creationId xmlns:a16="http://schemas.microsoft.com/office/drawing/2014/main" id="{D8377980-C060-3662-D11E-E06102796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160" y="230188"/>
            <a:ext cx="1611022" cy="1290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Introduces Identity and Access Management for Cloud Platform">
            <a:extLst>
              <a:ext uri="{FF2B5EF4-FFF2-40B4-BE49-F238E27FC236}">
                <a16:creationId xmlns:a16="http://schemas.microsoft.com/office/drawing/2014/main" id="{6AC8C01C-34EF-A4DE-E71F-EF89937C6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27" t="9043" r="9273" b="9124"/>
          <a:stretch/>
        </p:blipFill>
        <p:spPr bwMode="auto">
          <a:xfrm>
            <a:off x="2313707" y="2876338"/>
            <a:ext cx="6881815" cy="361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91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1AD5-F784-A461-6FCD-49AC5E4A1DB2}"/>
              </a:ext>
            </a:extLst>
          </p:cNvPr>
          <p:cNvSpPr>
            <a:spLocks noGrp="1"/>
          </p:cNvSpPr>
          <p:nvPr>
            <p:ph type="title"/>
          </p:nvPr>
        </p:nvSpPr>
        <p:spPr>
          <a:xfrm>
            <a:off x="492850" y="589303"/>
            <a:ext cx="6093479" cy="1507067"/>
          </a:xfrm>
        </p:spPr>
        <p:txBody>
          <a:bodyPr/>
          <a:lstStyle/>
          <a:p>
            <a:r>
              <a:rPr lang="en-US" dirty="0">
                <a:latin typeface="Algerian" panose="04020705040A02060702" pitchFamily="82" charset="0"/>
              </a:rPr>
              <a:t>GCP At a Glance….</a:t>
            </a:r>
          </a:p>
        </p:txBody>
      </p:sp>
      <p:sp>
        <p:nvSpPr>
          <p:cNvPr id="3" name="Content Placeholder 2">
            <a:extLst>
              <a:ext uri="{FF2B5EF4-FFF2-40B4-BE49-F238E27FC236}">
                <a16:creationId xmlns:a16="http://schemas.microsoft.com/office/drawing/2014/main" id="{05E2D285-7FB1-EBA0-3685-9362A0C861EA}"/>
              </a:ext>
            </a:extLst>
          </p:cNvPr>
          <p:cNvSpPr>
            <a:spLocks noGrp="1"/>
          </p:cNvSpPr>
          <p:nvPr>
            <p:ph idx="1"/>
          </p:nvPr>
        </p:nvSpPr>
        <p:spPr>
          <a:xfrm>
            <a:off x="372534" y="2596843"/>
            <a:ext cx="8596668" cy="3880773"/>
          </a:xfrm>
        </p:spPr>
        <p:txBody>
          <a:bodyPr>
            <a:norm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GCP Started on </a:t>
            </a:r>
            <a:r>
              <a:rPr lang="en-US" sz="2800" b="0" i="0" dirty="0">
                <a:solidFill>
                  <a:srgbClr val="202124"/>
                </a:solidFill>
                <a:effectLst/>
                <a:latin typeface="Arial Unicode MS" panose="020B0604020202020204" pitchFamily="34" charset="-128"/>
                <a:ea typeface="Arial Unicode MS" panose="020B0604020202020204" pitchFamily="34" charset="-128"/>
                <a:cs typeface="Arial Unicode MS" panose="020B0604020202020204" pitchFamily="34" charset="-128"/>
              </a:rPr>
              <a:t>April 7, 2008</a:t>
            </a:r>
          </a:p>
          <a:p>
            <a:r>
              <a:rPr lang="en-US" sz="2800" dirty="0">
                <a:solidFill>
                  <a:srgbClr val="202124"/>
                </a:solidFill>
                <a:latin typeface="Arial Unicode MS" panose="020B0604020202020204" pitchFamily="34" charset="-128"/>
                <a:ea typeface="Arial Unicode MS" panose="020B0604020202020204" pitchFamily="34" charset="-128"/>
                <a:cs typeface="Arial Unicode MS" panose="020B0604020202020204" pitchFamily="34" charset="-128"/>
              </a:rPr>
              <a:t>URL: https://</a:t>
            </a:r>
            <a:r>
              <a:rPr lang="en-US" sz="2800" b="0" i="0" dirty="0">
                <a:solidFill>
                  <a:srgbClr val="202124"/>
                </a:solidFill>
                <a:effectLst/>
                <a:latin typeface="Arial Unicode MS" panose="020B0604020202020204" pitchFamily="34" charset="-128"/>
                <a:ea typeface="Arial Unicode MS" panose="020B0604020202020204" pitchFamily="34" charset="-128"/>
                <a:cs typeface="Arial Unicode MS" panose="020B0604020202020204" pitchFamily="34" charset="-128"/>
              </a:rPr>
              <a:t>cloud.google.com</a:t>
            </a:r>
          </a:p>
          <a:p>
            <a:r>
              <a:rPr lang="en-US" sz="2800" dirty="0">
                <a:solidFill>
                  <a:srgbClr val="202124"/>
                </a:solidFill>
                <a:latin typeface="Arial Unicode MS" panose="020B0604020202020204" pitchFamily="34" charset="-128"/>
                <a:ea typeface="Arial Unicode MS" panose="020B0604020202020204" pitchFamily="34" charset="-128"/>
                <a:cs typeface="Arial Unicode MS" panose="020B0604020202020204" pitchFamily="34" charset="-128"/>
              </a:rPr>
              <a:t>Written in : </a:t>
            </a:r>
            <a:r>
              <a:rPr lang="en-US" sz="2800" b="0" i="0" dirty="0">
                <a:solidFill>
                  <a:srgbClr val="202124"/>
                </a:solidFill>
                <a:effectLst/>
                <a:latin typeface="Arial Unicode MS" panose="020B0604020202020204" pitchFamily="34" charset="-128"/>
                <a:ea typeface="Arial Unicode MS" panose="020B0604020202020204" pitchFamily="34" charset="-128"/>
                <a:cs typeface="Arial Unicode MS" panose="020B0604020202020204" pitchFamily="34" charset="-128"/>
              </a:rPr>
              <a:t>Java, C++, Python &amp; Go Ruby</a:t>
            </a:r>
          </a:p>
          <a:p>
            <a:pPr marL="0" indent="0">
              <a:buNone/>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082" name="Picture 10" descr="Google Cloud Platform Tutorial: From Zero to Hero with GCP">
            <a:extLst>
              <a:ext uri="{FF2B5EF4-FFF2-40B4-BE49-F238E27FC236}">
                <a16:creationId xmlns:a16="http://schemas.microsoft.com/office/drawing/2014/main" id="{CC2FDFAA-DB36-5319-1351-DDA51088B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043" y="380384"/>
            <a:ext cx="3814106" cy="213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34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13C-28D9-2911-CF63-614A48CE8C68}"/>
              </a:ext>
            </a:extLst>
          </p:cNvPr>
          <p:cNvSpPr>
            <a:spLocks noGrp="1"/>
          </p:cNvSpPr>
          <p:nvPr>
            <p:ph type="title"/>
          </p:nvPr>
        </p:nvSpPr>
        <p:spPr/>
        <p:txBody>
          <a:bodyPr>
            <a:normAutofit/>
          </a:bodyPr>
          <a:lstStyle/>
          <a:p>
            <a:r>
              <a:rPr lang="en-US" sz="4000" dirty="0"/>
              <a:t>KEY MANAGEMENT SERVICE</a:t>
            </a:r>
          </a:p>
        </p:txBody>
      </p:sp>
      <p:sp>
        <p:nvSpPr>
          <p:cNvPr id="3" name="Content Placeholder 2">
            <a:extLst>
              <a:ext uri="{FF2B5EF4-FFF2-40B4-BE49-F238E27FC236}">
                <a16:creationId xmlns:a16="http://schemas.microsoft.com/office/drawing/2014/main" id="{49EA40E6-3F22-C96E-6201-FAEE707C68E1}"/>
              </a:ext>
            </a:extLst>
          </p:cNvPr>
          <p:cNvSpPr>
            <a:spLocks noGrp="1"/>
          </p:cNvSpPr>
          <p:nvPr>
            <p:ph idx="1"/>
          </p:nvPr>
        </p:nvSpPr>
        <p:spPr>
          <a:xfrm>
            <a:off x="838200" y="2438399"/>
            <a:ext cx="10515600" cy="3738563"/>
          </a:xfrm>
        </p:spPr>
        <p:txBody>
          <a:bodyPr>
            <a:normAutofit/>
          </a:bodyPr>
          <a:lstStyle/>
          <a:p>
            <a:pPr marL="0" indent="0">
              <a:buNone/>
            </a:pPr>
            <a:r>
              <a:rPr lang="en-US" sz="2400" i="0" dirty="0">
                <a:solidFill>
                  <a:srgbClr val="202124"/>
                </a:solidFill>
                <a:effectLst/>
                <a:latin typeface="+mj-lt"/>
              </a:rPr>
              <a:t>A cloud-hosted key management service that lets you manage symmetric and asymmetric cryptographic keys for your cloud services the same way you do on-premises. You can generate, use, rotate, and destroy AES256, RSA 2048, RSA 3072, RSA 4096, EC P256, and EC P384 cryptographic keys.</a:t>
            </a:r>
            <a:endParaRPr lang="en-US" sz="2400" dirty="0">
              <a:latin typeface="+mj-lt"/>
            </a:endParaRPr>
          </a:p>
        </p:txBody>
      </p:sp>
      <p:pic>
        <p:nvPicPr>
          <p:cNvPr id="2050" name="Picture 2" descr="GCP - Using KMS to manage secrets :: Prakhar Srivastav">
            <a:extLst>
              <a:ext uri="{FF2B5EF4-FFF2-40B4-BE49-F238E27FC236}">
                <a16:creationId xmlns:a16="http://schemas.microsoft.com/office/drawing/2014/main" id="{63C09206-19A4-620F-D223-E973442ED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365125"/>
            <a:ext cx="352425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13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uter #Networks #Google_Cloud_Platform | All these tools allow you to  effectively design Google Cloud Platform (… in 2023 | Cloud platform, Cloud  based services, Clouds">
            <a:extLst>
              <a:ext uri="{FF2B5EF4-FFF2-40B4-BE49-F238E27FC236}">
                <a16:creationId xmlns:a16="http://schemas.microsoft.com/office/drawing/2014/main" id="{6F37E7E7-BE9C-F863-81B9-FAC0B2EFE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803" y="374073"/>
            <a:ext cx="7557077" cy="6483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A78CC5-BEA6-546E-2D40-8569C091A06F}"/>
              </a:ext>
            </a:extLst>
          </p:cNvPr>
          <p:cNvSpPr txBox="1"/>
          <p:nvPr/>
        </p:nvSpPr>
        <p:spPr>
          <a:xfrm>
            <a:off x="352513" y="429491"/>
            <a:ext cx="3353290" cy="523220"/>
          </a:xfrm>
          <a:prstGeom prst="rect">
            <a:avLst/>
          </a:prstGeom>
          <a:noFill/>
        </p:spPr>
        <p:txBody>
          <a:bodyPr wrap="none" rtlCol="0">
            <a:spAutoFit/>
          </a:bodyPr>
          <a:lstStyle/>
          <a:p>
            <a:r>
              <a:rPr lang="en-US" sz="2800" dirty="0"/>
              <a:t>CLOUD NETWORKING</a:t>
            </a:r>
          </a:p>
        </p:txBody>
      </p:sp>
    </p:spTree>
    <p:extLst>
      <p:ext uri="{BB962C8B-B14F-4D97-AF65-F5344CB8AC3E}">
        <p14:creationId xmlns:p14="http://schemas.microsoft.com/office/powerpoint/2010/main" val="376850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C82E-A615-3174-C266-DC9FE820BAAB}"/>
              </a:ext>
            </a:extLst>
          </p:cNvPr>
          <p:cNvSpPr>
            <a:spLocks noGrp="1"/>
          </p:cNvSpPr>
          <p:nvPr>
            <p:ph type="title"/>
          </p:nvPr>
        </p:nvSpPr>
        <p:spPr/>
        <p:txBody>
          <a:bodyPr/>
          <a:lstStyle/>
          <a:p>
            <a:r>
              <a:rPr lang="en-US" dirty="0"/>
              <a:t>CLOUD VPC	</a:t>
            </a:r>
          </a:p>
        </p:txBody>
      </p:sp>
      <p:sp>
        <p:nvSpPr>
          <p:cNvPr id="3" name="Content Placeholder 2">
            <a:extLst>
              <a:ext uri="{FF2B5EF4-FFF2-40B4-BE49-F238E27FC236}">
                <a16:creationId xmlns:a16="http://schemas.microsoft.com/office/drawing/2014/main" id="{12A56B05-58CF-59F3-BF57-23B2B1BD21DB}"/>
              </a:ext>
            </a:extLst>
          </p:cNvPr>
          <p:cNvSpPr>
            <a:spLocks noGrp="1"/>
          </p:cNvSpPr>
          <p:nvPr>
            <p:ph idx="1"/>
          </p:nvPr>
        </p:nvSpPr>
        <p:spPr/>
        <p:txBody>
          <a:bodyPr>
            <a:normAutofit/>
          </a:bodyPr>
          <a:lstStyle/>
          <a:p>
            <a:pPr marL="0" indent="0">
              <a:buNone/>
            </a:pPr>
            <a:endParaRPr lang="en-US" b="0" i="0" dirty="0">
              <a:solidFill>
                <a:srgbClr val="4D5156"/>
              </a:solidFill>
              <a:effectLst/>
              <a:latin typeface="+mj-lt"/>
            </a:endParaRPr>
          </a:p>
          <a:p>
            <a:pPr marL="0" indent="0">
              <a:buNone/>
            </a:pPr>
            <a:endParaRPr lang="en-US" b="0" i="0" dirty="0">
              <a:solidFill>
                <a:srgbClr val="4D5156"/>
              </a:solidFill>
              <a:effectLst/>
              <a:latin typeface="+mj-lt"/>
            </a:endParaRPr>
          </a:p>
          <a:p>
            <a:pPr marL="0" indent="0">
              <a:buNone/>
            </a:pPr>
            <a:r>
              <a:rPr lang="en-US" b="0" i="0" dirty="0">
                <a:solidFill>
                  <a:srgbClr val="4D5156"/>
                </a:solidFill>
                <a:effectLst/>
                <a:latin typeface="+mj-lt"/>
              </a:rPr>
              <a:t>Google </a:t>
            </a:r>
            <a:r>
              <a:rPr lang="en-US" b="1" i="0" dirty="0">
                <a:solidFill>
                  <a:srgbClr val="5F6368"/>
                </a:solidFill>
                <a:effectLst/>
                <a:latin typeface="+mj-lt"/>
              </a:rPr>
              <a:t>Cloud VPC</a:t>
            </a:r>
            <a:r>
              <a:rPr lang="en-US" b="0" i="0" dirty="0">
                <a:solidFill>
                  <a:srgbClr val="4D5156"/>
                </a:solidFill>
                <a:effectLst/>
                <a:latin typeface="+mj-lt"/>
              </a:rPr>
              <a:t> is global, scalable, and flexible. It provides networking for Compute Engine VM, GKE containers, and the App Engine environment</a:t>
            </a:r>
            <a:endParaRPr lang="en-US" dirty="0">
              <a:latin typeface="+mj-lt"/>
            </a:endParaRPr>
          </a:p>
        </p:txBody>
      </p:sp>
      <p:pic>
        <p:nvPicPr>
          <p:cNvPr id="1026" name="Picture 2" descr="Google Cloud VPC | Sumo Logic Docs">
            <a:extLst>
              <a:ext uri="{FF2B5EF4-FFF2-40B4-BE49-F238E27FC236}">
                <a16:creationId xmlns:a16="http://schemas.microsoft.com/office/drawing/2014/main" id="{8E9530D4-42E7-79EA-6736-0B7C4E61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093" y="36512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3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636A-2C7F-71BA-F301-8E9D6A246C32}"/>
              </a:ext>
            </a:extLst>
          </p:cNvPr>
          <p:cNvSpPr>
            <a:spLocks noGrp="1"/>
          </p:cNvSpPr>
          <p:nvPr>
            <p:ph type="title"/>
          </p:nvPr>
        </p:nvSpPr>
        <p:spPr/>
        <p:txBody>
          <a:bodyPr/>
          <a:lstStyle/>
          <a:p>
            <a:r>
              <a:rPr lang="en-US" dirty="0"/>
              <a:t>CLOUD LOAD BALANCING </a:t>
            </a:r>
          </a:p>
        </p:txBody>
      </p:sp>
      <p:sp>
        <p:nvSpPr>
          <p:cNvPr id="3" name="Content Placeholder 2">
            <a:extLst>
              <a:ext uri="{FF2B5EF4-FFF2-40B4-BE49-F238E27FC236}">
                <a16:creationId xmlns:a16="http://schemas.microsoft.com/office/drawing/2014/main" id="{8913620C-5CBB-5617-D9CD-E5555F39CC9C}"/>
              </a:ext>
            </a:extLst>
          </p:cNvPr>
          <p:cNvSpPr>
            <a:spLocks noGrp="1"/>
          </p:cNvSpPr>
          <p:nvPr>
            <p:ph idx="1"/>
          </p:nvPr>
        </p:nvSpPr>
        <p:spPr/>
        <p:txBody>
          <a:bodyPr>
            <a:normAutofit/>
          </a:bodyPr>
          <a:lstStyle/>
          <a:p>
            <a:r>
              <a:rPr lang="en-US" sz="1800" b="0" i="0" dirty="0">
                <a:solidFill>
                  <a:srgbClr val="44413D"/>
                </a:solidFill>
                <a:effectLst/>
                <a:latin typeface="+mj-lt"/>
              </a:rPr>
              <a:t>Google Cloud Load Balancing allows you to put your resources behind a single IP address.</a:t>
            </a:r>
          </a:p>
          <a:p>
            <a:pPr marL="0" indent="0">
              <a:buNone/>
            </a:pPr>
            <a:endParaRPr lang="en-US" sz="1800" dirty="0">
              <a:solidFill>
                <a:srgbClr val="44413D"/>
              </a:solidFill>
              <a:latin typeface="+mj-lt"/>
            </a:endParaRPr>
          </a:p>
          <a:p>
            <a:pPr marL="0" indent="0">
              <a:buNone/>
            </a:pPr>
            <a:r>
              <a:rPr lang="en-US" b="1" i="0" dirty="0">
                <a:effectLst/>
                <a:latin typeface="+mj-lt"/>
              </a:rPr>
              <a:t>Features</a:t>
            </a:r>
          </a:p>
          <a:p>
            <a:pPr lvl="1">
              <a:buFont typeface="Wingdings" panose="05000000000000000000" pitchFamily="2" charset="2"/>
              <a:buChar char="Ø"/>
            </a:pPr>
            <a:r>
              <a:rPr lang="en-US" sz="1600" b="0" i="0" dirty="0">
                <a:solidFill>
                  <a:srgbClr val="44413D"/>
                </a:solidFill>
                <a:effectLst/>
                <a:latin typeface="+mj-lt"/>
              </a:rPr>
              <a:t>Can be set </a:t>
            </a:r>
            <a:r>
              <a:rPr lang="en-US" sz="1800" b="0" i="0" dirty="0">
                <a:solidFill>
                  <a:srgbClr val="44413D"/>
                </a:solidFill>
                <a:effectLst/>
                <a:latin typeface="+mj-lt"/>
              </a:rPr>
              <a:t>to be available externally or internally with your Virtual Private Network (VPC).</a:t>
            </a:r>
          </a:p>
          <a:p>
            <a:pPr lvl="1">
              <a:buFont typeface="Wingdings" panose="05000000000000000000" pitchFamily="2" charset="2"/>
              <a:buChar char="Ø"/>
            </a:pPr>
            <a:r>
              <a:rPr lang="en-US" sz="1800" b="0" i="0" dirty="0">
                <a:solidFill>
                  <a:srgbClr val="44413D"/>
                </a:solidFill>
                <a:effectLst/>
                <a:latin typeface="+mj-lt"/>
              </a:rPr>
              <a:t>HTTP(S) load balancing can balance HTTP and HTTPS traffic across multiple backend instances, across multiple regions.</a:t>
            </a:r>
          </a:p>
          <a:p>
            <a:pPr lvl="1">
              <a:buFont typeface="Wingdings" panose="05000000000000000000" pitchFamily="2" charset="2"/>
              <a:buChar char="Ø"/>
            </a:pPr>
            <a:r>
              <a:rPr lang="en-US" sz="1800" b="0" i="0" dirty="0">
                <a:solidFill>
                  <a:srgbClr val="44413D"/>
                </a:solidFill>
                <a:effectLst/>
                <a:latin typeface="+mj-lt"/>
              </a:rPr>
              <a:t>Enable Cloud CDN for HTTP(S) load balancing to optimize application delivery for your users with a single checkbox.</a:t>
            </a:r>
          </a:p>
          <a:p>
            <a:pPr lvl="1">
              <a:buFont typeface="Wingdings" panose="05000000000000000000" pitchFamily="2" charset="2"/>
              <a:buChar char="Ø"/>
            </a:pPr>
            <a:r>
              <a:rPr lang="en-US" sz="1800" b="0" i="0" dirty="0">
                <a:solidFill>
                  <a:srgbClr val="44413D"/>
                </a:solidFill>
                <a:effectLst/>
                <a:latin typeface="+mj-lt"/>
              </a:rPr>
              <a:t>You can define the autoscaling policy and the auto-scaler performs automatic scaling based on the measured load. No pre-warming required — go from zero to full throttle in seconds.</a:t>
            </a:r>
          </a:p>
          <a:p>
            <a:pPr lvl="1">
              <a:buFont typeface="Wingdings" panose="05000000000000000000" pitchFamily="2" charset="2"/>
              <a:buChar char="Ø"/>
            </a:pPr>
            <a:r>
              <a:rPr lang="en-US" sz="1800" b="0" i="0" dirty="0">
                <a:solidFill>
                  <a:srgbClr val="44413D"/>
                </a:solidFill>
                <a:effectLst/>
                <a:latin typeface="+mj-lt"/>
              </a:rPr>
              <a:t>Manage SSL certificates and decryption.</a:t>
            </a:r>
          </a:p>
          <a:p>
            <a:endParaRPr lang="en-US" sz="1800" dirty="0">
              <a:latin typeface="+mj-lt"/>
            </a:endParaRPr>
          </a:p>
        </p:txBody>
      </p:sp>
      <p:pic>
        <p:nvPicPr>
          <p:cNvPr id="5124" name="Picture 4" descr="Internal Load Balancingin 5 mins">
            <a:extLst>
              <a:ext uri="{FF2B5EF4-FFF2-40B4-BE49-F238E27FC236}">
                <a16:creationId xmlns:a16="http://schemas.microsoft.com/office/drawing/2014/main" id="{39E316E6-50F4-92E0-D42A-C73B84B20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329" y="300471"/>
            <a:ext cx="1390217" cy="139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5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2427-FBA0-7896-05FD-701D2B8AF9CE}"/>
              </a:ext>
            </a:extLst>
          </p:cNvPr>
          <p:cNvSpPr>
            <a:spLocks noGrp="1"/>
          </p:cNvSpPr>
          <p:nvPr>
            <p:ph type="title"/>
          </p:nvPr>
        </p:nvSpPr>
        <p:spPr/>
        <p:txBody>
          <a:bodyPr/>
          <a:lstStyle/>
          <a:p>
            <a:r>
              <a:rPr lang="en-US" b="1" i="0" dirty="0">
                <a:effectLst/>
                <a:latin typeface="var(--h3_typography-font-family)"/>
              </a:rPr>
              <a:t>Firewall Rules</a:t>
            </a:r>
            <a:br>
              <a:rPr lang="en-US" b="1" i="0" dirty="0">
                <a:effectLst/>
                <a:latin typeface="var(--h3_typography-font-family)"/>
              </a:rPr>
            </a:br>
            <a:endParaRPr lang="en-US" dirty="0"/>
          </a:p>
        </p:txBody>
      </p:sp>
      <p:sp>
        <p:nvSpPr>
          <p:cNvPr id="3" name="Content Placeholder 2">
            <a:extLst>
              <a:ext uri="{FF2B5EF4-FFF2-40B4-BE49-F238E27FC236}">
                <a16:creationId xmlns:a16="http://schemas.microsoft.com/office/drawing/2014/main" id="{F0E019F3-2930-E868-60D7-FC1AF066DFE8}"/>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44413D"/>
                </a:solidFill>
                <a:effectLst/>
                <a:latin typeface="+mj-lt"/>
              </a:rPr>
              <a:t>Firewall rules are defined at the network level.</a:t>
            </a:r>
          </a:p>
          <a:p>
            <a:pPr algn="l">
              <a:buFont typeface="Arial" panose="020B0604020202020204" pitchFamily="34" charset="0"/>
              <a:buChar char="•"/>
            </a:pPr>
            <a:r>
              <a:rPr lang="en-US" sz="2400" b="0" i="0" dirty="0">
                <a:solidFill>
                  <a:srgbClr val="44413D"/>
                </a:solidFill>
                <a:effectLst/>
                <a:latin typeface="+mj-lt"/>
              </a:rPr>
              <a:t>They only apply to the network where they are created but the name defined for each of them must be unique to the project.</a:t>
            </a:r>
          </a:p>
          <a:p>
            <a:pPr algn="l">
              <a:buFont typeface="Arial" panose="020B0604020202020204" pitchFamily="34" charset="0"/>
              <a:buChar char="•"/>
            </a:pPr>
            <a:r>
              <a:rPr lang="en-US" sz="2400" b="0" i="0" dirty="0">
                <a:solidFill>
                  <a:srgbClr val="44413D"/>
                </a:solidFill>
                <a:effectLst/>
                <a:latin typeface="+mj-lt"/>
              </a:rPr>
              <a:t>Firewall rule components</a:t>
            </a:r>
          </a:p>
          <a:p>
            <a:pPr marL="742950" lvl="1" indent="-285750" algn="l">
              <a:buFont typeface="Arial" panose="020B0604020202020204" pitchFamily="34" charset="0"/>
              <a:buChar char="•"/>
            </a:pPr>
            <a:r>
              <a:rPr lang="en-US" b="0" i="0" dirty="0">
                <a:solidFill>
                  <a:srgbClr val="44413D"/>
                </a:solidFill>
                <a:effectLst/>
                <a:latin typeface="+mj-lt"/>
              </a:rPr>
              <a:t>The direction of connection:</a:t>
            </a:r>
          </a:p>
          <a:p>
            <a:pPr marL="1143000" lvl="2" indent="-228600" algn="l">
              <a:buFont typeface="Arial" panose="020B0604020202020204" pitchFamily="34" charset="0"/>
              <a:buChar char="•"/>
            </a:pPr>
            <a:r>
              <a:rPr lang="en-US" sz="2400" b="1" i="0" dirty="0">
                <a:solidFill>
                  <a:srgbClr val="44413D"/>
                </a:solidFill>
                <a:effectLst/>
                <a:latin typeface="+mj-lt"/>
              </a:rPr>
              <a:t>Ingress rules</a:t>
            </a:r>
            <a:r>
              <a:rPr lang="en-US" sz="2400" b="0" i="0" dirty="0">
                <a:solidFill>
                  <a:srgbClr val="44413D"/>
                </a:solidFill>
                <a:effectLst/>
                <a:latin typeface="+mj-lt"/>
              </a:rPr>
              <a:t> apply to incoming connections from specified sources to Google Cloud targets</a:t>
            </a:r>
          </a:p>
          <a:p>
            <a:pPr marL="1143000" lvl="2" indent="-228600" algn="l">
              <a:buFont typeface="Arial" panose="020B0604020202020204" pitchFamily="34" charset="0"/>
              <a:buChar char="•"/>
            </a:pPr>
            <a:r>
              <a:rPr lang="en-US" sz="2400" b="1" i="0" dirty="0">
                <a:solidFill>
                  <a:srgbClr val="44413D"/>
                </a:solidFill>
                <a:effectLst/>
                <a:latin typeface="+mj-lt"/>
              </a:rPr>
              <a:t>Egress rules</a:t>
            </a:r>
            <a:r>
              <a:rPr lang="en-US" sz="2400" b="0" i="0" dirty="0">
                <a:solidFill>
                  <a:srgbClr val="44413D"/>
                </a:solidFill>
                <a:effectLst/>
                <a:latin typeface="+mj-lt"/>
              </a:rPr>
              <a:t> apply to connections going to specified destinations from targets.</a:t>
            </a:r>
          </a:p>
          <a:p>
            <a:endParaRPr lang="en-US" dirty="0"/>
          </a:p>
        </p:txBody>
      </p:sp>
      <p:pic>
        <p:nvPicPr>
          <p:cNvPr id="2050" name="Picture 2" descr="GitLab.com / infra-standards / terraform-modules / gcp / gcp-ingress- firewall-tf-module · GitLab">
            <a:extLst>
              <a:ext uri="{FF2B5EF4-FFF2-40B4-BE49-F238E27FC236}">
                <a16:creationId xmlns:a16="http://schemas.microsoft.com/office/drawing/2014/main" id="{2910CF1E-06F2-8DA7-EC62-E7576A267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4955" y="155793"/>
            <a:ext cx="1640994" cy="15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26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57D4-329B-F395-463C-737CA25B0BC9}"/>
              </a:ext>
            </a:extLst>
          </p:cNvPr>
          <p:cNvSpPr>
            <a:spLocks noGrp="1"/>
          </p:cNvSpPr>
          <p:nvPr>
            <p:ph type="title"/>
          </p:nvPr>
        </p:nvSpPr>
        <p:spPr>
          <a:xfrm>
            <a:off x="838200" y="365125"/>
            <a:ext cx="10515600" cy="1325563"/>
          </a:xfrm>
        </p:spPr>
        <p:txBody>
          <a:bodyPr/>
          <a:lstStyle/>
          <a:p>
            <a:r>
              <a:rPr lang="en-US" sz="4400" b="1" i="0" dirty="0">
                <a:effectLst/>
                <a:latin typeface="+mj-lt"/>
              </a:rPr>
              <a:t>Communications &amp; Access for App Engine</a:t>
            </a:r>
            <a:br>
              <a:rPr lang="en-US" sz="4400" b="1" i="0" dirty="0">
                <a:effectLst/>
                <a:latin typeface="+mj-lt"/>
              </a:rPr>
            </a:br>
            <a:endParaRPr lang="en-US" dirty="0"/>
          </a:p>
        </p:txBody>
      </p:sp>
      <p:sp>
        <p:nvSpPr>
          <p:cNvPr id="3" name="Content Placeholder 2">
            <a:extLst>
              <a:ext uri="{FF2B5EF4-FFF2-40B4-BE49-F238E27FC236}">
                <a16:creationId xmlns:a16="http://schemas.microsoft.com/office/drawing/2014/main" id="{9727CC77-C72A-741E-CB78-D33E31012693}"/>
              </a:ext>
            </a:extLst>
          </p:cNvPr>
          <p:cNvSpPr>
            <a:spLocks noGrp="1"/>
          </p:cNvSpPr>
          <p:nvPr>
            <p:ph idx="1"/>
          </p:nvPr>
        </p:nvSpPr>
        <p:spPr/>
        <p:txBody>
          <a:bodyPr>
            <a:noAutofit/>
          </a:bodyPr>
          <a:lstStyle/>
          <a:p>
            <a:pPr algn="l">
              <a:buFont typeface="Arial" panose="020B0604020202020204" pitchFamily="34" charset="0"/>
              <a:buChar char="•"/>
            </a:pPr>
            <a:r>
              <a:rPr lang="en-US" sz="2000" b="0" i="0" dirty="0">
                <a:solidFill>
                  <a:srgbClr val="44413D"/>
                </a:solidFill>
                <a:effectLst/>
                <a:latin typeface="+mj-lt"/>
              </a:rPr>
              <a:t>VPC firewall rules apply to resources running in the VPC network. For App Engine instances, firewall rules work as follows:</a:t>
            </a:r>
          </a:p>
          <a:p>
            <a:pPr marL="742950" lvl="1" indent="-285750" algn="l">
              <a:buFont typeface="Arial" panose="020B0604020202020204" pitchFamily="34" charset="0"/>
              <a:buChar char="•"/>
            </a:pPr>
            <a:r>
              <a:rPr lang="en-US" sz="2000" b="0" i="0" dirty="0">
                <a:solidFill>
                  <a:srgbClr val="44413D"/>
                </a:solidFill>
                <a:effectLst/>
                <a:latin typeface="+mj-lt"/>
              </a:rPr>
              <a:t>App Engine standard environment</a:t>
            </a:r>
          </a:p>
          <a:p>
            <a:pPr marL="1143000" lvl="2" indent="-228600" algn="l">
              <a:buFont typeface="Arial" panose="020B0604020202020204" pitchFamily="34" charset="0"/>
              <a:buChar char="•"/>
            </a:pPr>
            <a:r>
              <a:rPr lang="en-US" b="0" i="0" dirty="0">
                <a:solidFill>
                  <a:srgbClr val="44413D"/>
                </a:solidFill>
                <a:effectLst/>
                <a:latin typeface="+mj-lt"/>
              </a:rPr>
              <a:t>Only App Engine firewall rules apply to ingress traffic. App Engine standard environment instances do not run inside your VPC network which means VPC firewall rules do not apply to them.</a:t>
            </a:r>
          </a:p>
          <a:p>
            <a:pPr marL="742950" lvl="1" indent="-285750" algn="l">
              <a:buFont typeface="Arial" panose="020B0604020202020204" pitchFamily="34" charset="0"/>
              <a:buChar char="•"/>
            </a:pPr>
            <a:r>
              <a:rPr lang="en-US" sz="2000" b="0" i="0" dirty="0">
                <a:solidFill>
                  <a:srgbClr val="44413D"/>
                </a:solidFill>
                <a:effectLst/>
                <a:latin typeface="+mj-lt"/>
              </a:rPr>
              <a:t>App Engine flexible environment</a:t>
            </a:r>
          </a:p>
          <a:p>
            <a:pPr marL="1143000" lvl="2" indent="-228600" algn="l">
              <a:buFont typeface="Arial" panose="020B0604020202020204" pitchFamily="34" charset="0"/>
              <a:buChar char="•"/>
            </a:pPr>
            <a:r>
              <a:rPr lang="en-US" b="0" i="0" dirty="0">
                <a:solidFill>
                  <a:srgbClr val="44413D"/>
                </a:solidFill>
                <a:effectLst/>
                <a:latin typeface="+mj-lt"/>
              </a:rPr>
              <a:t>Both App Engine and VPC firewall rules apply to ingress traffic. Inbound traffic is only permitted if it is allowed by both types of firewall rules. For outbound traffic, VPC firewall rules shall apply.</a:t>
            </a:r>
          </a:p>
          <a:p>
            <a:endParaRPr lang="en-US" sz="2000" dirty="0">
              <a:latin typeface="+mj-lt"/>
            </a:endParaRPr>
          </a:p>
        </p:txBody>
      </p:sp>
      <p:pic>
        <p:nvPicPr>
          <p:cNvPr id="3074" name="Picture 2" descr="Team Communication icon PNG and SVG Vector Free Download">
            <a:extLst>
              <a:ext uri="{FF2B5EF4-FFF2-40B4-BE49-F238E27FC236}">
                <a16:creationId xmlns:a16="http://schemas.microsoft.com/office/drawing/2014/main" id="{C537C249-BD9E-C23A-8798-38AEC2327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784" y="4830329"/>
            <a:ext cx="1649757" cy="16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504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4C1C-4759-8516-8F20-30F42209D68F}"/>
              </a:ext>
            </a:extLst>
          </p:cNvPr>
          <p:cNvSpPr>
            <a:spLocks noGrp="1"/>
          </p:cNvSpPr>
          <p:nvPr>
            <p:ph type="title"/>
          </p:nvPr>
        </p:nvSpPr>
        <p:spPr/>
        <p:txBody>
          <a:bodyPr/>
          <a:lstStyle/>
          <a:p>
            <a:r>
              <a:rPr lang="en-US" dirty="0"/>
              <a:t>TYPES OF CLOUD LOAD BALACING </a:t>
            </a:r>
          </a:p>
        </p:txBody>
      </p:sp>
      <p:graphicFrame>
        <p:nvGraphicFramePr>
          <p:cNvPr id="6" name="Table 5">
            <a:extLst>
              <a:ext uri="{FF2B5EF4-FFF2-40B4-BE49-F238E27FC236}">
                <a16:creationId xmlns:a16="http://schemas.microsoft.com/office/drawing/2014/main" id="{6B779FF1-E626-EA09-3189-E34B0D13A241}"/>
              </a:ext>
            </a:extLst>
          </p:cNvPr>
          <p:cNvGraphicFramePr>
            <a:graphicFrameLocks noGrp="1"/>
          </p:cNvGraphicFramePr>
          <p:nvPr>
            <p:extLst>
              <p:ext uri="{D42A27DB-BD31-4B8C-83A1-F6EECF244321}">
                <p14:modId xmlns:p14="http://schemas.microsoft.com/office/powerpoint/2010/main" val="708061744"/>
              </p:ext>
            </p:extLst>
          </p:nvPr>
        </p:nvGraphicFramePr>
        <p:xfrm>
          <a:off x="838200" y="1690688"/>
          <a:ext cx="10785764" cy="4798768"/>
        </p:xfrm>
        <a:graphic>
          <a:graphicData uri="http://schemas.openxmlformats.org/drawingml/2006/table">
            <a:tbl>
              <a:tblPr>
                <a:tableStyleId>{5C22544A-7EE6-4342-B048-85BDC9FD1C3A}</a:tableStyleId>
              </a:tblPr>
              <a:tblGrid>
                <a:gridCol w="2029691">
                  <a:extLst>
                    <a:ext uri="{9D8B030D-6E8A-4147-A177-3AD203B41FA5}">
                      <a16:colId xmlns:a16="http://schemas.microsoft.com/office/drawing/2014/main" val="806064303"/>
                    </a:ext>
                  </a:extLst>
                </a:gridCol>
                <a:gridCol w="2576945">
                  <a:extLst>
                    <a:ext uri="{9D8B030D-6E8A-4147-A177-3AD203B41FA5}">
                      <a16:colId xmlns:a16="http://schemas.microsoft.com/office/drawing/2014/main" val="2201528023"/>
                    </a:ext>
                  </a:extLst>
                </a:gridCol>
                <a:gridCol w="2488080">
                  <a:extLst>
                    <a:ext uri="{9D8B030D-6E8A-4147-A177-3AD203B41FA5}">
                      <a16:colId xmlns:a16="http://schemas.microsoft.com/office/drawing/2014/main" val="3567602826"/>
                    </a:ext>
                  </a:extLst>
                </a:gridCol>
                <a:gridCol w="3691048">
                  <a:extLst>
                    <a:ext uri="{9D8B030D-6E8A-4147-A177-3AD203B41FA5}">
                      <a16:colId xmlns:a16="http://schemas.microsoft.com/office/drawing/2014/main" val="2542912691"/>
                    </a:ext>
                  </a:extLst>
                </a:gridCol>
              </a:tblGrid>
              <a:tr h="371019">
                <a:tc>
                  <a:txBody>
                    <a:bodyPr/>
                    <a:lstStyle/>
                    <a:p>
                      <a:pPr algn="l" fontAlgn="ctr"/>
                      <a:r>
                        <a:rPr lang="en-US" sz="1600" b="1" u="none" strike="noStrike" dirty="0">
                          <a:solidFill>
                            <a:schemeClr val="accent1">
                              <a:lumMod val="75000"/>
                            </a:schemeClr>
                          </a:solidFill>
                          <a:effectLst/>
                        </a:rPr>
                        <a:t>Internal or external</a:t>
                      </a:r>
                      <a:endParaRPr lang="en-US" sz="1600" b="1" i="0" u="none" strike="noStrike" dirty="0">
                        <a:solidFill>
                          <a:schemeClr val="accent1">
                            <a:lumMod val="75000"/>
                          </a:schemeClr>
                        </a:solidFill>
                        <a:effectLst/>
                        <a:latin typeface="Roboto" panose="02000000000000000000" pitchFamily="2" charset="0"/>
                      </a:endParaRPr>
                    </a:p>
                  </a:txBody>
                  <a:tcPr marL="8763" marR="8763" marT="8763" marB="0" anchor="ctr"/>
                </a:tc>
                <a:tc>
                  <a:txBody>
                    <a:bodyPr/>
                    <a:lstStyle/>
                    <a:p>
                      <a:pPr algn="l" fontAlgn="ctr"/>
                      <a:r>
                        <a:rPr lang="en-US" sz="1600" b="1" u="none" strike="noStrike" dirty="0">
                          <a:solidFill>
                            <a:schemeClr val="accent1">
                              <a:lumMod val="75000"/>
                            </a:schemeClr>
                          </a:solidFill>
                          <a:effectLst/>
                        </a:rPr>
                        <a:t>Regional or global</a:t>
                      </a:r>
                      <a:endParaRPr lang="en-US" sz="1600" b="1" i="0" u="none" strike="noStrike" dirty="0">
                        <a:solidFill>
                          <a:schemeClr val="accent1">
                            <a:lumMod val="75000"/>
                          </a:schemeClr>
                        </a:solidFill>
                        <a:effectLst/>
                        <a:latin typeface="Roboto" panose="02000000000000000000" pitchFamily="2" charset="0"/>
                      </a:endParaRPr>
                    </a:p>
                  </a:txBody>
                  <a:tcPr marL="8763" marR="8763" marT="8763" marB="0" anchor="ctr"/>
                </a:tc>
                <a:tc>
                  <a:txBody>
                    <a:bodyPr/>
                    <a:lstStyle/>
                    <a:p>
                      <a:pPr algn="l" fontAlgn="ctr"/>
                      <a:r>
                        <a:rPr lang="en-US" sz="1600" b="1" u="none" strike="noStrike" dirty="0">
                          <a:solidFill>
                            <a:schemeClr val="accent1">
                              <a:lumMod val="75000"/>
                            </a:schemeClr>
                          </a:solidFill>
                          <a:effectLst/>
                        </a:rPr>
                        <a:t>Traffic type</a:t>
                      </a:r>
                      <a:endParaRPr lang="en-US" sz="1600" b="1" i="0" u="none" strike="noStrike" dirty="0">
                        <a:solidFill>
                          <a:schemeClr val="accent1">
                            <a:lumMod val="75000"/>
                          </a:schemeClr>
                        </a:solidFill>
                        <a:effectLst/>
                        <a:latin typeface="Roboto" panose="02000000000000000000" pitchFamily="2" charset="0"/>
                      </a:endParaRPr>
                    </a:p>
                  </a:txBody>
                  <a:tcPr marL="8763" marR="8763" marT="8763" marB="0" anchor="ctr"/>
                </a:tc>
                <a:tc>
                  <a:txBody>
                    <a:bodyPr/>
                    <a:lstStyle/>
                    <a:p>
                      <a:pPr algn="l" fontAlgn="ctr"/>
                      <a:r>
                        <a:rPr lang="en-US" sz="1600" b="1" u="none" strike="noStrike" dirty="0">
                          <a:solidFill>
                            <a:schemeClr val="accent1">
                              <a:lumMod val="75000"/>
                            </a:schemeClr>
                          </a:solidFill>
                          <a:effectLst/>
                        </a:rPr>
                        <a:t>Load Balancer type</a:t>
                      </a:r>
                      <a:endParaRPr lang="en-US" sz="1600" b="1" i="0" u="none" strike="noStrike" dirty="0">
                        <a:solidFill>
                          <a:schemeClr val="accent1">
                            <a:lumMod val="75000"/>
                          </a:schemeClr>
                        </a:solidFill>
                        <a:effectLst/>
                        <a:latin typeface="Roboto" panose="02000000000000000000" pitchFamily="2" charset="0"/>
                      </a:endParaRPr>
                    </a:p>
                  </a:txBody>
                  <a:tcPr marL="8763" marR="8763" marT="8763" marB="0" anchor="ctr"/>
                </a:tc>
                <a:extLst>
                  <a:ext uri="{0D108BD9-81ED-4DB2-BD59-A6C34878D82A}">
                    <a16:rowId xmlns:a16="http://schemas.microsoft.com/office/drawing/2014/main" val="621186423"/>
                  </a:ext>
                </a:extLst>
              </a:tr>
              <a:tr h="524444">
                <a:tc rowSpan="3">
                  <a:txBody>
                    <a:bodyPr/>
                    <a:lstStyle/>
                    <a:p>
                      <a:pPr algn="l" fontAlgn="t"/>
                      <a:r>
                        <a:rPr lang="en-US" sz="1600" u="none" strike="noStrike" dirty="0">
                          <a:effectLst/>
                        </a:rPr>
                        <a:t>Internal</a:t>
                      </a:r>
                      <a:endParaRPr lang="en-US" sz="1600" b="0" i="0" u="none" strike="noStrike" dirty="0">
                        <a:solidFill>
                          <a:srgbClr val="202124"/>
                        </a:solidFill>
                        <a:effectLst/>
                        <a:latin typeface="Roboto" panose="02000000000000000000" pitchFamily="2" charset="0"/>
                      </a:endParaRPr>
                    </a:p>
                  </a:txBody>
                  <a:tcPr marL="8763" marR="8763" marT="8763" marB="0"/>
                </a:tc>
                <a:tc rowSpan="3">
                  <a:txBody>
                    <a:bodyPr/>
                    <a:lstStyle/>
                    <a:p>
                      <a:pPr algn="l" fontAlgn="t"/>
                      <a:r>
                        <a:rPr lang="en-US" sz="1600" u="none" strike="noStrike" dirty="0">
                          <a:effectLst/>
                        </a:rPr>
                        <a:t>Regional</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TCP or UDP</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Internal TCP/UDP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2368600998"/>
                  </a:ext>
                </a:extLst>
              </a:tr>
              <a:tr h="383526">
                <a:tc vMerge="1">
                  <a:txBody>
                    <a:bodyPr/>
                    <a:lstStyle/>
                    <a:p>
                      <a:endParaRPr lang="en-US"/>
                    </a:p>
                  </a:txBody>
                  <a:tcPr/>
                </a:tc>
                <a:tc vMerge="1">
                  <a:txBody>
                    <a:bodyPr/>
                    <a:lstStyle/>
                    <a:p>
                      <a:endParaRPr lang="en-US"/>
                    </a:p>
                  </a:txBody>
                  <a:tcPr/>
                </a:tc>
                <a:tc>
                  <a:txBody>
                    <a:bodyPr/>
                    <a:lstStyle/>
                    <a:p>
                      <a:pPr algn="l" fontAlgn="t"/>
                      <a:r>
                        <a:rPr lang="en-US" sz="1600" u="none" strike="noStrike">
                          <a:effectLst/>
                        </a:rPr>
                        <a:t>HTTP or HTTPS</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Internal HTTP(S)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4064668778"/>
                  </a:ext>
                </a:extLst>
              </a:tr>
              <a:tr h="383526">
                <a:tc vMerge="1">
                  <a:txBody>
                    <a:bodyPr/>
                    <a:lstStyle/>
                    <a:p>
                      <a:endParaRPr lang="en-US"/>
                    </a:p>
                  </a:txBody>
                  <a:tcPr/>
                </a:tc>
                <a:tc vMerge="1">
                  <a:txBody>
                    <a:bodyPr/>
                    <a:lstStyle/>
                    <a:p>
                      <a:endParaRPr lang="en-US"/>
                    </a:p>
                  </a:txBody>
                  <a:tcPr/>
                </a:tc>
                <a:tc>
                  <a:txBody>
                    <a:bodyPr/>
                    <a:lstStyle/>
                    <a:p>
                      <a:pPr algn="l" fontAlgn="t"/>
                      <a:r>
                        <a:rPr lang="en-US" sz="1600" u="none" strike="noStrike">
                          <a:effectLst/>
                        </a:rPr>
                        <a:t>TCP</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Internal regional TCP proxy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1688671439"/>
                  </a:ext>
                </a:extLst>
              </a:tr>
              <a:tr h="383526">
                <a:tc rowSpan="6">
                  <a:txBody>
                    <a:bodyPr/>
                    <a:lstStyle/>
                    <a:p>
                      <a:pPr algn="l" fontAlgn="t"/>
                      <a:r>
                        <a:rPr lang="en-US" sz="1600" u="none" strike="noStrike" dirty="0">
                          <a:effectLst/>
                        </a:rPr>
                        <a:t>External</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Global</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a:effectLst/>
                        </a:rPr>
                        <a:t>HTTP or HTTPS</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Global external HTTP(S)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1371381238"/>
                  </a:ext>
                </a:extLst>
              </a:tr>
              <a:tr h="528993">
                <a:tc vMerge="1">
                  <a:txBody>
                    <a:bodyPr/>
                    <a:lstStyle/>
                    <a:p>
                      <a:endParaRPr lang="en-US"/>
                    </a:p>
                  </a:txBody>
                  <a:tcPr/>
                </a:tc>
                <a:tc>
                  <a:txBody>
                    <a:bodyPr/>
                    <a:lstStyle/>
                    <a:p>
                      <a:pPr algn="l" fontAlgn="t"/>
                      <a:r>
                        <a:rPr lang="en-US" sz="1600" u="none" strike="noStrike">
                          <a:effectLst/>
                        </a:rPr>
                        <a:t>Global in Premium Tier</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a:effectLst/>
                        </a:rPr>
                        <a:t>HTTP or HTTPS</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Global external HTTP(S) load balancer (classic)</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3863019167"/>
                  </a:ext>
                </a:extLst>
              </a:tr>
              <a:tr h="383526">
                <a:tc vMerge="1">
                  <a:txBody>
                    <a:bodyPr/>
                    <a:lstStyle/>
                    <a:p>
                      <a:endParaRPr lang="en-US"/>
                    </a:p>
                  </a:txBody>
                  <a:tcPr/>
                </a:tc>
                <a:tc>
                  <a:txBody>
                    <a:bodyPr/>
                    <a:lstStyle/>
                    <a:p>
                      <a:pPr algn="l" fontAlgn="t"/>
                      <a:r>
                        <a:rPr lang="en-US" sz="1600" u="none" strike="noStrike">
                          <a:effectLst/>
                        </a:rPr>
                        <a:t> </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SSL</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External SSL proxy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3507512338"/>
                  </a:ext>
                </a:extLst>
              </a:tr>
              <a:tr h="728341">
                <a:tc vMerge="1">
                  <a:txBody>
                    <a:bodyPr/>
                    <a:lstStyle/>
                    <a:p>
                      <a:endParaRPr lang="en-US"/>
                    </a:p>
                  </a:txBody>
                  <a:tcPr/>
                </a:tc>
                <a:tc>
                  <a:txBody>
                    <a:bodyPr/>
                    <a:lstStyle/>
                    <a:p>
                      <a:pPr algn="l" fontAlgn="t"/>
                      <a:r>
                        <a:rPr lang="en-US" sz="1600" u="none" strike="noStrike" dirty="0">
                          <a:effectLst/>
                        </a:rPr>
                        <a:t>Effectively regional1 in Standard Tier</a:t>
                      </a:r>
                      <a:endParaRPr lang="en-US" sz="1600" b="0" i="0" u="none" strike="noStrike" dirty="0">
                        <a:solidFill>
                          <a:srgbClr val="0563C1"/>
                        </a:solidFill>
                        <a:effectLst/>
                        <a:latin typeface="Calibri" panose="020F0502020204030204" pitchFamily="34" charset="0"/>
                      </a:endParaRPr>
                    </a:p>
                  </a:txBody>
                  <a:tcPr marL="8763" marR="8763" marT="8763" marB="0"/>
                </a:tc>
                <a:tc>
                  <a:txBody>
                    <a:bodyPr/>
                    <a:lstStyle/>
                    <a:p>
                      <a:pPr algn="l" fontAlgn="t"/>
                      <a:r>
                        <a:rPr lang="en-US" sz="1600" u="none" strike="noStrike" dirty="0">
                          <a:effectLst/>
                        </a:rPr>
                        <a:t>TCP</a:t>
                      </a:r>
                      <a:endParaRPr lang="en-US" sz="1600" b="0" i="0" u="none" strike="noStrike" dirty="0">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External TCP proxy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3578533751"/>
                  </a:ext>
                </a:extLst>
              </a:tr>
              <a:tr h="728341">
                <a:tc vMerge="1">
                  <a:txBody>
                    <a:bodyPr/>
                    <a:lstStyle/>
                    <a:p>
                      <a:endParaRPr lang="en-US"/>
                    </a:p>
                  </a:txBody>
                  <a:tcPr/>
                </a:tc>
                <a:tc rowSpan="2">
                  <a:txBody>
                    <a:bodyPr/>
                    <a:lstStyle/>
                    <a:p>
                      <a:pPr algn="l" fontAlgn="t"/>
                      <a:r>
                        <a:rPr lang="en-US" sz="1600" u="none" strike="noStrike">
                          <a:effectLst/>
                        </a:rPr>
                        <a:t>Regional</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TCP, UDP, ESP, GRE, ICMP, and ICMPv6</a:t>
                      </a:r>
                      <a:endParaRPr lang="en-US" sz="1600" b="0" i="0" u="none" strike="noStrike" dirty="0">
                        <a:solidFill>
                          <a:srgbClr val="0563C1"/>
                        </a:solidFill>
                        <a:effectLst/>
                        <a:latin typeface="Calibri" panose="020F0502020204030204" pitchFamily="34" charset="0"/>
                      </a:endParaRPr>
                    </a:p>
                  </a:txBody>
                  <a:tcPr marL="8763" marR="8763" marT="8763" marB="0"/>
                </a:tc>
                <a:tc>
                  <a:txBody>
                    <a:bodyPr/>
                    <a:lstStyle/>
                    <a:p>
                      <a:pPr algn="l" fontAlgn="t"/>
                      <a:r>
                        <a:rPr lang="en-US" sz="1600" u="none" strike="noStrike" dirty="0">
                          <a:effectLst/>
                        </a:rPr>
                        <a:t>External TCP/UDP Network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4077135234"/>
                  </a:ext>
                </a:extLst>
              </a:tr>
              <a:tr h="383526">
                <a:tc vMerge="1">
                  <a:txBody>
                    <a:bodyPr/>
                    <a:lstStyle/>
                    <a:p>
                      <a:endParaRPr lang="en-US"/>
                    </a:p>
                  </a:txBody>
                  <a:tcPr/>
                </a:tc>
                <a:tc vMerge="1">
                  <a:txBody>
                    <a:bodyPr/>
                    <a:lstStyle/>
                    <a:p>
                      <a:endParaRPr lang="en-US"/>
                    </a:p>
                  </a:txBody>
                  <a:tcPr/>
                </a:tc>
                <a:tc>
                  <a:txBody>
                    <a:bodyPr/>
                    <a:lstStyle/>
                    <a:p>
                      <a:pPr algn="l" fontAlgn="t"/>
                      <a:r>
                        <a:rPr lang="en-US" sz="1600" u="none" strike="noStrike">
                          <a:effectLst/>
                        </a:rPr>
                        <a:t>HTTP or HTTPS</a:t>
                      </a:r>
                      <a:endParaRPr lang="en-US" sz="1600" b="0" i="0" u="none" strike="noStrike">
                        <a:solidFill>
                          <a:srgbClr val="202124"/>
                        </a:solidFill>
                        <a:effectLst/>
                        <a:latin typeface="Roboto" panose="02000000000000000000" pitchFamily="2" charset="0"/>
                      </a:endParaRPr>
                    </a:p>
                  </a:txBody>
                  <a:tcPr marL="8763" marR="8763" marT="8763" marB="0"/>
                </a:tc>
                <a:tc>
                  <a:txBody>
                    <a:bodyPr/>
                    <a:lstStyle/>
                    <a:p>
                      <a:pPr algn="l" fontAlgn="t"/>
                      <a:r>
                        <a:rPr lang="en-US" sz="1600" u="none" strike="noStrike" dirty="0">
                          <a:effectLst/>
                        </a:rPr>
                        <a:t>Regional external HTTP(S) load balancer</a:t>
                      </a:r>
                      <a:endParaRPr lang="en-US" sz="1600" b="0" i="0" u="none" strike="noStrike" dirty="0">
                        <a:solidFill>
                          <a:srgbClr val="0563C1"/>
                        </a:solidFill>
                        <a:effectLst/>
                        <a:latin typeface="Calibri" panose="020F0502020204030204" pitchFamily="34" charset="0"/>
                      </a:endParaRPr>
                    </a:p>
                  </a:txBody>
                  <a:tcPr marL="8763" marR="8763" marT="8763" marB="0"/>
                </a:tc>
                <a:extLst>
                  <a:ext uri="{0D108BD9-81ED-4DB2-BD59-A6C34878D82A}">
                    <a16:rowId xmlns:a16="http://schemas.microsoft.com/office/drawing/2014/main" val="3694759654"/>
                  </a:ext>
                </a:extLst>
              </a:tr>
            </a:tbl>
          </a:graphicData>
        </a:graphic>
      </p:graphicFrame>
      <p:pic>
        <p:nvPicPr>
          <p:cNvPr id="8" name="Picture 4" descr="Internal Load Balancingin 5 mins">
            <a:extLst>
              <a:ext uri="{FF2B5EF4-FFF2-40B4-BE49-F238E27FC236}">
                <a16:creationId xmlns:a16="http://schemas.microsoft.com/office/drawing/2014/main" id="{85FF55B9-01B2-01B7-A0C0-CF0C5759B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202" y="505979"/>
            <a:ext cx="1043853" cy="104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5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16E6-7BC1-ABB1-4FCB-F4E473C7C8F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9EB5CFE-3A7B-8B4D-F23F-947A6362E002}"/>
              </a:ext>
            </a:extLst>
          </p:cNvPr>
          <p:cNvSpPr>
            <a:spLocks noGrp="1"/>
          </p:cNvSpPr>
          <p:nvPr>
            <p:ph idx="1"/>
          </p:nvPr>
        </p:nvSpPr>
        <p:spPr/>
        <p:txBody>
          <a:bodyPr>
            <a:normAutofit/>
          </a:bodyPr>
          <a:lstStyle/>
          <a:p>
            <a:pPr marL="0" indent="0">
              <a:buNone/>
            </a:pPr>
            <a:endParaRPr lang="en-US" sz="2400" b="0" i="0" dirty="0">
              <a:solidFill>
                <a:srgbClr val="202124"/>
              </a:solidFill>
              <a:effectLst/>
              <a:latin typeface="+mj-lt"/>
            </a:endParaRPr>
          </a:p>
          <a:p>
            <a:pPr marL="0" indent="0">
              <a:buNone/>
            </a:pPr>
            <a:r>
              <a:rPr lang="en-US" sz="2400" b="0" i="0" dirty="0">
                <a:solidFill>
                  <a:srgbClr val="202124"/>
                </a:solidFill>
                <a:effectLst/>
                <a:latin typeface="+mj-lt"/>
              </a:rPr>
              <a:t>Containers are </a:t>
            </a:r>
            <a:r>
              <a:rPr lang="en-US" sz="2400" b="1" i="0" dirty="0">
                <a:solidFill>
                  <a:srgbClr val="202124"/>
                </a:solidFill>
                <a:effectLst/>
                <a:latin typeface="+mj-lt"/>
              </a:rPr>
              <a:t>packages of software that contain all of the necessary elements to run in any environment</a:t>
            </a:r>
            <a:r>
              <a:rPr lang="en-US" sz="2400" b="0" i="0" dirty="0">
                <a:solidFill>
                  <a:srgbClr val="202124"/>
                </a:solidFill>
                <a:effectLst/>
                <a:latin typeface="+mj-lt"/>
              </a:rPr>
              <a:t>. In this way, containers virtualize the operating system and run anywhere, from a private data center to the public cloud or even on a developer's personal laptop.</a:t>
            </a:r>
            <a:endParaRPr lang="en-US" sz="2400" dirty="0">
              <a:latin typeface="+mj-lt"/>
            </a:endParaRPr>
          </a:p>
        </p:txBody>
      </p:sp>
      <p:pic>
        <p:nvPicPr>
          <p:cNvPr id="4098" name="Picture 2" descr="Google Container Registry: Basics - Kyle Pericak">
            <a:extLst>
              <a:ext uri="{FF2B5EF4-FFF2-40B4-BE49-F238E27FC236}">
                <a16:creationId xmlns:a16="http://schemas.microsoft.com/office/drawing/2014/main" id="{D3849E87-6DCD-9446-F45E-C802F26122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25" t="8272" r="14033" b="13835"/>
          <a:stretch/>
        </p:blipFill>
        <p:spPr bwMode="auto">
          <a:xfrm>
            <a:off x="7426036" y="256741"/>
            <a:ext cx="2127632" cy="175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151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D6A0-2327-6248-5BD8-F287E9A972B9}"/>
              </a:ext>
            </a:extLst>
          </p:cNvPr>
          <p:cNvSpPr>
            <a:spLocks noGrp="1"/>
          </p:cNvSpPr>
          <p:nvPr>
            <p:ph type="title"/>
          </p:nvPr>
        </p:nvSpPr>
        <p:spPr/>
        <p:txBody>
          <a:bodyPr/>
          <a:lstStyle/>
          <a:p>
            <a:r>
              <a:rPr lang="en-US" dirty="0"/>
              <a:t>GCP Code Build </a:t>
            </a:r>
          </a:p>
        </p:txBody>
      </p:sp>
      <p:sp>
        <p:nvSpPr>
          <p:cNvPr id="3" name="Content Placeholder 2">
            <a:extLst>
              <a:ext uri="{FF2B5EF4-FFF2-40B4-BE49-F238E27FC236}">
                <a16:creationId xmlns:a16="http://schemas.microsoft.com/office/drawing/2014/main" id="{52FD1779-AD65-AD46-C3BB-F2370ED48684}"/>
              </a:ext>
            </a:extLst>
          </p:cNvPr>
          <p:cNvSpPr>
            <a:spLocks noGrp="1"/>
          </p:cNvSpPr>
          <p:nvPr>
            <p:ph idx="1"/>
          </p:nvPr>
        </p:nvSpPr>
        <p:spPr>
          <a:xfrm>
            <a:off x="838200" y="2012445"/>
            <a:ext cx="10515600" cy="4164517"/>
          </a:xfrm>
        </p:spPr>
        <p:txBody>
          <a:bodyPr>
            <a:normAutofit/>
          </a:bodyPr>
          <a:lstStyle/>
          <a:p>
            <a:r>
              <a:rPr lang="en-US" sz="2400" b="0" i="0" dirty="0">
                <a:solidFill>
                  <a:srgbClr val="44413D"/>
                </a:solidFill>
                <a:effectLst/>
                <a:latin typeface="+mj-lt"/>
              </a:rPr>
              <a:t>Build, test, and deploy on Google Cloud Platform’s serverless CI/CD platform.</a:t>
            </a:r>
          </a:p>
          <a:p>
            <a:pPr marL="0" indent="0">
              <a:buNone/>
            </a:pPr>
            <a:r>
              <a:rPr lang="en-US" b="1" i="0" u="sng" dirty="0">
                <a:effectLst/>
                <a:latin typeface="+mj-lt"/>
              </a:rPr>
              <a:t>Features</a:t>
            </a:r>
          </a:p>
          <a:p>
            <a:pPr algn="l">
              <a:buFont typeface="Arial" panose="020B0604020202020204" pitchFamily="34" charset="0"/>
              <a:buChar char="•"/>
            </a:pPr>
            <a:r>
              <a:rPr lang="en-US" sz="2400" b="0" i="0" dirty="0">
                <a:solidFill>
                  <a:srgbClr val="44413D"/>
                </a:solidFill>
                <a:effectLst/>
                <a:latin typeface="+mj-lt"/>
              </a:rPr>
              <a:t>Cloud build is a fully serverless platform that helps you build your custom development workflows for building, testing, and deploying.</a:t>
            </a:r>
          </a:p>
          <a:p>
            <a:pPr algn="l">
              <a:buFont typeface="Arial" panose="020B0604020202020204" pitchFamily="34" charset="0"/>
              <a:buChar char="•"/>
            </a:pPr>
            <a:r>
              <a:rPr lang="en-US" sz="2400" b="0" i="0" dirty="0">
                <a:solidFill>
                  <a:srgbClr val="44413D"/>
                </a:solidFill>
                <a:effectLst/>
                <a:latin typeface="+mj-lt"/>
              </a:rPr>
              <a:t>Cloud Build can import source code </a:t>
            </a:r>
          </a:p>
          <a:p>
            <a:pPr algn="l">
              <a:buFont typeface="Arial" panose="020B0604020202020204" pitchFamily="34" charset="0"/>
              <a:buChar char="•"/>
            </a:pPr>
            <a:r>
              <a:rPr lang="en-US" sz="2400" b="0" i="0" dirty="0">
                <a:solidFill>
                  <a:srgbClr val="44413D"/>
                </a:solidFill>
                <a:effectLst/>
                <a:latin typeface="+mj-lt"/>
              </a:rPr>
              <a:t>Supports Native Docker.</a:t>
            </a:r>
          </a:p>
          <a:p>
            <a:pPr algn="l">
              <a:buFont typeface="Arial" panose="020B0604020202020204" pitchFamily="34" charset="0"/>
              <a:buChar char="•"/>
            </a:pPr>
            <a:r>
              <a:rPr lang="en-US" sz="2400" b="0" i="0" dirty="0">
                <a:solidFill>
                  <a:srgbClr val="44413D"/>
                </a:solidFill>
                <a:effectLst/>
                <a:latin typeface="+mj-lt"/>
              </a:rPr>
              <a:t>You can also automate deployments to Google Kubernetes Engine (GKE) or Cloud Run for continuous delivery</a:t>
            </a:r>
            <a:r>
              <a:rPr lang="en-US" b="0" i="0" dirty="0">
                <a:solidFill>
                  <a:srgbClr val="44413D"/>
                </a:solidFill>
                <a:effectLst/>
                <a:latin typeface="Open Sans" panose="020B0606030504020204" pitchFamily="34" charset="0"/>
              </a:rPr>
              <a:t>.</a:t>
            </a:r>
          </a:p>
          <a:p>
            <a:endParaRPr lang="en-US" dirty="0"/>
          </a:p>
        </p:txBody>
      </p:sp>
      <p:pic>
        <p:nvPicPr>
          <p:cNvPr id="5122" name="Picture 2" descr="Google Cloud Platform: Going Serverless – Dave McCollough">
            <a:extLst>
              <a:ext uri="{FF2B5EF4-FFF2-40B4-BE49-F238E27FC236}">
                <a16:creationId xmlns:a16="http://schemas.microsoft.com/office/drawing/2014/main" id="{AB8568B6-C1A3-46E4-3FF6-820B37FE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315" y="110835"/>
            <a:ext cx="1951196" cy="164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33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4E15-800F-8F56-80FA-54ED0F485197}"/>
              </a:ext>
            </a:extLst>
          </p:cNvPr>
          <p:cNvSpPr>
            <a:spLocks noGrp="1"/>
          </p:cNvSpPr>
          <p:nvPr>
            <p:ph type="title"/>
          </p:nvPr>
        </p:nvSpPr>
        <p:spPr/>
        <p:txBody>
          <a:bodyPr/>
          <a:lstStyle/>
          <a:p>
            <a:r>
              <a:rPr lang="en-US" dirty="0" err="1"/>
              <a:t>Knative</a:t>
            </a:r>
            <a:r>
              <a:rPr lang="en-US" dirty="0"/>
              <a:t> </a:t>
            </a:r>
          </a:p>
        </p:txBody>
      </p:sp>
      <p:sp>
        <p:nvSpPr>
          <p:cNvPr id="3" name="Content Placeholder 2">
            <a:extLst>
              <a:ext uri="{FF2B5EF4-FFF2-40B4-BE49-F238E27FC236}">
                <a16:creationId xmlns:a16="http://schemas.microsoft.com/office/drawing/2014/main" id="{06CDC7A7-AC92-8AD1-8090-901C5F501065}"/>
              </a:ext>
            </a:extLst>
          </p:cNvPr>
          <p:cNvSpPr>
            <a:spLocks noGrp="1"/>
          </p:cNvSpPr>
          <p:nvPr>
            <p:ph idx="1"/>
          </p:nvPr>
        </p:nvSpPr>
        <p:spPr>
          <a:xfrm>
            <a:off x="838200" y="1880033"/>
            <a:ext cx="10515600" cy="4296930"/>
          </a:xfrm>
        </p:spPr>
        <p:txBody>
          <a:bodyPr>
            <a:normAutofit/>
          </a:bodyPr>
          <a:lstStyle/>
          <a:p>
            <a:pPr marL="0" indent="0">
              <a:buNone/>
            </a:pPr>
            <a:r>
              <a:rPr lang="en-US" sz="2400" b="0" i="0" dirty="0" err="1">
                <a:solidFill>
                  <a:srgbClr val="202124"/>
                </a:solidFill>
                <a:effectLst/>
                <a:latin typeface="+mj-lt"/>
              </a:rPr>
              <a:t>Knative</a:t>
            </a:r>
            <a:r>
              <a:rPr lang="en-US" sz="2400" b="0" i="0" dirty="0">
                <a:solidFill>
                  <a:srgbClr val="202124"/>
                </a:solidFill>
                <a:effectLst/>
                <a:latin typeface="+mj-lt"/>
              </a:rPr>
              <a:t> provides an open API and runtime environment that enables you to run your serverless workloads anywhere you choose: fully managed on Google Cloud, or on Anthos on Google Kubernetes Engine (GKE), or on your own Kubernetes cluster</a:t>
            </a:r>
            <a:r>
              <a:rPr lang="en-US" b="0" i="0" dirty="0">
                <a:solidFill>
                  <a:srgbClr val="202124"/>
                </a:solidFill>
                <a:effectLst/>
                <a:latin typeface="+mj-lt"/>
              </a:rPr>
              <a:t>.</a:t>
            </a:r>
          </a:p>
          <a:p>
            <a:pPr marL="0" indent="0">
              <a:buNone/>
            </a:pPr>
            <a:endParaRPr lang="en-US" b="0" i="0" dirty="0">
              <a:solidFill>
                <a:srgbClr val="202124"/>
              </a:solidFill>
              <a:effectLst/>
              <a:latin typeface="+mj-lt"/>
            </a:endParaRPr>
          </a:p>
          <a:p>
            <a:r>
              <a:rPr lang="en-US" sz="2400" b="0" i="0" dirty="0" err="1">
                <a:solidFill>
                  <a:srgbClr val="5F6368"/>
                </a:solidFill>
                <a:effectLst/>
                <a:latin typeface="+mj-lt"/>
              </a:rPr>
              <a:t>Knative</a:t>
            </a:r>
            <a:r>
              <a:rPr lang="en-US" sz="2400" b="0" i="0" dirty="0">
                <a:solidFill>
                  <a:srgbClr val="5F6368"/>
                </a:solidFill>
                <a:effectLst/>
                <a:latin typeface="+mj-lt"/>
              </a:rPr>
              <a:t> offers features like scale-to-zero, autoscaling, in-cluster builds, and </a:t>
            </a:r>
            <a:r>
              <a:rPr lang="en-US" sz="2400" b="0" i="0" dirty="0" err="1">
                <a:solidFill>
                  <a:srgbClr val="5F6368"/>
                </a:solidFill>
                <a:effectLst/>
                <a:latin typeface="+mj-lt"/>
              </a:rPr>
              <a:t>eventing</a:t>
            </a:r>
            <a:r>
              <a:rPr lang="en-US" sz="2400" b="0" i="0" dirty="0">
                <a:solidFill>
                  <a:srgbClr val="5F6368"/>
                </a:solidFill>
                <a:effectLst/>
                <a:latin typeface="+mj-lt"/>
              </a:rPr>
              <a:t> framework for cloud-native applications on Kubernetes. Whether on-premises, in the cloud, or in a third-party data center, </a:t>
            </a:r>
            <a:r>
              <a:rPr lang="en-US" sz="2400" b="0" i="0" dirty="0" err="1">
                <a:solidFill>
                  <a:srgbClr val="5F6368"/>
                </a:solidFill>
                <a:effectLst/>
                <a:latin typeface="+mj-lt"/>
              </a:rPr>
              <a:t>Knative</a:t>
            </a:r>
            <a:r>
              <a:rPr lang="en-US" sz="2400" b="0" i="0" dirty="0">
                <a:solidFill>
                  <a:srgbClr val="5F6368"/>
                </a:solidFill>
                <a:effectLst/>
                <a:latin typeface="+mj-lt"/>
              </a:rPr>
              <a:t> codifies the best practices shared by successful real-world Kubernetes-based frameworks.</a:t>
            </a:r>
            <a:endParaRPr lang="en-US" sz="2400" dirty="0">
              <a:latin typeface="+mj-lt"/>
            </a:endParaRPr>
          </a:p>
        </p:txBody>
      </p:sp>
      <p:pic>
        <p:nvPicPr>
          <p:cNvPr id="6146" name="Picture 2" descr="Knative to Cloud Run. In my Hands on Knative series (part 1… | by Mete  Atamel | Google Cloud - Community | Medium">
            <a:extLst>
              <a:ext uri="{FF2B5EF4-FFF2-40B4-BE49-F238E27FC236}">
                <a16:creationId xmlns:a16="http://schemas.microsoft.com/office/drawing/2014/main" id="{CEF8B58F-A021-AE44-ADBF-DD4BA98BB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12" y="243249"/>
            <a:ext cx="1514908" cy="151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45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81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Picture 2" descr="resources/GCP.md at master · CodeChefVIT/resources · GitHub">
            <a:extLst>
              <a:ext uri="{FF2B5EF4-FFF2-40B4-BE49-F238E27FC236}">
                <a16:creationId xmlns:a16="http://schemas.microsoft.com/office/drawing/2014/main" id="{D6DDBB16-04BE-401F-9860-4A26E6888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085" y="281272"/>
            <a:ext cx="1949285" cy="1199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19DE63-4F6F-07FD-04E6-C8635D2A5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16" y="2053946"/>
            <a:ext cx="9320005" cy="4522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3DF8AA-4C77-02C9-FDEB-5A5C445D18EC}"/>
              </a:ext>
            </a:extLst>
          </p:cNvPr>
          <p:cNvSpPr txBox="1"/>
          <p:nvPr/>
        </p:nvSpPr>
        <p:spPr>
          <a:xfrm>
            <a:off x="725143" y="576618"/>
            <a:ext cx="3710183" cy="1661993"/>
          </a:xfrm>
          <a:prstGeom prst="rect">
            <a:avLst/>
          </a:prstGeom>
          <a:noFill/>
        </p:spPr>
        <p:txBody>
          <a:bodyPr wrap="none" rtlCol="0">
            <a:spAutoFit/>
          </a:bodyPr>
          <a:lstStyle/>
          <a:p>
            <a:pPr algn="l"/>
            <a:r>
              <a:rPr lang="en-US" sz="2400" b="1" i="0" u="sng" dirty="0">
                <a:solidFill>
                  <a:srgbClr val="44413D"/>
                </a:solidFill>
                <a:effectLst/>
                <a:latin typeface="Open Sans" panose="020B0606030504020204" pitchFamily="34" charset="0"/>
              </a:rPr>
              <a:t>GCP GLOBAL PRESENCE</a:t>
            </a:r>
          </a:p>
          <a:p>
            <a:pPr algn="l">
              <a:buFont typeface="Arial" panose="020B0604020202020204" pitchFamily="34" charset="0"/>
              <a:buChar char="•"/>
            </a:pPr>
            <a:r>
              <a:rPr lang="en-US" sz="2000" b="0" i="0" dirty="0">
                <a:solidFill>
                  <a:srgbClr val="44413D"/>
                </a:solidFill>
                <a:effectLst/>
                <a:latin typeface="Open Sans" panose="020B0606030504020204" pitchFamily="34" charset="0"/>
              </a:rPr>
              <a:t>20+ regions</a:t>
            </a:r>
          </a:p>
          <a:p>
            <a:pPr algn="l">
              <a:buFont typeface="Arial" panose="020B0604020202020204" pitchFamily="34" charset="0"/>
              <a:buChar char="•"/>
            </a:pPr>
            <a:r>
              <a:rPr lang="en-US" sz="2000" b="0" i="0" dirty="0">
                <a:solidFill>
                  <a:srgbClr val="44413D"/>
                </a:solidFill>
                <a:effectLst/>
                <a:latin typeface="Open Sans" panose="020B0606030504020204" pitchFamily="34" charset="0"/>
              </a:rPr>
              <a:t>70+ zones</a:t>
            </a:r>
          </a:p>
          <a:p>
            <a:pPr algn="l">
              <a:buFont typeface="Arial" panose="020B0604020202020204" pitchFamily="34" charset="0"/>
              <a:buChar char="•"/>
            </a:pPr>
            <a:r>
              <a:rPr lang="en-US" sz="2000" b="0" i="0" dirty="0">
                <a:solidFill>
                  <a:srgbClr val="44413D"/>
                </a:solidFill>
                <a:effectLst/>
                <a:latin typeface="Open Sans" panose="020B0606030504020204" pitchFamily="34" charset="0"/>
              </a:rPr>
              <a:t>140+ network edge locations</a:t>
            </a:r>
          </a:p>
          <a:p>
            <a:endParaRPr lang="en-US" dirty="0"/>
          </a:p>
        </p:txBody>
      </p:sp>
    </p:spTree>
    <p:extLst>
      <p:ext uri="{BB962C8B-B14F-4D97-AF65-F5344CB8AC3E}">
        <p14:creationId xmlns:p14="http://schemas.microsoft.com/office/powerpoint/2010/main" val="3809256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4749-C414-9803-0E3F-2CA34975E761}"/>
              </a:ext>
            </a:extLst>
          </p:cNvPr>
          <p:cNvSpPr>
            <a:spLocks noGrp="1"/>
          </p:cNvSpPr>
          <p:nvPr>
            <p:ph type="title"/>
          </p:nvPr>
        </p:nvSpPr>
        <p:spPr/>
        <p:txBody>
          <a:bodyPr/>
          <a:lstStyle/>
          <a:p>
            <a:r>
              <a:rPr lang="en-US" dirty="0"/>
              <a:t>Birth of Kubernetes  </a:t>
            </a:r>
          </a:p>
        </p:txBody>
      </p:sp>
      <p:sp>
        <p:nvSpPr>
          <p:cNvPr id="3" name="Content Placeholder 2">
            <a:extLst>
              <a:ext uri="{FF2B5EF4-FFF2-40B4-BE49-F238E27FC236}">
                <a16:creationId xmlns:a16="http://schemas.microsoft.com/office/drawing/2014/main" id="{B98C99AB-49C4-2137-A350-72B354150247}"/>
              </a:ext>
            </a:extLst>
          </p:cNvPr>
          <p:cNvSpPr>
            <a:spLocks noGrp="1"/>
          </p:cNvSpPr>
          <p:nvPr>
            <p:ph idx="1"/>
          </p:nvPr>
        </p:nvSpPr>
        <p:spPr>
          <a:xfrm>
            <a:off x="838200" y="2147455"/>
            <a:ext cx="10515600" cy="4029508"/>
          </a:xfrm>
        </p:spPr>
        <p:txBody>
          <a:bodyPr/>
          <a:lstStyle/>
          <a:p>
            <a:pPr>
              <a:buFont typeface="Wingdings" panose="05000000000000000000" pitchFamily="2" charset="2"/>
              <a:buChar char="Ø"/>
            </a:pPr>
            <a:r>
              <a:rPr lang="en-US" b="0" i="0" dirty="0">
                <a:solidFill>
                  <a:srgbClr val="202124"/>
                </a:solidFill>
                <a:effectLst/>
                <a:latin typeface="Google Sans"/>
              </a:rPr>
              <a:t>Google Cloud is the birthplace of Kubernetes—originally developed at Google and released as open source in 9</a:t>
            </a:r>
            <a:r>
              <a:rPr lang="en-US" b="0" i="0" baseline="30000" dirty="0">
                <a:solidFill>
                  <a:srgbClr val="202124"/>
                </a:solidFill>
                <a:effectLst/>
                <a:latin typeface="Google Sans"/>
              </a:rPr>
              <a:t>th</a:t>
            </a:r>
            <a:r>
              <a:rPr lang="en-US" b="0" i="0" dirty="0">
                <a:solidFill>
                  <a:srgbClr val="202124"/>
                </a:solidFill>
                <a:effectLst/>
                <a:latin typeface="Google Sans"/>
              </a:rPr>
              <a:t> September, </a:t>
            </a:r>
            <a:r>
              <a:rPr lang="en-US" b="0" i="0" dirty="0">
                <a:solidFill>
                  <a:srgbClr val="040C28"/>
                </a:solidFill>
                <a:effectLst/>
                <a:latin typeface="Google Sans"/>
              </a:rPr>
              <a:t>2014</a:t>
            </a:r>
            <a:r>
              <a:rPr lang="en-US" b="0" i="0" dirty="0">
                <a:solidFill>
                  <a:srgbClr val="202124"/>
                </a:solidFill>
                <a:effectLst/>
                <a:latin typeface="Google Sans"/>
              </a:rPr>
              <a:t>. </a:t>
            </a:r>
          </a:p>
          <a:p>
            <a:pPr>
              <a:buFont typeface="Wingdings" panose="05000000000000000000" pitchFamily="2" charset="2"/>
              <a:buChar char="Ø"/>
            </a:pPr>
            <a:r>
              <a:rPr lang="en-US" b="0" i="0" dirty="0">
                <a:solidFill>
                  <a:srgbClr val="202124"/>
                </a:solidFill>
                <a:effectLst/>
                <a:latin typeface="Google Sans"/>
              </a:rPr>
              <a:t>Kubernetes builds on 15 years of running Google's containerized workloads and the valuable contributions from the open source community.</a:t>
            </a:r>
            <a:endParaRPr lang="en-US" dirty="0"/>
          </a:p>
        </p:txBody>
      </p:sp>
      <p:pic>
        <p:nvPicPr>
          <p:cNvPr id="8194" name="Picture 2" descr="Google Kubernetes Engine">
            <a:extLst>
              <a:ext uri="{FF2B5EF4-FFF2-40B4-BE49-F238E27FC236}">
                <a16:creationId xmlns:a16="http://schemas.microsoft.com/office/drawing/2014/main" id="{8DD4A14D-1011-3617-93E1-ED0099465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864" y="161547"/>
            <a:ext cx="2637992" cy="152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68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A212-223D-0161-B3B6-FD25EBE4EDB5}"/>
              </a:ext>
            </a:extLst>
          </p:cNvPr>
          <p:cNvSpPr>
            <a:spLocks noGrp="1"/>
          </p:cNvSpPr>
          <p:nvPr>
            <p:ph type="title"/>
          </p:nvPr>
        </p:nvSpPr>
        <p:spPr>
          <a:xfrm>
            <a:off x="838200" y="365125"/>
            <a:ext cx="10515600" cy="1325563"/>
          </a:xfrm>
        </p:spPr>
        <p:txBody>
          <a:bodyPr/>
          <a:lstStyle/>
          <a:p>
            <a:r>
              <a:rPr lang="en-US" dirty="0"/>
              <a:t>Google Kubernetes Engine (GKE)</a:t>
            </a:r>
          </a:p>
        </p:txBody>
      </p:sp>
      <p:sp>
        <p:nvSpPr>
          <p:cNvPr id="3" name="Content Placeholder 2">
            <a:extLst>
              <a:ext uri="{FF2B5EF4-FFF2-40B4-BE49-F238E27FC236}">
                <a16:creationId xmlns:a16="http://schemas.microsoft.com/office/drawing/2014/main" id="{CFEA1EB5-2E68-949F-1D54-2627435D4476}"/>
              </a:ext>
            </a:extLst>
          </p:cNvPr>
          <p:cNvSpPr>
            <a:spLocks noGrp="1"/>
          </p:cNvSpPr>
          <p:nvPr>
            <p:ph idx="1"/>
          </p:nvPr>
        </p:nvSpPr>
        <p:spPr/>
        <p:txBody>
          <a:bodyPr>
            <a:normAutofit/>
          </a:bodyPr>
          <a:lstStyle/>
          <a:p>
            <a:pPr marL="0" indent="0">
              <a:buNone/>
            </a:pPr>
            <a:r>
              <a:rPr lang="en-US" sz="2400" b="0" i="0" dirty="0">
                <a:solidFill>
                  <a:srgbClr val="040C28"/>
                </a:solidFill>
                <a:effectLst/>
                <a:latin typeface="Google Sans"/>
              </a:rPr>
              <a:t>Google Kubernetes Engine</a:t>
            </a:r>
            <a:r>
              <a:rPr lang="en-US" sz="2400" b="0" i="0" dirty="0">
                <a:solidFill>
                  <a:srgbClr val="202124"/>
                </a:solidFill>
                <a:effectLst/>
                <a:latin typeface="Google Sans"/>
              </a:rPr>
              <a:t> (GKE) provides a managed environment for deploying, managing, and scaling your containerized applications using Google infrastructure</a:t>
            </a:r>
            <a:endParaRPr lang="en-US" sz="3300" dirty="0">
              <a:solidFill>
                <a:srgbClr val="202124"/>
              </a:solidFill>
              <a:latin typeface="+mj-lt"/>
            </a:endParaRPr>
          </a:p>
          <a:p>
            <a:pPr marL="0" indent="0">
              <a:buNone/>
            </a:pPr>
            <a:r>
              <a:rPr lang="en-US" sz="3300" b="1" u="sng" dirty="0">
                <a:solidFill>
                  <a:srgbClr val="202124"/>
                </a:solidFill>
                <a:latin typeface="+mj-lt"/>
              </a:rPr>
              <a:t>Features:</a:t>
            </a:r>
          </a:p>
          <a:p>
            <a:pPr>
              <a:buFont typeface="Wingdings" panose="05000000000000000000" pitchFamily="2" charset="2"/>
              <a:buChar char="ü"/>
            </a:pPr>
            <a:r>
              <a:rPr lang="en-US" sz="2400" b="0" i="0" dirty="0">
                <a:solidFill>
                  <a:srgbClr val="202124"/>
                </a:solidFill>
                <a:effectLst/>
                <a:latin typeface="+mj-lt"/>
              </a:rPr>
              <a:t>Serverless Kubernetes experience on Autopilot</a:t>
            </a:r>
          </a:p>
          <a:p>
            <a:pPr algn="l">
              <a:buFont typeface="Wingdings" panose="05000000000000000000" pitchFamily="2" charset="2"/>
              <a:buChar char="ü"/>
            </a:pPr>
            <a:r>
              <a:rPr lang="en-US" sz="2400" b="0" i="0" dirty="0">
                <a:solidFill>
                  <a:srgbClr val="202124"/>
                </a:solidFill>
                <a:effectLst/>
                <a:latin typeface="+mj-lt"/>
              </a:rPr>
              <a:t>Container-native networking and security</a:t>
            </a:r>
          </a:p>
          <a:p>
            <a:pPr>
              <a:buFont typeface="Wingdings" panose="05000000000000000000" pitchFamily="2" charset="2"/>
              <a:buChar char="ü"/>
            </a:pPr>
            <a:r>
              <a:rPr lang="en-US" sz="2400" b="0" i="0" dirty="0">
                <a:solidFill>
                  <a:srgbClr val="202124"/>
                </a:solidFill>
                <a:effectLst/>
                <a:latin typeface="+mj-lt"/>
              </a:rPr>
              <a:t>Prebuilt Kubernetes applications &amp; templates</a:t>
            </a:r>
          </a:p>
          <a:p>
            <a:pPr algn="l">
              <a:buFont typeface="Wingdings" panose="05000000000000000000" pitchFamily="2" charset="2"/>
              <a:buChar char="ü"/>
            </a:pPr>
            <a:r>
              <a:rPr lang="en-US" sz="2400" b="0" i="0" dirty="0">
                <a:solidFill>
                  <a:srgbClr val="202124"/>
                </a:solidFill>
                <a:effectLst/>
                <a:latin typeface="+mj-lt"/>
              </a:rPr>
              <a:t>Pod and cluster autoscaling</a:t>
            </a:r>
          </a:p>
          <a:p>
            <a:pPr algn="l">
              <a:buFont typeface="Wingdings" panose="05000000000000000000" pitchFamily="2" charset="2"/>
              <a:buChar char="ü"/>
            </a:pPr>
            <a:r>
              <a:rPr lang="en-US" sz="2400" b="0" i="0" dirty="0">
                <a:solidFill>
                  <a:srgbClr val="202124"/>
                </a:solidFill>
                <a:effectLst/>
                <a:latin typeface="+mj-lt"/>
              </a:rPr>
              <a:t>Automated tools for easily migrating workloads</a:t>
            </a:r>
          </a:p>
          <a:p>
            <a:pPr marL="0" indent="0">
              <a:buNone/>
            </a:pPr>
            <a:endParaRPr lang="en-US" b="0" i="0" dirty="0">
              <a:solidFill>
                <a:srgbClr val="202124"/>
              </a:solidFill>
              <a:effectLst/>
              <a:latin typeface="Google Sans"/>
            </a:endParaRPr>
          </a:p>
          <a:p>
            <a:pPr marL="0" indent="0">
              <a:buNone/>
            </a:pPr>
            <a:endParaRPr lang="en-US" dirty="0">
              <a:latin typeface="+mj-lt"/>
            </a:endParaRPr>
          </a:p>
        </p:txBody>
      </p:sp>
      <p:pic>
        <p:nvPicPr>
          <p:cNvPr id="7170" name="Picture 2" descr="google gke&quot; Icon - Download for free – Iconduck">
            <a:extLst>
              <a:ext uri="{FF2B5EF4-FFF2-40B4-BE49-F238E27FC236}">
                <a16:creationId xmlns:a16="http://schemas.microsoft.com/office/drawing/2014/main" id="{0164FAFF-984D-118D-0804-A5F0BE21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071" y="432593"/>
            <a:ext cx="1488132"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8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C0DE-4C9D-B71E-916F-E0E758C2561D}"/>
              </a:ext>
            </a:extLst>
          </p:cNvPr>
          <p:cNvSpPr>
            <a:spLocks noGrp="1"/>
          </p:cNvSpPr>
          <p:nvPr>
            <p:ph type="title"/>
          </p:nvPr>
        </p:nvSpPr>
        <p:spPr/>
        <p:txBody>
          <a:bodyPr/>
          <a:lstStyle/>
          <a:p>
            <a:r>
              <a:rPr lang="en-US" dirty="0"/>
              <a:t>GCP Database Services</a:t>
            </a:r>
            <a:br>
              <a:rPr lang="en-US" b="1" i="0" dirty="0">
                <a:effectLst/>
                <a:latin typeface="var(--h3_typography-font-family)"/>
              </a:rPr>
            </a:br>
            <a:endParaRPr lang="en-US" dirty="0"/>
          </a:p>
        </p:txBody>
      </p:sp>
      <p:sp>
        <p:nvSpPr>
          <p:cNvPr id="3" name="Content Placeholder 2">
            <a:extLst>
              <a:ext uri="{FF2B5EF4-FFF2-40B4-BE49-F238E27FC236}">
                <a16:creationId xmlns:a16="http://schemas.microsoft.com/office/drawing/2014/main" id="{0F739255-50E8-9A39-96A0-CF115182DEB1}"/>
              </a:ext>
            </a:extLst>
          </p:cNvPr>
          <p:cNvSpPr>
            <a:spLocks noGrp="1"/>
          </p:cNvSpPr>
          <p:nvPr>
            <p:ph idx="1"/>
          </p:nvPr>
        </p:nvSpPr>
        <p:spPr/>
        <p:txBody>
          <a:bodyPr/>
          <a:lstStyle/>
          <a:p>
            <a:pPr algn="l">
              <a:lnSpc>
                <a:spcPct val="150000"/>
              </a:lnSpc>
              <a:buFont typeface="Wingdings" panose="05000000000000000000" pitchFamily="2" charset="2"/>
              <a:buChar char="Ø"/>
            </a:pPr>
            <a:r>
              <a:rPr lang="en-US" b="0" i="0" dirty="0">
                <a:solidFill>
                  <a:srgbClr val="44413D"/>
                </a:solidFill>
                <a:effectLst/>
                <a:latin typeface="+mj-lt"/>
              </a:rPr>
              <a:t>Google Big Query</a:t>
            </a:r>
          </a:p>
          <a:p>
            <a:pPr algn="l">
              <a:lnSpc>
                <a:spcPct val="150000"/>
              </a:lnSpc>
              <a:buFont typeface="Wingdings" panose="05000000000000000000" pitchFamily="2" charset="2"/>
              <a:buChar char="Ø"/>
            </a:pPr>
            <a:r>
              <a:rPr lang="en-US" b="0" i="0" dirty="0">
                <a:solidFill>
                  <a:srgbClr val="44413D"/>
                </a:solidFill>
                <a:effectLst/>
                <a:latin typeface="+mj-lt"/>
              </a:rPr>
              <a:t>Google Cloud Bigtable</a:t>
            </a:r>
          </a:p>
          <a:p>
            <a:pPr algn="l">
              <a:lnSpc>
                <a:spcPct val="150000"/>
              </a:lnSpc>
              <a:buFont typeface="Wingdings" panose="05000000000000000000" pitchFamily="2" charset="2"/>
              <a:buChar char="Ø"/>
            </a:pPr>
            <a:r>
              <a:rPr lang="en-US" b="0" i="0" dirty="0">
                <a:solidFill>
                  <a:srgbClr val="44413D"/>
                </a:solidFill>
                <a:effectLst/>
                <a:latin typeface="+mj-lt"/>
              </a:rPr>
              <a:t>Google Cloud SQL</a:t>
            </a:r>
          </a:p>
          <a:p>
            <a:pPr algn="l">
              <a:lnSpc>
                <a:spcPct val="150000"/>
              </a:lnSpc>
              <a:buFont typeface="Wingdings" panose="05000000000000000000" pitchFamily="2" charset="2"/>
              <a:buChar char="Ø"/>
            </a:pPr>
            <a:r>
              <a:rPr lang="en-US" b="0" i="0" dirty="0">
                <a:solidFill>
                  <a:srgbClr val="44413D"/>
                </a:solidFill>
                <a:effectLst/>
                <a:latin typeface="+mj-lt"/>
              </a:rPr>
              <a:t>Google Cloud Spanner</a:t>
            </a:r>
          </a:p>
          <a:p>
            <a:endParaRPr lang="en-US" dirty="0"/>
          </a:p>
        </p:txBody>
      </p:sp>
      <p:pic>
        <p:nvPicPr>
          <p:cNvPr id="1026" name="Picture 2" descr="Google Cloud Platform">
            <a:extLst>
              <a:ext uri="{FF2B5EF4-FFF2-40B4-BE49-F238E27FC236}">
                <a16:creationId xmlns:a16="http://schemas.microsoft.com/office/drawing/2014/main" id="{F23C2307-D5B2-0296-75B8-8B8BB0120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530" y="306532"/>
            <a:ext cx="1584180" cy="214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50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9D63-E9BE-706F-6B0F-29FA2B91B3CB}"/>
              </a:ext>
            </a:extLst>
          </p:cNvPr>
          <p:cNvSpPr>
            <a:spLocks noGrp="1"/>
          </p:cNvSpPr>
          <p:nvPr>
            <p:ph type="title"/>
          </p:nvPr>
        </p:nvSpPr>
        <p:spPr/>
        <p:txBody>
          <a:bodyPr/>
          <a:lstStyle/>
          <a:p>
            <a:r>
              <a:rPr lang="en-US" dirty="0"/>
              <a:t>Google Big Query</a:t>
            </a:r>
          </a:p>
        </p:txBody>
      </p:sp>
      <p:sp>
        <p:nvSpPr>
          <p:cNvPr id="3" name="Content Placeholder 2">
            <a:extLst>
              <a:ext uri="{FF2B5EF4-FFF2-40B4-BE49-F238E27FC236}">
                <a16:creationId xmlns:a16="http://schemas.microsoft.com/office/drawing/2014/main" id="{7E13B6FA-C08F-C42D-38DC-EF731FCCD7E4}"/>
              </a:ext>
            </a:extLst>
          </p:cNvPr>
          <p:cNvSpPr>
            <a:spLocks noGrp="1"/>
          </p:cNvSpPr>
          <p:nvPr>
            <p:ph idx="1"/>
          </p:nvPr>
        </p:nvSpPr>
        <p:spPr/>
        <p:txBody>
          <a:bodyPr>
            <a:normAutofit/>
          </a:bodyPr>
          <a:lstStyle/>
          <a:p>
            <a:pPr marL="0" indent="0">
              <a:buNone/>
            </a:pPr>
            <a:r>
              <a:rPr lang="en-US" b="0" i="0" dirty="0">
                <a:solidFill>
                  <a:srgbClr val="44413D"/>
                </a:solidFill>
                <a:effectLst/>
                <a:latin typeface="+mj-lt"/>
              </a:rPr>
              <a:t>A fully managed data warehouse where you can feed petabyte-scale data sets and run SQL-like queries.</a:t>
            </a:r>
          </a:p>
          <a:p>
            <a:pPr marL="0" indent="0" algn="l">
              <a:buNone/>
            </a:pPr>
            <a:r>
              <a:rPr lang="en-US" b="1" i="0" u="sng" dirty="0">
                <a:effectLst/>
                <a:latin typeface="var(--h2_typography-font-family)"/>
              </a:rPr>
              <a:t>Features</a:t>
            </a:r>
          </a:p>
          <a:p>
            <a:pPr lvl="1">
              <a:lnSpc>
                <a:spcPct val="100000"/>
              </a:lnSpc>
              <a:buFont typeface="Wingdings" panose="05000000000000000000" pitchFamily="2" charset="2"/>
              <a:buChar char="Ø"/>
            </a:pPr>
            <a:r>
              <a:rPr lang="en-US" sz="2200" b="0" i="0" dirty="0">
                <a:solidFill>
                  <a:srgbClr val="44413D"/>
                </a:solidFill>
                <a:effectLst/>
                <a:latin typeface="+mj-lt"/>
              </a:rPr>
              <a:t>Cloud Big Query is a serverless data warehousing technology.</a:t>
            </a:r>
          </a:p>
          <a:p>
            <a:pPr lvl="1">
              <a:lnSpc>
                <a:spcPct val="100000"/>
              </a:lnSpc>
              <a:buFont typeface="Wingdings" panose="05000000000000000000" pitchFamily="2" charset="2"/>
              <a:buChar char="Ø"/>
            </a:pPr>
            <a:r>
              <a:rPr lang="en-US" sz="2200" b="0" i="0" dirty="0">
                <a:solidFill>
                  <a:srgbClr val="44413D"/>
                </a:solidFill>
                <a:effectLst/>
                <a:latin typeface="+mj-lt"/>
              </a:rPr>
              <a:t>It provides integration with the Apache big data ecosystem allowing Hadoop/Spark and Beam workloads to read or write data directly from Big Query using Storage API.</a:t>
            </a:r>
          </a:p>
          <a:p>
            <a:pPr lvl="1">
              <a:lnSpc>
                <a:spcPct val="100000"/>
              </a:lnSpc>
              <a:buFont typeface="Wingdings" panose="05000000000000000000" pitchFamily="2" charset="2"/>
              <a:buChar char="Ø"/>
            </a:pPr>
            <a:r>
              <a:rPr lang="en-US" sz="2200" b="0" i="0" dirty="0">
                <a:solidFill>
                  <a:srgbClr val="44413D"/>
                </a:solidFill>
                <a:effectLst/>
                <a:latin typeface="+mj-lt"/>
              </a:rPr>
              <a:t>Big Query supports a standard SQL dialect that is ANSI:2011 compliant, which reduces the need for code rewrites.</a:t>
            </a:r>
          </a:p>
          <a:p>
            <a:pPr lvl="1">
              <a:lnSpc>
                <a:spcPct val="100000"/>
              </a:lnSpc>
              <a:buFont typeface="Wingdings" panose="05000000000000000000" pitchFamily="2" charset="2"/>
              <a:buChar char="Ø"/>
            </a:pPr>
            <a:r>
              <a:rPr lang="en-US" sz="2200" b="0" i="0" dirty="0">
                <a:solidFill>
                  <a:srgbClr val="44413D"/>
                </a:solidFill>
                <a:effectLst/>
                <a:latin typeface="+mj-lt"/>
              </a:rPr>
              <a:t>Automatically replicates data and keeps a seven-day history of changes which facilitates restoration and data comparison from different times.</a:t>
            </a:r>
          </a:p>
          <a:p>
            <a:endParaRPr lang="en-US" dirty="0"/>
          </a:p>
        </p:txBody>
      </p:sp>
      <p:pic>
        <p:nvPicPr>
          <p:cNvPr id="2050" name="Picture 2" descr="Google BigQuery: A Tutorial for Marketers | CXL">
            <a:extLst>
              <a:ext uri="{FF2B5EF4-FFF2-40B4-BE49-F238E27FC236}">
                <a16:creationId xmlns:a16="http://schemas.microsoft.com/office/drawing/2014/main" id="{7F88A0D2-E3C9-5F2D-ED5B-941877ECD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122" y="157957"/>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34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CC2D-524D-0A22-2D31-EEBA411DDAAE}"/>
              </a:ext>
            </a:extLst>
          </p:cNvPr>
          <p:cNvSpPr>
            <a:spLocks noGrp="1"/>
          </p:cNvSpPr>
          <p:nvPr>
            <p:ph type="title"/>
          </p:nvPr>
        </p:nvSpPr>
        <p:spPr/>
        <p:txBody>
          <a:bodyPr/>
          <a:lstStyle/>
          <a:p>
            <a:r>
              <a:rPr lang="en-US" dirty="0"/>
              <a:t>Google Cloud Big table</a:t>
            </a:r>
          </a:p>
        </p:txBody>
      </p:sp>
      <p:sp>
        <p:nvSpPr>
          <p:cNvPr id="3" name="Content Placeholder 2">
            <a:extLst>
              <a:ext uri="{FF2B5EF4-FFF2-40B4-BE49-F238E27FC236}">
                <a16:creationId xmlns:a16="http://schemas.microsoft.com/office/drawing/2014/main" id="{A4A8552B-F990-C1B1-EEC0-2C3A4FFEC3EE}"/>
              </a:ext>
            </a:extLst>
          </p:cNvPr>
          <p:cNvSpPr>
            <a:spLocks noGrp="1"/>
          </p:cNvSpPr>
          <p:nvPr>
            <p:ph idx="1"/>
          </p:nvPr>
        </p:nvSpPr>
        <p:spPr>
          <a:xfrm>
            <a:off x="838200" y="2064327"/>
            <a:ext cx="10515600" cy="4112636"/>
          </a:xfrm>
        </p:spPr>
        <p:txBody>
          <a:bodyPr/>
          <a:lstStyle/>
          <a:p>
            <a:pPr marL="0" indent="0">
              <a:buNone/>
            </a:pPr>
            <a:r>
              <a:rPr lang="en-US" b="0" i="0" dirty="0">
                <a:solidFill>
                  <a:srgbClr val="44413D"/>
                </a:solidFill>
                <a:effectLst/>
                <a:latin typeface="+mj-lt"/>
              </a:rPr>
              <a:t>A fully managed NoSQL database service designed for large analytical and operational workloads and enables you to store terabytes or even petabytes of data.</a:t>
            </a:r>
          </a:p>
          <a:p>
            <a:pPr marL="0" indent="0" algn="l">
              <a:buNone/>
            </a:pPr>
            <a:r>
              <a:rPr lang="en-US" b="1" i="0" u="sng" dirty="0">
                <a:effectLst/>
                <a:latin typeface="var(--h3_typography-font-family)"/>
              </a:rPr>
              <a:t>Features</a:t>
            </a:r>
          </a:p>
          <a:p>
            <a:pPr lvl="1">
              <a:lnSpc>
                <a:spcPct val="150000"/>
              </a:lnSpc>
              <a:buFont typeface="Wingdings" panose="05000000000000000000" pitchFamily="2" charset="2"/>
              <a:buChar char="Ø"/>
            </a:pPr>
            <a:r>
              <a:rPr lang="en-US" b="0" i="0" dirty="0">
                <a:solidFill>
                  <a:srgbClr val="44413D"/>
                </a:solidFill>
                <a:effectLst/>
                <a:latin typeface="+mj-lt"/>
              </a:rPr>
              <a:t>You can use Cloud Big Table to store and query time-series data.</a:t>
            </a:r>
          </a:p>
          <a:p>
            <a:pPr lvl="1">
              <a:lnSpc>
                <a:spcPct val="150000"/>
              </a:lnSpc>
              <a:buFont typeface="Wingdings" panose="05000000000000000000" pitchFamily="2" charset="2"/>
              <a:buChar char="Ø"/>
            </a:pPr>
            <a:r>
              <a:rPr lang="en-US" b="0" i="0" dirty="0">
                <a:solidFill>
                  <a:srgbClr val="44413D"/>
                </a:solidFill>
                <a:effectLst/>
                <a:latin typeface="+mj-lt"/>
              </a:rPr>
              <a:t>It is ideal for storing large amounts of single-keyed data.</a:t>
            </a:r>
          </a:p>
          <a:p>
            <a:pPr lvl="1">
              <a:lnSpc>
                <a:spcPct val="150000"/>
              </a:lnSpc>
              <a:buFont typeface="Wingdings" panose="05000000000000000000" pitchFamily="2" charset="2"/>
              <a:buChar char="Ø"/>
            </a:pPr>
            <a:r>
              <a:rPr lang="en-US" b="0" i="0" dirty="0">
                <a:solidFill>
                  <a:srgbClr val="44413D"/>
                </a:solidFill>
                <a:effectLst/>
                <a:latin typeface="+mj-lt"/>
              </a:rPr>
              <a:t>Scales seamlessly from thousands to millions of reads/writes per second.</a:t>
            </a:r>
          </a:p>
          <a:p>
            <a:endParaRPr lang="en-US" dirty="0"/>
          </a:p>
        </p:txBody>
      </p:sp>
      <p:pic>
        <p:nvPicPr>
          <p:cNvPr id="3074" name="Picture 2" descr="Cloud BigTable - Revision #4 - Database of Databases">
            <a:extLst>
              <a:ext uri="{FF2B5EF4-FFF2-40B4-BE49-F238E27FC236}">
                <a16:creationId xmlns:a16="http://schemas.microsoft.com/office/drawing/2014/main" id="{85E4C16A-88C5-E927-06DB-7E59F077A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107" y="225990"/>
            <a:ext cx="1779876" cy="159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957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1192-419A-60E2-5836-14560552EBBD}"/>
              </a:ext>
            </a:extLst>
          </p:cNvPr>
          <p:cNvSpPr>
            <a:spLocks noGrp="1"/>
          </p:cNvSpPr>
          <p:nvPr>
            <p:ph type="title"/>
          </p:nvPr>
        </p:nvSpPr>
        <p:spPr/>
        <p:txBody>
          <a:bodyPr/>
          <a:lstStyle/>
          <a:p>
            <a:r>
              <a:rPr lang="en-US" dirty="0"/>
              <a:t>Google Cloud SQL</a:t>
            </a:r>
          </a:p>
        </p:txBody>
      </p:sp>
      <p:sp>
        <p:nvSpPr>
          <p:cNvPr id="3" name="Content Placeholder 2">
            <a:extLst>
              <a:ext uri="{FF2B5EF4-FFF2-40B4-BE49-F238E27FC236}">
                <a16:creationId xmlns:a16="http://schemas.microsoft.com/office/drawing/2014/main" id="{F3CC6B2C-74E6-4E41-AE7B-5CB89ED43F81}"/>
              </a:ext>
            </a:extLst>
          </p:cNvPr>
          <p:cNvSpPr>
            <a:spLocks noGrp="1"/>
          </p:cNvSpPr>
          <p:nvPr>
            <p:ph idx="1"/>
          </p:nvPr>
        </p:nvSpPr>
        <p:spPr>
          <a:xfrm>
            <a:off x="838200" y="1579418"/>
            <a:ext cx="10515600" cy="4597545"/>
          </a:xfrm>
        </p:spPr>
        <p:txBody>
          <a:bodyPr>
            <a:normAutofit fontScale="92500" lnSpcReduction="20000"/>
          </a:bodyPr>
          <a:lstStyle/>
          <a:p>
            <a:pPr marL="0" indent="0" algn="l">
              <a:buNone/>
            </a:pPr>
            <a:r>
              <a:rPr lang="en-US" sz="2400" b="0" i="0" dirty="0">
                <a:solidFill>
                  <a:srgbClr val="44413D"/>
                </a:solidFill>
                <a:effectLst/>
                <a:latin typeface="+mj-lt"/>
              </a:rPr>
              <a:t>A fully managed relational database service. Cloud SQL is available for:</a:t>
            </a:r>
          </a:p>
          <a:p>
            <a:pPr marL="742950" lvl="1" indent="-285750" algn="l">
              <a:lnSpc>
                <a:spcPct val="120000"/>
              </a:lnSpc>
              <a:buFont typeface="Arial" panose="020B0604020202020204" pitchFamily="34" charset="0"/>
              <a:buChar char="•"/>
            </a:pPr>
            <a:r>
              <a:rPr lang="en-US" b="0" i="0" dirty="0">
                <a:solidFill>
                  <a:srgbClr val="44413D"/>
                </a:solidFill>
                <a:effectLst/>
                <a:latin typeface="+mj-lt"/>
              </a:rPr>
              <a:t>MySQL</a:t>
            </a:r>
          </a:p>
          <a:p>
            <a:pPr marL="742950" lvl="1" indent="-285750" algn="l">
              <a:lnSpc>
                <a:spcPct val="120000"/>
              </a:lnSpc>
              <a:buFont typeface="Arial" panose="020B0604020202020204" pitchFamily="34" charset="0"/>
              <a:buChar char="•"/>
            </a:pPr>
            <a:r>
              <a:rPr lang="en-US" b="0" i="0" dirty="0">
                <a:solidFill>
                  <a:srgbClr val="44413D"/>
                </a:solidFill>
                <a:effectLst/>
                <a:latin typeface="+mj-lt"/>
              </a:rPr>
              <a:t>PostgreSQL</a:t>
            </a:r>
          </a:p>
          <a:p>
            <a:pPr marL="742950" lvl="1" indent="-285750" algn="l">
              <a:lnSpc>
                <a:spcPct val="120000"/>
              </a:lnSpc>
              <a:buFont typeface="Arial" panose="020B0604020202020204" pitchFamily="34" charset="0"/>
              <a:buChar char="•"/>
            </a:pPr>
            <a:r>
              <a:rPr lang="en-US" b="0" i="0" dirty="0">
                <a:solidFill>
                  <a:srgbClr val="44413D"/>
                </a:solidFill>
                <a:effectLst/>
                <a:latin typeface="+mj-lt"/>
              </a:rPr>
              <a:t>SQL Server</a:t>
            </a:r>
          </a:p>
          <a:p>
            <a:pPr marL="0" indent="0" algn="l">
              <a:buNone/>
            </a:pPr>
            <a:r>
              <a:rPr lang="en-US" sz="2600" b="1" i="0" dirty="0">
                <a:effectLst/>
                <a:latin typeface="+mj-lt"/>
              </a:rPr>
              <a:t>Features</a:t>
            </a:r>
          </a:p>
          <a:p>
            <a:pPr lvl="1">
              <a:lnSpc>
                <a:spcPct val="120000"/>
              </a:lnSpc>
              <a:buFont typeface="Wingdings" panose="05000000000000000000" pitchFamily="2" charset="2"/>
              <a:buChar char="Ø"/>
            </a:pPr>
            <a:r>
              <a:rPr lang="en-US" b="0" i="0" dirty="0">
                <a:solidFill>
                  <a:srgbClr val="44413D"/>
                </a:solidFill>
                <a:effectLst/>
                <a:latin typeface="+mj-lt"/>
              </a:rPr>
              <a:t>Scale instantly with a single API call as your data grows.</a:t>
            </a:r>
          </a:p>
          <a:p>
            <a:pPr lvl="1">
              <a:lnSpc>
                <a:spcPct val="120000"/>
              </a:lnSpc>
              <a:buFont typeface="Wingdings" panose="05000000000000000000" pitchFamily="2" charset="2"/>
              <a:buChar char="Ø"/>
            </a:pPr>
            <a:r>
              <a:rPr lang="en-US" b="0" i="0" dirty="0">
                <a:solidFill>
                  <a:srgbClr val="44413D"/>
                </a:solidFill>
                <a:effectLst/>
                <a:latin typeface="+mj-lt"/>
              </a:rPr>
              <a:t>Automated and on-demand backups are available.</a:t>
            </a:r>
          </a:p>
          <a:p>
            <a:pPr lvl="1">
              <a:lnSpc>
                <a:spcPct val="120000"/>
              </a:lnSpc>
              <a:buFont typeface="Wingdings" panose="05000000000000000000" pitchFamily="2" charset="2"/>
              <a:buChar char="Ø"/>
            </a:pPr>
            <a:r>
              <a:rPr lang="en-US" b="0" i="0" dirty="0">
                <a:solidFill>
                  <a:srgbClr val="44413D"/>
                </a:solidFill>
                <a:effectLst/>
                <a:latin typeface="+mj-lt"/>
              </a:rPr>
              <a:t>You can restore your database instance to its state at an earlier point in time by enabling binary logging.</a:t>
            </a:r>
          </a:p>
          <a:p>
            <a:pPr lvl="1">
              <a:lnSpc>
                <a:spcPct val="120000"/>
              </a:lnSpc>
              <a:buFont typeface="Wingdings" panose="05000000000000000000" pitchFamily="2" charset="2"/>
              <a:buChar char="Ø"/>
            </a:pPr>
            <a:r>
              <a:rPr lang="en-US" b="0" i="0" dirty="0">
                <a:solidFill>
                  <a:srgbClr val="44413D"/>
                </a:solidFill>
                <a:effectLst/>
                <a:latin typeface="+mj-lt"/>
              </a:rPr>
              <a:t>Data replication between multiple zones with automatic failover.</a:t>
            </a:r>
          </a:p>
          <a:p>
            <a:pPr lvl="1">
              <a:lnSpc>
                <a:spcPct val="120000"/>
              </a:lnSpc>
              <a:buFont typeface="Wingdings" panose="05000000000000000000" pitchFamily="2" charset="2"/>
              <a:buChar char="Ø"/>
            </a:pPr>
            <a:r>
              <a:rPr lang="en-US" b="0" i="0" dirty="0">
                <a:solidFill>
                  <a:srgbClr val="44413D"/>
                </a:solidFill>
                <a:effectLst/>
                <a:latin typeface="+mj-lt"/>
              </a:rPr>
              <a:t>You can perform an analytics job by using Big Query to directly query your Cloud SQL instance.</a:t>
            </a:r>
          </a:p>
          <a:p>
            <a:endParaRPr lang="en-US" dirty="0"/>
          </a:p>
        </p:txBody>
      </p:sp>
      <p:pic>
        <p:nvPicPr>
          <p:cNvPr id="4098" name="Picture 2" descr="sql · GitHub Topics · GitHub">
            <a:extLst>
              <a:ext uri="{FF2B5EF4-FFF2-40B4-BE49-F238E27FC236}">
                <a16:creationId xmlns:a16="http://schemas.microsoft.com/office/drawing/2014/main" id="{4158FC53-4802-DCF0-CC17-FE0DA846F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549" y="175782"/>
            <a:ext cx="1514906" cy="151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8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F838-2AD8-3848-8FFC-DD9859A36ED1}"/>
              </a:ext>
            </a:extLst>
          </p:cNvPr>
          <p:cNvSpPr>
            <a:spLocks noGrp="1"/>
          </p:cNvSpPr>
          <p:nvPr>
            <p:ph type="title"/>
          </p:nvPr>
        </p:nvSpPr>
        <p:spPr/>
        <p:txBody>
          <a:bodyPr/>
          <a:lstStyle/>
          <a:p>
            <a:r>
              <a:rPr lang="en-US" dirty="0"/>
              <a:t>Google Cloud Spanner</a:t>
            </a:r>
          </a:p>
        </p:txBody>
      </p:sp>
      <p:sp>
        <p:nvSpPr>
          <p:cNvPr id="3" name="Content Placeholder 2">
            <a:extLst>
              <a:ext uri="{FF2B5EF4-FFF2-40B4-BE49-F238E27FC236}">
                <a16:creationId xmlns:a16="http://schemas.microsoft.com/office/drawing/2014/main" id="{2BB693E6-B317-0770-6011-279934CFC25A}"/>
              </a:ext>
            </a:extLst>
          </p:cNvPr>
          <p:cNvSpPr>
            <a:spLocks noGrp="1"/>
          </p:cNvSpPr>
          <p:nvPr>
            <p:ph idx="1"/>
          </p:nvPr>
        </p:nvSpPr>
        <p:spPr>
          <a:xfrm>
            <a:off x="838200" y="1385455"/>
            <a:ext cx="10515600" cy="4791508"/>
          </a:xfrm>
        </p:spPr>
        <p:txBody>
          <a:bodyPr>
            <a:normAutofit fontScale="92500" lnSpcReduction="10000"/>
          </a:bodyPr>
          <a:lstStyle/>
          <a:p>
            <a:pPr marL="0" indent="0">
              <a:buNone/>
            </a:pPr>
            <a:r>
              <a:rPr lang="en-US" sz="2600" b="0" i="0" dirty="0">
                <a:solidFill>
                  <a:srgbClr val="44413D"/>
                </a:solidFill>
                <a:effectLst/>
                <a:latin typeface="+mj-lt"/>
              </a:rPr>
              <a:t>A fully managed relational database service that scales horizontally with strong consistency.</a:t>
            </a:r>
          </a:p>
          <a:p>
            <a:pPr marL="0" indent="0" algn="l">
              <a:buNone/>
            </a:pPr>
            <a:r>
              <a:rPr lang="en-US" sz="2600" b="1" i="0" dirty="0">
                <a:effectLst/>
                <a:latin typeface="+mj-lt"/>
              </a:rPr>
              <a:t>Features:</a:t>
            </a:r>
          </a:p>
          <a:p>
            <a:pPr lvl="1">
              <a:buFont typeface="Wingdings" panose="05000000000000000000" pitchFamily="2" charset="2"/>
              <a:buChar char="Ø"/>
            </a:pPr>
            <a:r>
              <a:rPr lang="en-US" sz="2600" b="0" i="0" dirty="0">
                <a:solidFill>
                  <a:srgbClr val="44413D"/>
                </a:solidFill>
                <a:effectLst/>
                <a:latin typeface="+mj-lt"/>
              </a:rPr>
              <a:t>SLA availability up to 99.999% for multi-regional instances with 10x less downtime than four nines.</a:t>
            </a:r>
          </a:p>
          <a:p>
            <a:pPr lvl="1">
              <a:buFont typeface="Wingdings" panose="05000000000000000000" pitchFamily="2" charset="2"/>
              <a:buChar char="Ø"/>
            </a:pPr>
            <a:r>
              <a:rPr lang="en-US" sz="2600" b="0" i="0" dirty="0">
                <a:solidFill>
                  <a:srgbClr val="44413D"/>
                </a:solidFill>
                <a:effectLst/>
                <a:latin typeface="+mj-lt"/>
              </a:rPr>
              <a:t>Optimizes performance by automatically </a:t>
            </a:r>
            <a:r>
              <a:rPr lang="en-US" sz="2600" b="0" i="0" dirty="0" err="1">
                <a:solidFill>
                  <a:srgbClr val="44413D"/>
                </a:solidFill>
                <a:effectLst/>
                <a:latin typeface="+mj-lt"/>
              </a:rPr>
              <a:t>sharding</a:t>
            </a:r>
            <a:r>
              <a:rPr lang="en-US" sz="2600" b="0" i="0" dirty="0">
                <a:solidFill>
                  <a:srgbClr val="44413D"/>
                </a:solidFill>
                <a:effectLst/>
                <a:latin typeface="+mj-lt"/>
              </a:rPr>
              <a:t> the data based on request load and size of data so you can spend less time thinking about scaling your database and more time scaling your business.</a:t>
            </a:r>
          </a:p>
          <a:p>
            <a:pPr lvl="1">
              <a:buFont typeface="Wingdings" panose="05000000000000000000" pitchFamily="2" charset="2"/>
              <a:buChar char="Ø"/>
            </a:pPr>
            <a:r>
              <a:rPr lang="en-US" sz="2600" b="0" i="0" dirty="0">
                <a:solidFill>
                  <a:srgbClr val="44413D"/>
                </a:solidFill>
                <a:effectLst/>
                <a:latin typeface="+mj-lt"/>
              </a:rPr>
              <a:t>You can run instances on a regional scope or multi-regional where your database is able to survive regional failure.</a:t>
            </a:r>
          </a:p>
          <a:p>
            <a:pPr lvl="1">
              <a:buFont typeface="Wingdings" panose="05000000000000000000" pitchFamily="2" charset="2"/>
              <a:buChar char="Ø"/>
            </a:pPr>
            <a:r>
              <a:rPr lang="en-US" sz="2600" b="0" i="0" dirty="0">
                <a:solidFill>
                  <a:srgbClr val="44413D"/>
                </a:solidFill>
                <a:effectLst/>
                <a:latin typeface="+mj-lt"/>
              </a:rPr>
              <a:t>All tables must have a declared primary key (PK), which can be composed of multiple table columns.</a:t>
            </a:r>
          </a:p>
          <a:p>
            <a:pPr lvl="1">
              <a:buFont typeface="Wingdings" panose="05000000000000000000" pitchFamily="2" charset="2"/>
              <a:buChar char="Ø"/>
            </a:pPr>
            <a:r>
              <a:rPr lang="en-US" sz="2600" b="0" i="0" dirty="0">
                <a:solidFill>
                  <a:srgbClr val="44413D"/>
                </a:solidFill>
                <a:effectLst/>
                <a:latin typeface="+mj-lt"/>
              </a:rPr>
              <a:t>Can make schema changes like adding a column or adding an index while serving live traffic with zero downtime.</a:t>
            </a:r>
          </a:p>
          <a:p>
            <a:endParaRPr lang="en-US" dirty="0"/>
          </a:p>
        </p:txBody>
      </p:sp>
      <p:pic>
        <p:nvPicPr>
          <p:cNvPr id="5122" name="Picture 2" descr="Cloud Spanner Change Watcher. Spanner Change Watcher is a Java… | by Knut  Olav Løite | Google Cloud - Community | Medium">
            <a:extLst>
              <a:ext uri="{FF2B5EF4-FFF2-40B4-BE49-F238E27FC236}">
                <a16:creationId xmlns:a16="http://schemas.microsoft.com/office/drawing/2014/main" id="{A7DC99FB-8118-F2AA-D825-898934CCB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629" y="139330"/>
            <a:ext cx="2552700" cy="108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649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51E6-85C6-865E-B362-E3C53CB92E9A}"/>
              </a:ext>
            </a:extLst>
          </p:cNvPr>
          <p:cNvSpPr>
            <a:spLocks noGrp="1"/>
          </p:cNvSpPr>
          <p:nvPr>
            <p:ph type="title"/>
          </p:nvPr>
        </p:nvSpPr>
        <p:spPr/>
        <p:txBody>
          <a:bodyPr/>
          <a:lstStyle/>
          <a:p>
            <a:r>
              <a:rPr lang="en-US" dirty="0"/>
              <a:t>Cloud Logging </a:t>
            </a:r>
          </a:p>
        </p:txBody>
      </p:sp>
      <p:sp>
        <p:nvSpPr>
          <p:cNvPr id="3" name="Content Placeholder 2">
            <a:extLst>
              <a:ext uri="{FF2B5EF4-FFF2-40B4-BE49-F238E27FC236}">
                <a16:creationId xmlns:a16="http://schemas.microsoft.com/office/drawing/2014/main" id="{F50C9063-FED4-73A6-3E93-A921EDC84D05}"/>
              </a:ext>
            </a:extLst>
          </p:cNvPr>
          <p:cNvSpPr>
            <a:spLocks noGrp="1"/>
          </p:cNvSpPr>
          <p:nvPr>
            <p:ph idx="1"/>
          </p:nvPr>
        </p:nvSpPr>
        <p:spPr>
          <a:xfrm>
            <a:off x="838200" y="2078181"/>
            <a:ext cx="10515600" cy="4098781"/>
          </a:xfrm>
        </p:spPr>
        <p:txBody>
          <a:bodyPr>
            <a:normAutofit/>
          </a:bodyPr>
          <a:lstStyle/>
          <a:p>
            <a:pPr marL="0" indent="0">
              <a:buNone/>
            </a:pPr>
            <a:r>
              <a:rPr lang="en-US" b="0" i="0" dirty="0">
                <a:solidFill>
                  <a:srgbClr val="202124"/>
                </a:solidFill>
                <a:effectLst/>
                <a:latin typeface="+mj-lt"/>
              </a:rPr>
              <a:t>Cloud Logging is </a:t>
            </a:r>
            <a:r>
              <a:rPr lang="en-US" b="1" i="0" dirty="0">
                <a:solidFill>
                  <a:srgbClr val="202124"/>
                </a:solidFill>
                <a:effectLst/>
                <a:latin typeface="+mj-lt"/>
              </a:rPr>
              <a:t>a fully managed service that allows you to store, search, analyze, monitor, and alert on logging data and events from Google Cloud and Amazon Web Services</a:t>
            </a:r>
            <a:r>
              <a:rPr lang="en-US" b="0" i="0" dirty="0">
                <a:solidFill>
                  <a:srgbClr val="202124"/>
                </a:solidFill>
                <a:effectLst/>
                <a:latin typeface="+mj-lt"/>
              </a:rPr>
              <a:t>. You can collect logging data from over 150 common application components, on-premises systems, and hybrid cloud systems</a:t>
            </a:r>
            <a:endParaRPr lang="en-US" dirty="0">
              <a:latin typeface="+mj-lt"/>
            </a:endParaRPr>
          </a:p>
        </p:txBody>
      </p:sp>
      <p:pic>
        <p:nvPicPr>
          <p:cNvPr id="9218" name="Picture 2" descr="Five Must-Know Security And Compliance Features In Cloud Logging - aster. cloud">
            <a:extLst>
              <a:ext uri="{FF2B5EF4-FFF2-40B4-BE49-F238E27FC236}">
                <a16:creationId xmlns:a16="http://schemas.microsoft.com/office/drawing/2014/main" id="{CA0FB994-56F2-1FD4-6AEB-89C19D84E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153" y="205581"/>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18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2FC7-8A0C-2FB3-580D-0D9411A1A693}"/>
              </a:ext>
            </a:extLst>
          </p:cNvPr>
          <p:cNvSpPr>
            <a:spLocks noGrp="1"/>
          </p:cNvSpPr>
          <p:nvPr>
            <p:ph type="title"/>
          </p:nvPr>
        </p:nvSpPr>
        <p:spPr/>
        <p:txBody>
          <a:bodyPr/>
          <a:lstStyle/>
          <a:p>
            <a:r>
              <a:rPr lang="en-US" b="0" i="0" dirty="0">
                <a:solidFill>
                  <a:srgbClr val="44413D"/>
                </a:solidFill>
                <a:effectLst/>
                <a:latin typeface="Open Sans" panose="020B0606030504020204" pitchFamily="34" charset="0"/>
              </a:rPr>
              <a:t>Cloud Monitoring </a:t>
            </a:r>
            <a:endParaRPr lang="en-US" dirty="0"/>
          </a:p>
        </p:txBody>
      </p:sp>
      <p:sp>
        <p:nvSpPr>
          <p:cNvPr id="5" name="Content Placeholder 4">
            <a:extLst>
              <a:ext uri="{FF2B5EF4-FFF2-40B4-BE49-F238E27FC236}">
                <a16:creationId xmlns:a16="http://schemas.microsoft.com/office/drawing/2014/main" id="{CF287BCE-3D4F-0EBC-9594-5446CBD8E5BB}"/>
              </a:ext>
            </a:extLst>
          </p:cNvPr>
          <p:cNvSpPr>
            <a:spLocks noGrp="1"/>
          </p:cNvSpPr>
          <p:nvPr>
            <p:ph idx="1"/>
          </p:nvPr>
        </p:nvSpPr>
        <p:spPr/>
        <p:txBody>
          <a:bodyPr>
            <a:normAutofit/>
          </a:bodyPr>
          <a:lstStyle/>
          <a:p>
            <a:pPr marL="0" indent="0">
              <a:buNone/>
            </a:pPr>
            <a:r>
              <a:rPr lang="en-US" sz="2600" b="0" i="0" dirty="0">
                <a:solidFill>
                  <a:srgbClr val="44413D"/>
                </a:solidFill>
                <a:effectLst/>
                <a:latin typeface="+mj-lt"/>
              </a:rPr>
              <a:t>Cloud Monitoring collects metrics, events, and metadata, hosted uptime probes, and application instrumentation to gain visibility into the performance, availability, and health of your applications and infrastructure</a:t>
            </a:r>
            <a:r>
              <a:rPr lang="en-US" b="0" i="0" dirty="0">
                <a:solidFill>
                  <a:srgbClr val="44413D"/>
                </a:solidFill>
                <a:effectLst/>
                <a:latin typeface="Open Sans" panose="020B0606030504020204" pitchFamily="34" charset="0"/>
              </a:rPr>
              <a:t>.</a:t>
            </a:r>
          </a:p>
          <a:p>
            <a:pPr marL="0" indent="0" algn="l">
              <a:buNone/>
            </a:pPr>
            <a:r>
              <a:rPr lang="en-US" b="1" i="0" dirty="0">
                <a:effectLst/>
                <a:latin typeface="var(--h3_typography-font-family)"/>
              </a:rPr>
              <a:t>Features</a:t>
            </a:r>
          </a:p>
          <a:p>
            <a:pPr lvl="1">
              <a:buFont typeface="Wingdings" panose="05000000000000000000" pitchFamily="2" charset="2"/>
              <a:buChar char="Ø"/>
            </a:pPr>
            <a:r>
              <a:rPr lang="en-US" sz="2200" b="0" i="0" dirty="0">
                <a:solidFill>
                  <a:srgbClr val="44413D"/>
                </a:solidFill>
                <a:effectLst/>
                <a:latin typeface="+mj-lt"/>
              </a:rPr>
              <a:t>Collect metrics from multi-cloud and hybrid infrastructure in real time.</a:t>
            </a:r>
          </a:p>
          <a:p>
            <a:pPr lvl="1">
              <a:buFont typeface="Wingdings" panose="05000000000000000000" pitchFamily="2" charset="2"/>
              <a:buChar char="Ø"/>
            </a:pPr>
            <a:r>
              <a:rPr lang="en-US" sz="2200" b="0" i="0" dirty="0">
                <a:solidFill>
                  <a:srgbClr val="44413D"/>
                </a:solidFill>
                <a:effectLst/>
                <a:latin typeface="+mj-lt"/>
              </a:rPr>
              <a:t>Metrics, events, and metadata are displayed with rich query language that helps identify issues and uncover significant patterns.</a:t>
            </a:r>
          </a:p>
          <a:p>
            <a:pPr lvl="1">
              <a:buFont typeface="Wingdings" panose="05000000000000000000" pitchFamily="2" charset="2"/>
              <a:buChar char="Ø"/>
            </a:pPr>
            <a:r>
              <a:rPr lang="en-US" sz="2200" b="0" i="0" dirty="0">
                <a:solidFill>
                  <a:srgbClr val="44413D"/>
                </a:solidFill>
                <a:effectLst/>
                <a:latin typeface="+mj-lt"/>
              </a:rPr>
              <a:t>Reduces time spent navigating between systems with one integrated service for metrics, uptime monitoring, dashboards, and alerts.</a:t>
            </a:r>
          </a:p>
          <a:p>
            <a:endParaRPr lang="en-US" dirty="0"/>
          </a:p>
        </p:txBody>
      </p:sp>
      <p:pic>
        <p:nvPicPr>
          <p:cNvPr id="10244" name="Picture 4" descr="Terraform on Google Cloud documentation">
            <a:extLst>
              <a:ext uri="{FF2B5EF4-FFF2-40B4-BE49-F238E27FC236}">
                <a16:creationId xmlns:a16="http://schemas.microsoft.com/office/drawing/2014/main" id="{649E2C7B-3C5B-923B-9C41-DE15654C3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3723" y="81052"/>
            <a:ext cx="1775113" cy="160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55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GCP Services">
            <a:extLst>
              <a:ext uri="{FF2B5EF4-FFF2-40B4-BE49-F238E27FC236}">
                <a16:creationId xmlns:a16="http://schemas.microsoft.com/office/drawing/2014/main" id="{C843B8B1-486C-3647-71A7-BDB3D58A7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92" y="318880"/>
            <a:ext cx="11795416" cy="622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3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2C541F-FA35-1B2B-E993-18E162BB2DB1}"/>
              </a:ext>
            </a:extLst>
          </p:cNvPr>
          <p:cNvSpPr>
            <a:spLocks noGrp="1"/>
          </p:cNvSpPr>
          <p:nvPr>
            <p:ph type="title"/>
          </p:nvPr>
        </p:nvSpPr>
        <p:spPr>
          <a:xfrm>
            <a:off x="936674" y="618343"/>
            <a:ext cx="10515600" cy="1325563"/>
          </a:xfrm>
        </p:spPr>
        <p:txBody>
          <a:bodyPr/>
          <a:lstStyle/>
          <a:p>
            <a:r>
              <a:rPr lang="en-US" dirty="0"/>
              <a:t>GCP COMPUTE</a:t>
            </a:r>
          </a:p>
        </p:txBody>
      </p:sp>
      <p:pic>
        <p:nvPicPr>
          <p:cNvPr id="4100" name="Picture 4" descr="Beginners Guide To Google Cloud Compute Services">
            <a:extLst>
              <a:ext uri="{FF2B5EF4-FFF2-40B4-BE49-F238E27FC236}">
                <a16:creationId xmlns:a16="http://schemas.microsoft.com/office/drawing/2014/main" id="{14FAA296-A4DE-F75B-E7C3-76B2B18EB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74" y="2617808"/>
            <a:ext cx="10463961" cy="39769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oogle Compute Engine | Google Cloud Platform">
            <a:extLst>
              <a:ext uri="{FF2B5EF4-FFF2-40B4-BE49-F238E27FC236}">
                <a16:creationId xmlns:a16="http://schemas.microsoft.com/office/drawing/2014/main" id="{CDF26FD3-01A0-831A-A668-F98FC1489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7982" y="618343"/>
            <a:ext cx="1154688" cy="115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9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B35D-AB51-9237-98B7-63B5A27DD893}"/>
              </a:ext>
            </a:extLst>
          </p:cNvPr>
          <p:cNvSpPr>
            <a:spLocks noGrp="1"/>
          </p:cNvSpPr>
          <p:nvPr>
            <p:ph type="title"/>
          </p:nvPr>
        </p:nvSpPr>
        <p:spPr>
          <a:xfrm>
            <a:off x="838200" y="365125"/>
            <a:ext cx="10515600" cy="1325563"/>
          </a:xfrm>
        </p:spPr>
        <p:txBody>
          <a:bodyPr/>
          <a:lstStyle/>
          <a:p>
            <a:r>
              <a:rPr lang="en-US" dirty="0"/>
              <a:t>COMPUTE ENGINE</a:t>
            </a:r>
          </a:p>
        </p:txBody>
      </p:sp>
      <p:sp>
        <p:nvSpPr>
          <p:cNvPr id="3" name="Content Placeholder 2">
            <a:extLst>
              <a:ext uri="{FF2B5EF4-FFF2-40B4-BE49-F238E27FC236}">
                <a16:creationId xmlns:a16="http://schemas.microsoft.com/office/drawing/2014/main" id="{840CEB58-D736-9075-9698-8B279FB72E80}"/>
              </a:ext>
            </a:extLst>
          </p:cNvPr>
          <p:cNvSpPr>
            <a:spLocks noGrp="1"/>
          </p:cNvSpPr>
          <p:nvPr>
            <p:ph idx="1"/>
          </p:nvPr>
        </p:nvSpPr>
        <p:spPr/>
        <p:txBody>
          <a:bodyPr/>
          <a:lstStyle/>
          <a:p>
            <a:endParaRPr lang="en-US" b="1" i="0" dirty="0">
              <a:solidFill>
                <a:srgbClr val="000000"/>
              </a:solidFill>
              <a:effectLst/>
              <a:latin typeface="Noto Sans JP"/>
            </a:endParaRPr>
          </a:p>
          <a:p>
            <a:pPr marL="0" indent="0">
              <a:buNone/>
            </a:pPr>
            <a:r>
              <a:rPr lang="en-US" b="1" i="0" dirty="0">
                <a:solidFill>
                  <a:srgbClr val="000000"/>
                </a:solidFill>
                <a:effectLst/>
                <a:latin typeface="Noto Sans JP"/>
              </a:rPr>
              <a:t>Google Compute Engine</a:t>
            </a:r>
            <a:r>
              <a:rPr lang="en-US" b="0" i="0" dirty="0">
                <a:solidFill>
                  <a:srgbClr val="000000"/>
                </a:solidFill>
                <a:effectLst/>
                <a:latin typeface="Noto Sans JP"/>
              </a:rPr>
              <a:t> is a part of Google’s  IaaS (Infrastructure as a Service) service that provides virtual machines (VMs). It is an unmanaged compute service and is generally referred to as customizable virtual machines in Google cloud.</a:t>
            </a:r>
            <a:endParaRPr lang="en-US" dirty="0"/>
          </a:p>
        </p:txBody>
      </p:sp>
      <p:pic>
        <p:nvPicPr>
          <p:cNvPr id="2050" name="Picture 2" descr="Image result for gcp compute engine">
            <a:extLst>
              <a:ext uri="{FF2B5EF4-FFF2-40B4-BE49-F238E27FC236}">
                <a16:creationId xmlns:a16="http://schemas.microsoft.com/office/drawing/2014/main" id="{DE5D0BE6-F9AD-B47B-6FA1-720BD7460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392" y="230188"/>
            <a:ext cx="2921000" cy="146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05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DAFE-927D-140F-7E4A-252DDFDA8552}"/>
              </a:ext>
            </a:extLst>
          </p:cNvPr>
          <p:cNvSpPr>
            <a:spLocks noGrp="1"/>
          </p:cNvSpPr>
          <p:nvPr>
            <p:ph type="title"/>
          </p:nvPr>
        </p:nvSpPr>
        <p:spPr>
          <a:xfrm>
            <a:off x="684213" y="543339"/>
            <a:ext cx="8534400" cy="1507067"/>
          </a:xfrm>
        </p:spPr>
        <p:txBody>
          <a:bodyPr/>
          <a:lstStyle/>
          <a:p>
            <a:r>
              <a:rPr lang="en-US" dirty="0"/>
              <a:t>GOOGLE APP ENGINE</a:t>
            </a:r>
          </a:p>
        </p:txBody>
      </p:sp>
      <p:sp>
        <p:nvSpPr>
          <p:cNvPr id="3" name="Content Placeholder 2">
            <a:extLst>
              <a:ext uri="{FF2B5EF4-FFF2-40B4-BE49-F238E27FC236}">
                <a16:creationId xmlns:a16="http://schemas.microsoft.com/office/drawing/2014/main" id="{3AB6CE66-1A36-DE4C-769C-02DE4C3DAB15}"/>
              </a:ext>
            </a:extLst>
          </p:cNvPr>
          <p:cNvSpPr>
            <a:spLocks noGrp="1"/>
          </p:cNvSpPr>
          <p:nvPr>
            <p:ph idx="1"/>
          </p:nvPr>
        </p:nvSpPr>
        <p:spPr>
          <a:xfrm>
            <a:off x="684212" y="2774881"/>
            <a:ext cx="7770471" cy="3368238"/>
          </a:xfrm>
        </p:spPr>
        <p:txBody>
          <a:bodyPr>
            <a:normAutofit/>
          </a:bodyPr>
          <a:lstStyle/>
          <a:p>
            <a:pPr marL="0" indent="0">
              <a:buNone/>
            </a:pPr>
            <a:r>
              <a:rPr lang="en-US" b="0" i="0" dirty="0">
                <a:solidFill>
                  <a:srgbClr val="424242"/>
                </a:solidFill>
                <a:effectLst/>
                <a:latin typeface="Sitka Display" panose="02000505000000020004" pitchFamily="2" charset="0"/>
              </a:rPr>
              <a:t>Google App Engine (GAE) is a service for developing and hosting Web applications in Google’s data centers, belonging to the platform as a service (PaaS) category of cloud computing. App Engine automatically allocates additional resources to the servers to accommodate increased load.</a:t>
            </a:r>
            <a:endParaRPr lang="en-US" dirty="0">
              <a:latin typeface="Sitka Display" panose="02000505000000020004" pitchFamily="2" charset="0"/>
            </a:endParaRPr>
          </a:p>
        </p:txBody>
      </p:sp>
      <p:pic>
        <p:nvPicPr>
          <p:cNvPr id="1030" name="Picture 6" descr="Google App Engine - Architecture, Features, Advantages and Limitations">
            <a:extLst>
              <a:ext uri="{FF2B5EF4-FFF2-40B4-BE49-F238E27FC236}">
                <a16:creationId xmlns:a16="http://schemas.microsoft.com/office/drawing/2014/main" id="{762BCF8C-BB38-166C-A07B-D0B9F9DAE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692" y="341245"/>
            <a:ext cx="3772265" cy="212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35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239D-BD49-3F86-6920-970F321BF305}"/>
              </a:ext>
            </a:extLst>
          </p:cNvPr>
          <p:cNvSpPr>
            <a:spLocks noGrp="1"/>
          </p:cNvSpPr>
          <p:nvPr>
            <p:ph type="title"/>
          </p:nvPr>
        </p:nvSpPr>
        <p:spPr>
          <a:xfrm>
            <a:off x="444305" y="365125"/>
            <a:ext cx="10909495" cy="1325563"/>
          </a:xfrm>
        </p:spPr>
        <p:txBody>
          <a:bodyPr/>
          <a:lstStyle/>
          <a:p>
            <a:r>
              <a:rPr lang="en-US" dirty="0"/>
              <a:t>CONTAINER ENGINE</a:t>
            </a:r>
          </a:p>
        </p:txBody>
      </p:sp>
      <p:sp>
        <p:nvSpPr>
          <p:cNvPr id="3" name="Content Placeholder 2">
            <a:extLst>
              <a:ext uri="{FF2B5EF4-FFF2-40B4-BE49-F238E27FC236}">
                <a16:creationId xmlns:a16="http://schemas.microsoft.com/office/drawing/2014/main" id="{73B79234-1122-8763-14AB-8B8369BB6E98}"/>
              </a:ext>
            </a:extLst>
          </p:cNvPr>
          <p:cNvSpPr>
            <a:spLocks noGrp="1"/>
          </p:cNvSpPr>
          <p:nvPr>
            <p:ph idx="1"/>
          </p:nvPr>
        </p:nvSpPr>
        <p:spPr>
          <a:xfrm>
            <a:off x="444305" y="2604655"/>
            <a:ext cx="10515600" cy="3811787"/>
          </a:xfrm>
        </p:spPr>
        <p:txBody>
          <a:bodyPr>
            <a:normAutofit/>
          </a:bodyPr>
          <a:lstStyle/>
          <a:p>
            <a:pPr marL="0" indent="0">
              <a:buNone/>
            </a:pPr>
            <a:r>
              <a:rPr lang="en-US" sz="2400" b="0" i="0" dirty="0">
                <a:solidFill>
                  <a:srgbClr val="202124"/>
                </a:solidFill>
                <a:effectLst/>
                <a:latin typeface="+mj-lt"/>
              </a:rPr>
              <a:t>Container engines </a:t>
            </a:r>
            <a:r>
              <a:rPr lang="en-US" sz="2400" b="1" i="0" dirty="0">
                <a:solidFill>
                  <a:srgbClr val="202124"/>
                </a:solidFill>
                <a:effectLst/>
                <a:latin typeface="+mj-lt"/>
              </a:rPr>
              <a:t>can run multiple, isolated instances, known as containers, on the same operating system kernel</a:t>
            </a:r>
            <a:r>
              <a:rPr lang="en-US" sz="2400" b="0" i="0" dirty="0">
                <a:solidFill>
                  <a:srgbClr val="202124"/>
                </a:solidFill>
                <a:effectLst/>
                <a:latin typeface="+mj-lt"/>
              </a:rPr>
              <a:t>. Containers perform virtualization at the operating system level, and provide a controllable, easily manageable environment for running applications and dependencies.</a:t>
            </a:r>
            <a:endParaRPr lang="en-US" sz="2400" dirty="0">
              <a:latin typeface="+mj-lt"/>
            </a:endParaRPr>
          </a:p>
        </p:txBody>
      </p:sp>
      <p:pic>
        <p:nvPicPr>
          <p:cNvPr id="5122" name="Picture 2" descr="Google Container Engine – Mete Atamel">
            <a:extLst>
              <a:ext uri="{FF2B5EF4-FFF2-40B4-BE49-F238E27FC236}">
                <a16:creationId xmlns:a16="http://schemas.microsoft.com/office/drawing/2014/main" id="{78A6DBC2-4C88-F821-330F-52834EA6E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110" y="177915"/>
            <a:ext cx="2347250" cy="188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64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7619-E70F-F8D3-B073-90DF579D59A7}"/>
              </a:ext>
            </a:extLst>
          </p:cNvPr>
          <p:cNvSpPr>
            <a:spLocks noGrp="1"/>
          </p:cNvSpPr>
          <p:nvPr>
            <p:ph type="title"/>
          </p:nvPr>
        </p:nvSpPr>
        <p:spPr>
          <a:xfrm>
            <a:off x="542778" y="365125"/>
            <a:ext cx="10811022" cy="1325563"/>
          </a:xfrm>
        </p:spPr>
        <p:txBody>
          <a:bodyPr/>
          <a:lstStyle/>
          <a:p>
            <a:r>
              <a:rPr lang="en-US" dirty="0"/>
              <a:t>CLOUD RUN</a:t>
            </a:r>
          </a:p>
        </p:txBody>
      </p:sp>
      <p:sp>
        <p:nvSpPr>
          <p:cNvPr id="3" name="Content Placeholder 2">
            <a:extLst>
              <a:ext uri="{FF2B5EF4-FFF2-40B4-BE49-F238E27FC236}">
                <a16:creationId xmlns:a16="http://schemas.microsoft.com/office/drawing/2014/main" id="{5309F3CD-9276-3975-7075-E2BABFCD25E0}"/>
              </a:ext>
            </a:extLst>
          </p:cNvPr>
          <p:cNvSpPr>
            <a:spLocks noGrp="1"/>
          </p:cNvSpPr>
          <p:nvPr>
            <p:ph idx="1"/>
          </p:nvPr>
        </p:nvSpPr>
        <p:spPr>
          <a:xfrm>
            <a:off x="542778" y="2194901"/>
            <a:ext cx="10515600" cy="4351338"/>
          </a:xfrm>
        </p:spPr>
        <p:txBody>
          <a:bodyPr>
            <a:normAutofit/>
          </a:bodyPr>
          <a:lstStyle/>
          <a:p>
            <a:pPr marL="0" indent="0">
              <a:buNone/>
            </a:pPr>
            <a:r>
              <a:rPr lang="en-US" sz="2400" b="0" i="0" dirty="0">
                <a:solidFill>
                  <a:srgbClr val="202124"/>
                </a:solidFill>
                <a:effectLst/>
                <a:latin typeface="+mj-lt"/>
              </a:rPr>
              <a:t>Cloud Run is </a:t>
            </a:r>
            <a:r>
              <a:rPr lang="en-US" sz="2400" b="1" i="0" dirty="0">
                <a:solidFill>
                  <a:srgbClr val="202124"/>
                </a:solidFill>
                <a:effectLst/>
                <a:latin typeface="+mj-lt"/>
              </a:rPr>
              <a:t>a managed compute platform that lets you run containers directly on top of Google's scalable infrastructure</a:t>
            </a:r>
            <a:r>
              <a:rPr lang="en-US" sz="2400" b="0" i="0" dirty="0">
                <a:solidFill>
                  <a:srgbClr val="202124"/>
                </a:solidFill>
                <a:effectLst/>
                <a:latin typeface="+mj-lt"/>
              </a:rPr>
              <a:t>. You can deploy code written in any programming language on Cloud Run if you can build a container image from it. In fact, building container images is optional</a:t>
            </a:r>
            <a:endParaRPr lang="en-US" sz="2400" dirty="0">
              <a:latin typeface="+mj-lt"/>
            </a:endParaRPr>
          </a:p>
        </p:txBody>
      </p:sp>
      <p:pic>
        <p:nvPicPr>
          <p:cNvPr id="6146" name="Picture 2" descr="GitHub - GoogleCloudPlatform/cloud-run-samples: Samples for Cloud Run">
            <a:extLst>
              <a:ext uri="{FF2B5EF4-FFF2-40B4-BE49-F238E27FC236}">
                <a16:creationId xmlns:a16="http://schemas.microsoft.com/office/drawing/2014/main" id="{BB9B8AC9-B404-E7DF-32A2-D4BD3C920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880" y="365125"/>
            <a:ext cx="1488904" cy="148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27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2236</Words>
  <Application>Microsoft Office PowerPoint</Application>
  <PresentationFormat>Widescreen</PresentationFormat>
  <Paragraphs>215</Paragraphs>
  <Slides>38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38</vt:i4>
      </vt:variant>
    </vt:vector>
  </HeadingPairs>
  <TitlesOfParts>
    <vt:vector size="55" baseType="lpstr">
      <vt:lpstr>Arial Unicode MS</vt:lpstr>
      <vt:lpstr>Algerian</vt:lpstr>
      <vt:lpstr>Arial</vt:lpstr>
      <vt:lpstr>Arial</vt:lpstr>
      <vt:lpstr>Calibri</vt:lpstr>
      <vt:lpstr>Calibri Light</vt:lpstr>
      <vt:lpstr>Google Sans</vt:lpstr>
      <vt:lpstr>Google Sans Text</vt:lpstr>
      <vt:lpstr>Noto Sans JP</vt:lpstr>
      <vt:lpstr>Open Sans</vt:lpstr>
      <vt:lpstr>Roboto</vt:lpstr>
      <vt:lpstr>Sitka Display</vt:lpstr>
      <vt:lpstr>urw-din</vt:lpstr>
      <vt:lpstr>var(--h2_typography-font-family)</vt:lpstr>
      <vt:lpstr>var(--h3_typography-font-family)</vt:lpstr>
      <vt:lpstr>Wingdings</vt:lpstr>
      <vt:lpstr>Office Theme</vt:lpstr>
      <vt:lpstr>PowerPoint Presentation</vt:lpstr>
      <vt:lpstr>GCP At a Glance….</vt:lpstr>
      <vt:lpstr>PowerPoint Presentation</vt:lpstr>
      <vt:lpstr>PowerPoint Presentation</vt:lpstr>
      <vt:lpstr>GCP COMPUTE</vt:lpstr>
      <vt:lpstr>COMPUTE ENGINE</vt:lpstr>
      <vt:lpstr>GOOGLE APP ENGINE</vt:lpstr>
      <vt:lpstr>CONTAINER ENGINE</vt:lpstr>
      <vt:lpstr>CLOUD RUN</vt:lpstr>
      <vt:lpstr>CLOUD FUNCTIONS </vt:lpstr>
      <vt:lpstr>PowerPoint Presentation</vt:lpstr>
      <vt:lpstr>PowerPoint Presentation</vt:lpstr>
      <vt:lpstr>PowerPoint Presentation</vt:lpstr>
      <vt:lpstr> Cloud Storage for Firebase </vt:lpstr>
      <vt:lpstr>File Store</vt:lpstr>
      <vt:lpstr>Local SSD</vt:lpstr>
      <vt:lpstr>Persistent Disk</vt:lpstr>
      <vt:lpstr>PowerPoint Presentation</vt:lpstr>
      <vt:lpstr>CLOUD IAM</vt:lpstr>
      <vt:lpstr>KEY MANAGEMENT SERVICE</vt:lpstr>
      <vt:lpstr>PowerPoint Presentation</vt:lpstr>
      <vt:lpstr>CLOUD VPC </vt:lpstr>
      <vt:lpstr>CLOUD LOAD BALANCING </vt:lpstr>
      <vt:lpstr>Firewall Rules </vt:lpstr>
      <vt:lpstr>Communications &amp; Access for App Engine </vt:lpstr>
      <vt:lpstr>TYPES OF CLOUD LOAD BALACING </vt:lpstr>
      <vt:lpstr>CONTAINERS</vt:lpstr>
      <vt:lpstr>GCP Code Build </vt:lpstr>
      <vt:lpstr>Knative </vt:lpstr>
      <vt:lpstr>Birth of Kubernetes  </vt:lpstr>
      <vt:lpstr>Google Kubernetes Engine (GKE)</vt:lpstr>
      <vt:lpstr>GCP Database Services </vt:lpstr>
      <vt:lpstr>Google Big Query</vt:lpstr>
      <vt:lpstr>Google Cloud Big table</vt:lpstr>
      <vt:lpstr>Google Cloud SQL</vt:lpstr>
      <vt:lpstr>Google Cloud Spanner</vt:lpstr>
      <vt:lpstr>Cloud Logging </vt:lpstr>
      <vt:lpstr>Cloud Monitoring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Phani</dc:creator>
  <cp:lastModifiedBy>Venkata Phani</cp:lastModifiedBy>
  <cp:revision>183</cp:revision>
  <dcterms:created xsi:type="dcterms:W3CDTF">2023-03-14T16:00:58Z</dcterms:created>
  <dcterms:modified xsi:type="dcterms:W3CDTF">2023-03-18T15:36:51Z</dcterms:modified>
</cp:coreProperties>
</file>