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0" r:id="rId10"/>
    <p:sldId id="277" r:id="rId11"/>
    <p:sldId id="262" r:id="rId12"/>
    <p:sldId id="278" r:id="rId13"/>
    <p:sldId id="279" r:id="rId14"/>
    <p:sldId id="280" r:id="rId15"/>
    <p:sldId id="266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70" autoAdjust="0"/>
  </p:normalViewPr>
  <p:slideViewPr>
    <p:cSldViewPr snapToGrid="0">
      <p:cViewPr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activity-elemen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guide/topics/manifest/provider-element.html" TargetMode="External"/><Relationship Id="rId5" Type="http://schemas.openxmlformats.org/officeDocument/2006/relationships/hyperlink" Target="https://developer.android.com/guide/topics/manifest/receiver-element.html" TargetMode="External"/><Relationship Id="rId4" Type="http://schemas.openxmlformats.org/officeDocument/2006/relationships/hyperlink" Target="https://developer.android.com/guide/topics/manifest/service-element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the Life Cycle works and the methods we use the most as programmers.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53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-Make</a:t>
            </a:r>
            <a:r>
              <a:rPr lang="en-US" baseline="0" dirty="0"/>
              <a:t> sure project location is not too long</a:t>
            </a:r>
          </a:p>
          <a:p>
            <a:r>
              <a:rPr lang="en-US" baseline="0" dirty="0"/>
              <a:t>-Company domain is the name for the project(reverse </a:t>
            </a:r>
            <a:r>
              <a:rPr lang="en-US" baseline="0" dirty="0" err="1"/>
              <a:t>url</a:t>
            </a:r>
            <a:r>
              <a:rPr lang="en-US" baseline="0" dirty="0"/>
              <a:t>)</a:t>
            </a:r>
          </a:p>
          <a:p>
            <a:r>
              <a:rPr lang="en-US" baseline="0" dirty="0"/>
              <a:t>-C++ support is for Native Development, not Software 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02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</a:t>
            </a:r>
            <a:r>
              <a:rPr lang="en-US" baseline="0" dirty="0"/>
              <a:t> want to target the most recent for the newest features and updates unless you’re trying to reach a wide range and want to support lots of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2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-Activities</a:t>
            </a:r>
            <a:r>
              <a:rPr lang="en-US" baseline="0" dirty="0"/>
              <a:t> represent single screen with UI</a:t>
            </a:r>
          </a:p>
          <a:p>
            <a:r>
              <a:rPr lang="en-US" baseline="0" dirty="0"/>
              <a:t>    -Can work together to form application, can also be run independently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29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-Activity Name is for the Java file where all the logic</a:t>
            </a:r>
            <a:r>
              <a:rPr lang="en-US" baseline="0" dirty="0"/>
              <a:t> will be</a:t>
            </a:r>
          </a:p>
          <a:p>
            <a:r>
              <a:rPr lang="en-US" dirty="0"/>
              <a:t>-Layout Name is</a:t>
            </a:r>
            <a:r>
              <a:rPr lang="en-US" baseline="0" dirty="0"/>
              <a:t> made for the xml file where the design elements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16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96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Manifest</a:t>
            </a:r>
            <a:r>
              <a:rPr lang="en-US" baseline="0" dirty="0"/>
              <a:t> declares an app’s component, permissions, API Level(Android version), Hardware/Software </a:t>
            </a:r>
            <a:r>
              <a:rPr lang="en-US" baseline="0" dirty="0" err="1"/>
              <a:t>featuers</a:t>
            </a:r>
            <a:r>
              <a:rPr lang="en-US" baseline="0" dirty="0"/>
              <a:t>(camera, Bluetooth, etc.), API libraries to be linked (Google Maps) https://developer.android.com/guide/components/fundamentals.html#Manifest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&lt;activity&gt;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elements for activities.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&lt;service&gt;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elements for services.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&lt;receiver&gt;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elements for broadcast receivers.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&lt;provider&gt;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elements for content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   &lt;uses-feature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android:name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android.hardware.camera.any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                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android:required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="true" /&gt;</a:t>
            </a:r>
            <a:b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   &lt;uses-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sdk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android:minSdkVersion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="7"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android:targetSdkVersion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="19" /&gt;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93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10995300" y="5661233"/>
            <a:ext cx="11967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10995300" y="5661166"/>
            <a:ext cx="11967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  <a:noFill/>
        </p:spPr>
        <p:txBody>
          <a:bodyPr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9300" y="2473268"/>
            <a:ext cx="6417900" cy="34359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6111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85000" y="739800"/>
            <a:ext cx="5141100" cy="5378400"/>
          </a:xfrm>
          <a:prstGeom prst="rect">
            <a:avLst/>
          </a:prstGeom>
          <a:noFill/>
        </p:spPr>
        <p:txBody>
          <a:bodyPr lIns="121900" tIns="121900" rIns="121900" bIns="1219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596499" y="739800"/>
            <a:ext cx="5141100" cy="5378400"/>
          </a:xfrm>
          <a:prstGeom prst="rect">
            <a:avLst/>
          </a:prstGeom>
          <a:noFill/>
        </p:spPr>
        <p:txBody>
          <a:bodyPr lIns="121900" tIns="121900" rIns="121900" bIns="121900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6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4036629" y="0"/>
            <a:ext cx="0" cy="68445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110" name="Shape 110"/>
          <p:cNvSpPr/>
          <p:nvPr/>
        </p:nvSpPr>
        <p:spPr>
          <a:xfrm>
            <a:off x="0" y="0"/>
            <a:ext cx="4064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  <a:noFill/>
        </p:spPr>
        <p:txBody>
          <a:bodyPr lIns="121900" tIns="121900" rIns="121900" bIns="12190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100" cy="361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100" cy="361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10800000" flipH="1">
            <a:off x="0" y="875100"/>
            <a:ext cx="12192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875133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 rot="10800000" flipH="1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-5400000">
            <a:off x="1012250" y="3356550"/>
            <a:ext cx="6858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1436" y="477066"/>
            <a:ext cx="3744000" cy="1271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53666" y="651000"/>
            <a:ext cx="83028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5400000">
            <a:off x="2595233" y="3356900"/>
            <a:ext cx="68571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54000" y="3705955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 rot="10800000" flipH="1">
            <a:off x="0" y="-100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0" y="6163733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5900" cy="5955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9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34000" y="4406166"/>
            <a:ext cx="109629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5400"/>
              <a:t>Android Studio, Android System Basics and Git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000"/>
              <a:t>GITMAD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Shape 158"/>
          <p:cNvSpPr txBox="1">
            <a:spLocks/>
          </p:cNvSpPr>
          <p:nvPr/>
        </p:nvSpPr>
        <p:spPr>
          <a:xfrm>
            <a:off x="862521" y="1975576"/>
            <a:ext cx="6461388" cy="3613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2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Represents a single screen with a user interface</a:t>
            </a:r>
          </a:p>
          <a:p>
            <a:pPr marL="285750" indent="-285750">
              <a:spcBef>
                <a:spcPts val="1080"/>
              </a:spcBef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All interactions everything for programing and implementation</a:t>
            </a:r>
          </a:p>
          <a:p>
            <a:pPr marL="285750" indent="-285750">
              <a:spcBef>
                <a:spcPts val="1080"/>
              </a:spcBef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Keeps track of processes that the user cares about</a:t>
            </a:r>
          </a:p>
          <a:p>
            <a:pPr marL="285750" indent="-285750">
              <a:spcBef>
                <a:spcPts val="1080"/>
              </a:spcBef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Mostly use fragments (advanced)</a:t>
            </a:r>
          </a:p>
        </p:txBody>
      </p:sp>
      <p:pic>
        <p:nvPicPr>
          <p:cNvPr id="4" name="Shape 1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7999" y="1074141"/>
            <a:ext cx="2915312" cy="5677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0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1587" r="1597"/>
          <a:stretch/>
        </p:blipFill>
        <p:spPr>
          <a:xfrm>
            <a:off x="6995876" y="907187"/>
            <a:ext cx="4535999" cy="602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b="0" i="0" u="none" strike="noStrike" cap="none" dirty="0"/>
              <a:t>Life Cycle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841986" y="1716299"/>
            <a:ext cx="5584939" cy="343535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Most important </a:t>
            </a:r>
            <a:r>
              <a:rPr lang="en-US" dirty="0">
                <a:solidFill>
                  <a:schemeClr val="lt2"/>
                </a:solidFill>
              </a:rPr>
              <a:t>functions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 err="1">
                <a:solidFill>
                  <a:schemeClr val="lt2"/>
                </a:solidFill>
              </a:rPr>
              <a:t>onCreate</a:t>
            </a:r>
            <a:r>
              <a:rPr lang="en-US" b="0" i="0" u="none" strike="noStrike" cap="none" dirty="0">
                <a:solidFill>
                  <a:schemeClr val="lt2"/>
                </a:solidFill>
              </a:rPr>
              <a:t>()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 err="1">
                <a:solidFill>
                  <a:schemeClr val="lt2"/>
                </a:solidFill>
              </a:rPr>
              <a:t>onPause</a:t>
            </a:r>
            <a:r>
              <a:rPr lang="en-US" b="0" i="0" u="none" strike="noStrike" cap="none" dirty="0">
                <a:solidFill>
                  <a:schemeClr val="lt2"/>
                </a:solidFill>
              </a:rPr>
              <a:t>()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 err="1">
                <a:solidFill>
                  <a:schemeClr val="lt2"/>
                </a:solidFill>
              </a:rPr>
              <a:t>onResume</a:t>
            </a:r>
            <a:r>
              <a:rPr lang="en-US" b="0" i="0" u="none" strike="noStrike" cap="none" dirty="0">
                <a:solidFill>
                  <a:schemeClr val="lt2"/>
                </a:solidFill>
              </a:rPr>
              <a:t>()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Used by the Android system to manage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‘R’ Reference System</a:t>
            </a:r>
          </a:p>
        </p:txBody>
      </p:sp>
      <p:sp>
        <p:nvSpPr>
          <p:cNvPr id="3" name="Shape 173"/>
          <p:cNvSpPr txBox="1">
            <a:spLocks/>
          </p:cNvSpPr>
          <p:nvPr/>
        </p:nvSpPr>
        <p:spPr>
          <a:xfrm>
            <a:off x="270783" y="1905908"/>
            <a:ext cx="5981972" cy="3613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2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R holds all the references to items in the project, stored as integers</a:t>
            </a:r>
          </a:p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endParaRPr lang="en-US" dirty="0"/>
          </a:p>
          <a:p>
            <a:pPr marL="285750" indent="-285750">
              <a:spcAft>
                <a:spcPts val="0"/>
              </a:spcAft>
              <a:buSzPct val="115000"/>
              <a:buFont typeface="Arial"/>
              <a:buChar char="•"/>
            </a:pPr>
            <a:r>
              <a:rPr lang="en-US" dirty="0"/>
              <a:t>References everything in the ‘res’ folder. </a:t>
            </a:r>
          </a:p>
          <a:p>
            <a:pPr marL="285750" indent="-28575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lang="en-US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169"/>
          <a:stretch/>
        </p:blipFill>
        <p:spPr>
          <a:xfrm>
            <a:off x="7080309" y="1071172"/>
            <a:ext cx="4819391" cy="550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49394" y="4752372"/>
            <a:ext cx="2050306" cy="3462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61417" y="4110193"/>
            <a:ext cx="1698171" cy="2179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Folder</a:t>
            </a:r>
          </a:p>
        </p:txBody>
      </p:sp>
      <p:sp>
        <p:nvSpPr>
          <p:cNvPr id="4" name="Shape 167"/>
          <p:cNvSpPr txBox="1">
            <a:spLocks/>
          </p:cNvSpPr>
          <p:nvPr/>
        </p:nvSpPr>
        <p:spPr>
          <a:xfrm>
            <a:off x="650397" y="1350539"/>
            <a:ext cx="5872323" cy="343535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2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110490">
              <a:lnSpc>
                <a:spcPct val="100000"/>
              </a:lnSpc>
              <a:buFont typeface="Roboto"/>
              <a:buChar char="•"/>
            </a:pPr>
            <a:r>
              <a:rPr lang="en-US" dirty="0"/>
              <a:t>Layouts</a:t>
            </a:r>
          </a:p>
          <a:p>
            <a:pPr marL="742950" lvl="1" indent="-139700">
              <a:lnSpc>
                <a:spcPct val="100000"/>
              </a:lnSpc>
              <a:buFont typeface="Roboto"/>
              <a:buChar char="•"/>
            </a:pPr>
            <a:r>
              <a:rPr lang="en-US" dirty="0"/>
              <a:t>Layouts for Screens and Views</a:t>
            </a:r>
          </a:p>
          <a:p>
            <a:pPr marL="285750" indent="-110490">
              <a:lnSpc>
                <a:spcPct val="100000"/>
              </a:lnSpc>
              <a:buFont typeface="Roboto"/>
              <a:buChar char="•"/>
            </a:pPr>
            <a:r>
              <a:rPr lang="en-US" dirty="0"/>
              <a:t>Colors</a:t>
            </a:r>
          </a:p>
          <a:p>
            <a:pPr marL="742950" lvl="1" indent="-139700">
              <a:lnSpc>
                <a:spcPct val="100000"/>
              </a:lnSpc>
              <a:buFont typeface="Roboto"/>
              <a:buChar char="•"/>
            </a:pPr>
            <a:r>
              <a:rPr lang="en-US" dirty="0"/>
              <a:t>Colors that will be reused</a:t>
            </a:r>
          </a:p>
          <a:p>
            <a:pPr marL="285750" indent="-110490">
              <a:lnSpc>
                <a:spcPct val="100000"/>
              </a:lnSpc>
              <a:buFont typeface="Roboto"/>
              <a:buChar char="•"/>
            </a:pPr>
            <a:r>
              <a:rPr lang="en-US" dirty="0"/>
              <a:t>Strings</a:t>
            </a:r>
          </a:p>
          <a:p>
            <a:pPr marL="742950" lvl="1" indent="-139700">
              <a:lnSpc>
                <a:spcPct val="100000"/>
              </a:lnSpc>
              <a:buFont typeface="Roboto"/>
              <a:buChar char="•"/>
            </a:pPr>
            <a:r>
              <a:rPr lang="en-US" dirty="0"/>
              <a:t>Strings used throughout project (e.g. labels)</a:t>
            </a:r>
          </a:p>
          <a:p>
            <a:pPr marL="285750" indent="-110490">
              <a:lnSpc>
                <a:spcPct val="100000"/>
              </a:lnSpc>
              <a:buFont typeface="Roboto"/>
              <a:buChar char="•"/>
            </a:pPr>
            <a:r>
              <a:rPr lang="en-US" dirty="0"/>
              <a:t>Dimensions</a:t>
            </a:r>
          </a:p>
          <a:p>
            <a:pPr marL="742950" lvl="1" indent="-139700">
              <a:lnSpc>
                <a:spcPct val="100000"/>
              </a:lnSpc>
              <a:buFont typeface="Roboto"/>
              <a:buChar char="•"/>
            </a:pPr>
            <a:r>
              <a:rPr lang="en-US" dirty="0"/>
              <a:t>Used dimensions such as margins, padding, font sizes, etc.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48" y="1010755"/>
            <a:ext cx="4609667" cy="5574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3321" y="2917371"/>
            <a:ext cx="2726422" cy="1855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Gradle</a:t>
            </a:r>
            <a:endParaRPr lang="en-US" dirty="0"/>
          </a:p>
        </p:txBody>
      </p:sp>
      <p:pic>
        <p:nvPicPr>
          <p:cNvPr id="3" name="Shape 187" descr="Screen Shot 2017-01-24 at 7.31.22 PM.png"/>
          <p:cNvPicPr preferRelativeResize="0"/>
          <p:nvPr/>
        </p:nvPicPr>
        <p:blipFill rotWithShape="1">
          <a:blip r:embed="rId2">
            <a:alphaModFix/>
          </a:blip>
          <a:srcRect l="4429" r="4438"/>
          <a:stretch/>
        </p:blipFill>
        <p:spPr>
          <a:xfrm>
            <a:off x="5072181" y="975691"/>
            <a:ext cx="6827519" cy="576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73"/>
          <p:cNvSpPr txBox="1">
            <a:spLocks/>
          </p:cNvSpPr>
          <p:nvPr/>
        </p:nvSpPr>
        <p:spPr>
          <a:xfrm>
            <a:off x="270783" y="1905908"/>
            <a:ext cx="4632143" cy="3613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2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buNone/>
              <a:defRPr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Builds the app</a:t>
            </a:r>
          </a:p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States additional libraries that are added</a:t>
            </a:r>
          </a:p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r>
              <a:rPr lang="en-US" dirty="0"/>
              <a:t>Mostly change what’s in the highlighted box</a:t>
            </a:r>
          </a:p>
          <a:p>
            <a:pPr marL="285750" indent="-285750">
              <a:spcAft>
                <a:spcPts val="0"/>
              </a:spcAft>
              <a:buSzPct val="115000"/>
              <a:buFont typeface="Roboto"/>
              <a:buChar char="•"/>
            </a:pPr>
            <a:endParaRPr lang="en-US" dirty="0"/>
          </a:p>
          <a:p>
            <a:pPr marL="285750" indent="-28575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lang="en-US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1643" y="4362994"/>
            <a:ext cx="5988245" cy="1855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6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/>
              <a:t>Activity Creation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4294967295"/>
          </p:nvPr>
        </p:nvSpPr>
        <p:spPr>
          <a:xfrm>
            <a:off x="327071" y="1140369"/>
            <a:ext cx="5141912" cy="537845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Create new Activity 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Right Click on ”Java” folder -&gt; New -&gt; Activity 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Found towards the bottom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Same method to create other type of files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dirty="0">
                <a:solidFill>
                  <a:schemeClr val="lt2"/>
                </a:solidFill>
              </a:rPr>
              <a:t>Play around with right click to see what you can create.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50" y="1140369"/>
            <a:ext cx="5583239" cy="5366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b="0" i="0" u="none" strike="noStrike" cap="none"/>
              <a:t>Tips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520241" y="1419363"/>
            <a:ext cx="10990217" cy="4633095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Set line numbers View -&gt; Active Editor -&gt; set line numbers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 Launch Standalone SDK manager about once a month to stay up to date</a:t>
            </a:r>
          </a:p>
          <a:p>
            <a:pPr marL="742950" marR="0" lvl="1" indent="-13970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Found in the toolbar far to the right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Create a separate folde</a:t>
            </a:r>
            <a:r>
              <a:rPr lang="en-US" dirty="0">
                <a:solidFill>
                  <a:schemeClr val="lt2"/>
                </a:solidFill>
              </a:rPr>
              <a:t>r</a:t>
            </a:r>
            <a:r>
              <a:rPr lang="en-US" b="0" i="0" u="none" strike="noStrike" cap="none" dirty="0">
                <a:solidFill>
                  <a:schemeClr val="lt2"/>
                </a:solidFill>
              </a:rPr>
              <a:t> to hold classes and adapters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Check for drivers necessary to debug on android device 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b="0" i="0" u="none" strike="noStrike" cap="none" dirty="0">
                <a:solidFill>
                  <a:schemeClr val="lt2"/>
                </a:solidFill>
              </a:rPr>
              <a:t>Use Debugger</a:t>
            </a:r>
          </a:p>
          <a:p>
            <a:pPr marL="285750" marR="0" lvl="0" indent="-11049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 dirty="0">
                <a:solidFill>
                  <a:schemeClr val="lt2"/>
                </a:solidFill>
              </a:rPr>
              <a:t>Use phone over emulator if you can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/>
              <a:t>Git/GitHub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4294967295"/>
          </p:nvPr>
        </p:nvSpPr>
        <p:spPr>
          <a:xfrm>
            <a:off x="1228725" y="2559050"/>
            <a:ext cx="10963275" cy="3613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A Version Control System, based on a distributed system.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/>
              <a:t>Four</a:t>
            </a:r>
            <a:r>
              <a:rPr lang="en-US" sz="2400" b="0" i="0" u="none" strike="noStrike" cap="none"/>
              <a:t> need to know commands - Add, Commit, Push &amp; Pull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Can use Terminal or GitHub Graphical User Interface (GUI)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 sz="2400" b="0" i="0" u="none" strike="noStrike" cap="none"/>
              <a:t>If you like GUI more, try </a:t>
            </a:r>
            <a:r>
              <a:rPr lang="en-US"/>
              <a:t>SourceTree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lang="en-US"/>
              <a:t>Add Git Path to Android Studio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Classic Problems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4294967295"/>
          </p:nvPr>
        </p:nvSpPr>
        <p:spPr>
          <a:xfrm>
            <a:off x="533712" y="1460092"/>
            <a:ext cx="10963275" cy="361315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Can’t run phone on computer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enable Virtualization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Can’t use your phone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Either need a better cord 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Download drivers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Can’t crunch file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to project is too long move it somewhere else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40" y="1287262"/>
            <a:ext cx="8562219" cy="50730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70258" y="3907641"/>
            <a:ext cx="2312348" cy="3462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15" y="1016200"/>
            <a:ext cx="8923669" cy="57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4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840" y="982541"/>
            <a:ext cx="8909019" cy="57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23" y="1068717"/>
            <a:ext cx="8663254" cy="55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07" y="1028311"/>
            <a:ext cx="8962285" cy="57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Folder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48" y="1010755"/>
            <a:ext cx="4609667" cy="5574720"/>
          </a:xfrm>
          <a:prstGeom prst="rect">
            <a:avLst/>
          </a:prstGeom>
        </p:spPr>
      </p:pic>
      <p:sp>
        <p:nvSpPr>
          <p:cNvPr id="9" name="Shape 135"/>
          <p:cNvSpPr txBox="1">
            <a:spLocks/>
          </p:cNvSpPr>
          <p:nvPr/>
        </p:nvSpPr>
        <p:spPr>
          <a:xfrm>
            <a:off x="1214255" y="1748594"/>
            <a:ext cx="4801095" cy="40990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80000"/>
              </a:lnSpc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Manifest XML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Java Folder</a:t>
            </a: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Classes</a:t>
            </a: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Activities 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Resource Folder</a:t>
            </a: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Layouts</a:t>
            </a: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Colors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Gradle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3321" y="1669409"/>
            <a:ext cx="2726423" cy="2439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3321" y="2098573"/>
            <a:ext cx="2726424" cy="4033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3321" y="3313651"/>
            <a:ext cx="2726422" cy="4530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3321" y="3951912"/>
            <a:ext cx="2726422" cy="8214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3321" y="4958590"/>
            <a:ext cx="2726422" cy="42714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Manifest</a:t>
            </a:r>
          </a:p>
        </p:txBody>
      </p:sp>
      <p:sp>
        <p:nvSpPr>
          <p:cNvPr id="4" name="Shape 135"/>
          <p:cNvSpPr txBox="1">
            <a:spLocks/>
          </p:cNvSpPr>
          <p:nvPr/>
        </p:nvSpPr>
        <p:spPr>
          <a:xfrm>
            <a:off x="727694" y="1776573"/>
            <a:ext cx="4792262" cy="40990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80000"/>
              </a:lnSpc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Permissions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Internet, files, etc.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Components</a:t>
            </a: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Activities, Services, Receivers, Providers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Activity relationships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API Level</a:t>
            </a:r>
          </a:p>
          <a:p>
            <a:pPr marL="285750" indent="-285750">
              <a:lnSpc>
                <a:spcPct val="8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Hardware Features</a:t>
            </a:r>
          </a:p>
          <a:p>
            <a:pPr marL="742950" lvl="1" indent="-285750">
              <a:lnSpc>
                <a:spcPct val="80000"/>
              </a:lnSpc>
              <a:spcBef>
                <a:spcPts val="970"/>
              </a:spcBef>
              <a:buClr>
                <a:schemeClr val="lt2"/>
              </a:buClr>
              <a:buSzPct val="111973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Camera, Bluetooth,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705"/>
          <a:stretch/>
        </p:blipFill>
        <p:spPr>
          <a:xfrm>
            <a:off x="5763236" y="1008939"/>
            <a:ext cx="5918351" cy="56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5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Java Folder</a:t>
            </a:r>
          </a:p>
        </p:txBody>
      </p:sp>
      <p:sp>
        <p:nvSpPr>
          <p:cNvPr id="4" name="Shape 135"/>
          <p:cNvSpPr txBox="1">
            <a:spLocks/>
          </p:cNvSpPr>
          <p:nvPr/>
        </p:nvSpPr>
        <p:spPr>
          <a:xfrm>
            <a:off x="484901" y="1881082"/>
            <a:ext cx="3961752" cy="40990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Where actual code implementation is located</a:t>
            </a:r>
          </a:p>
          <a:p>
            <a:pPr marL="285750" indent="-285750">
              <a:lnSpc>
                <a:spcPct val="15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Contains Classes and Interfaces</a:t>
            </a:r>
          </a:p>
          <a:p>
            <a:pPr marL="285750" indent="-285750">
              <a:lnSpc>
                <a:spcPct val="150000"/>
              </a:lnSpc>
              <a:spcBef>
                <a:spcPts val="1044"/>
              </a:spcBef>
              <a:buClr>
                <a:schemeClr val="lt2"/>
              </a:buClr>
              <a:buSzPct val="116045"/>
              <a:buFont typeface="Roboto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279" r="-1"/>
          <a:stretch/>
        </p:blipFill>
        <p:spPr>
          <a:xfrm>
            <a:off x="4446653" y="1454332"/>
            <a:ext cx="7514007" cy="4525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589</Words>
  <Application>Microsoft Office PowerPoint</Application>
  <PresentationFormat>Widescreen</PresentationFormat>
  <Paragraphs>111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Garamond</vt:lpstr>
      <vt:lpstr>Calibri</vt:lpstr>
      <vt:lpstr>Arial</vt:lpstr>
      <vt:lpstr>material</vt:lpstr>
      <vt:lpstr>Android Studio, Android System Basics and Git</vt:lpstr>
      <vt:lpstr>Project Creation</vt:lpstr>
      <vt:lpstr>Project Configuration</vt:lpstr>
      <vt:lpstr>Project Configuration</vt:lpstr>
      <vt:lpstr>Project Configuration</vt:lpstr>
      <vt:lpstr>Project Configuration</vt:lpstr>
      <vt:lpstr>Android Folder Structure</vt:lpstr>
      <vt:lpstr>Android Manifest</vt:lpstr>
      <vt:lpstr>Java Folder</vt:lpstr>
      <vt:lpstr>Activities</vt:lpstr>
      <vt:lpstr>Life Cycle</vt:lpstr>
      <vt:lpstr>‘R’ Reference System</vt:lpstr>
      <vt:lpstr>Res Folder</vt:lpstr>
      <vt:lpstr>Gradle</vt:lpstr>
      <vt:lpstr>Activity Creation</vt:lpstr>
      <vt:lpstr>Tips</vt:lpstr>
      <vt:lpstr>Git/GitHub</vt:lpstr>
      <vt:lpstr>Classic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Studio, Android System Basics and Git</dc:title>
  <dc:creator>Ejnar Arechavala</dc:creator>
  <cp:lastModifiedBy>Ejnar Arechavala</cp:lastModifiedBy>
  <cp:revision>21</cp:revision>
  <dcterms:modified xsi:type="dcterms:W3CDTF">2017-08-27T20:00:42Z</dcterms:modified>
</cp:coreProperties>
</file>