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Garamond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Garamond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Garamond-italic.fntdata"/><Relationship Id="rId14" Type="http://schemas.openxmlformats.org/officeDocument/2006/relationships/font" Target="fonts/Garamond-bold.fntdata"/><Relationship Id="rId16" Type="http://schemas.openxmlformats.org/officeDocument/2006/relationships/font" Target="fonts/Garamon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an Activity</a:t>
            </a:r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how the Life Cycle works and the methods we use the most as programmers. </a:t>
            </a:r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each boxed object and show in Android Studio how they look and what they do.</a:t>
            </a: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how to use git in terminal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how to use git in GUI </a:t>
            </a:r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hape 21"/>
          <p:cNvGrpSpPr/>
          <p:nvPr/>
        </p:nvGrpSpPr>
        <p:grpSpPr>
          <a:xfrm>
            <a:off x="0" y="0"/>
            <a:ext cx="12188824" cy="6872226"/>
            <a:chOff x="0" y="0"/>
            <a:chExt cx="12188824" cy="6872226"/>
          </a:xfrm>
        </p:grpSpPr>
        <p:pic>
          <p:nvPicPr>
            <p:cNvPr descr="HD-PanelTitle-V.png" id="22" name="Shape 2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4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Shape 23"/>
            <p:cNvSpPr/>
            <p:nvPr/>
          </p:nvSpPr>
          <p:spPr>
            <a:xfrm>
              <a:off x="2328332" y="1540930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4" name="Shape 24"/>
            <p:cNvPicPr preferRelativeResize="0"/>
            <p:nvPr/>
          </p:nvPicPr>
          <p:blipFill rotWithShape="1">
            <a:blip r:embed="rId3">
              <a:alphaModFix/>
            </a:blip>
            <a:srcRect b="0" l="2" r="47673" t="0"/>
            <a:stretch/>
          </p:blipFill>
          <p:spPr>
            <a:xfrm rot="5400000">
              <a:off x="5245267" y="530352"/>
              <a:ext cx="1673352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5" name="Shape 25"/>
            <p:cNvPicPr preferRelativeResize="0"/>
            <p:nvPr/>
          </p:nvPicPr>
          <p:blipFill rotWithShape="1">
            <a:blip r:embed="rId3">
              <a:alphaModFix/>
            </a:blip>
            <a:srcRect b="0" l="0" r="48819" t="0"/>
            <a:stretch/>
          </p:blipFill>
          <p:spPr>
            <a:xfrm rot="5400000">
              <a:off x="5263555" y="5747514"/>
              <a:ext cx="1636776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Shape 26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5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2692398" y="3657596"/>
            <a:ext cx="6815669" cy="1320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ctr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ctr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ctr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ctr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ctr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ctr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ctr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7983232" y="5037662"/>
            <a:ext cx="897466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2692397" y="5037662"/>
            <a:ext cx="5214634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956900" y="5037662"/>
            <a:ext cx="551166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31" name="Shape 31"/>
          <p:cNvCxnSpPr/>
          <p:nvPr/>
        </p:nvCxnSpPr>
        <p:spPr>
          <a:xfrm>
            <a:off x="2692399" y="3522130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295400" y="4815414"/>
            <a:ext cx="9609666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Shape 91"/>
          <p:cNvSpPr/>
          <p:nvPr>
            <p:ph idx="2" type="pic"/>
          </p:nvPr>
        </p:nvSpPr>
        <p:spPr>
          <a:xfrm>
            <a:off x="1041426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1295400" y="5382153"/>
            <a:ext cx="9609666" cy="493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303867" y="982132"/>
            <a:ext cx="9592731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3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303867" y="4343398"/>
            <a:ext cx="9592731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102" name="Shape 102"/>
          <p:cNvCxnSpPr/>
          <p:nvPr/>
        </p:nvCxnSpPr>
        <p:spPr>
          <a:xfrm>
            <a:off x="1396169" y="4140198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1446212" y="982132"/>
            <a:ext cx="9296397" cy="2370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1674811" y="3352800"/>
            <a:ext cx="8839201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26364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26364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26365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26365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1295400" y="4343398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sp>
        <p:nvSpPr>
          <p:cNvPr id="110" name="Shape 110"/>
          <p:cNvSpPr txBox="1"/>
          <p:nvPr/>
        </p:nvSpPr>
        <p:spPr>
          <a:xfrm>
            <a:off x="862012" y="879961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10600267" y="2827869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</a:p>
        </p:txBody>
      </p:sp>
      <p:cxnSp>
        <p:nvCxnSpPr>
          <p:cNvPr id="112" name="Shape 112"/>
          <p:cNvCxnSpPr/>
          <p:nvPr/>
        </p:nvCxnSpPr>
        <p:spPr>
          <a:xfrm>
            <a:off x="1396169" y="4140198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295401" y="3308580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3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295400" y="4777380"/>
            <a:ext cx="960966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446212" y="982132"/>
            <a:ext cx="9296397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1295400" y="3639312"/>
            <a:ext cx="9609668" cy="88696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1295400" y="4529667"/>
            <a:ext cx="9609668" cy="134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sp>
        <p:nvSpPr>
          <p:cNvPr id="126" name="Shape 126"/>
          <p:cNvSpPr txBox="1"/>
          <p:nvPr/>
        </p:nvSpPr>
        <p:spPr>
          <a:xfrm>
            <a:off x="862012" y="879961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10600267" y="259926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</a:p>
        </p:txBody>
      </p:sp>
      <p:cxnSp>
        <p:nvCxnSpPr>
          <p:cNvPr id="128" name="Shape 128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1295400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1295400" y="3630167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1295400" y="4470398"/>
            <a:ext cx="9609669" cy="1405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0" type="dt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136" name="Shape 136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1295401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 rot="5400000">
            <a:off x="4436530" y="-584197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049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39700" lvl="1" marL="74295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54305" lvl="2" marL="120015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54610" lvl="3" marL="15430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69214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26364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26364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26365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26365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143" name="Shape 14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 rot="5400000">
            <a:off x="7497935" y="2483551"/>
            <a:ext cx="4893735" cy="1890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 rot="5400000">
            <a:off x="2565043" y="-287513"/>
            <a:ext cx="4893733" cy="7433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049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39700" lvl="1" marL="74295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54305" lvl="2" marL="120015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54610" lvl="3" marL="15430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69214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26364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26364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26365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26365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0" type="dt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150" name="Shape 150"/>
          <p:cNvCxnSpPr/>
          <p:nvPr/>
        </p:nvCxnSpPr>
        <p:spPr>
          <a:xfrm>
            <a:off x="8863889" y="990600"/>
            <a:ext cx="0" cy="4876799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hape 3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" name="Shape 34"/>
          <p:cNvSpPr txBox="1"/>
          <p:nvPr>
            <p:ph type="title"/>
          </p:nvPr>
        </p:nvSpPr>
        <p:spPr>
          <a:xfrm>
            <a:off x="1295401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1295400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049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39700" lvl="1" marL="74295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54305" lvl="2" marL="120015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54610" lvl="3" marL="15430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69214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26364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26364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26365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26365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2015068" y="1752606"/>
            <a:ext cx="8158688" cy="18225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2015066" y="3846051"/>
            <a:ext cx="8158689" cy="9545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45" name="Shape 45"/>
          <p:cNvCxnSpPr/>
          <p:nvPr/>
        </p:nvCxnSpPr>
        <p:spPr>
          <a:xfrm>
            <a:off x="2012723" y="3710585"/>
            <a:ext cx="8163379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1295401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298448" y="2560319"/>
            <a:ext cx="4718303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049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39700" lvl="1" marL="74295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54305" lvl="2" marL="120015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54610" lvl="3" marL="15430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69214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26364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26364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26365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26365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6181344" y="2560319"/>
            <a:ext cx="4718303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049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39700" lvl="1" marL="74295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54305" lvl="2" marL="120015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54610" lvl="3" marL="15430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69214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26364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26364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26365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26365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53" name="Shape 5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295401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295400" y="2658533"/>
            <a:ext cx="471830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5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1295400" y="3243261"/>
            <a:ext cx="4718303" cy="26326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049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39700" lvl="1" marL="74295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54305" lvl="2" marL="120015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54610" lvl="3" marL="15430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69214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26364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26364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26365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26365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3" type="body"/>
          </p:nvPr>
        </p:nvSpPr>
        <p:spPr>
          <a:xfrm>
            <a:off x="6180671" y="2658533"/>
            <a:ext cx="471830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5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4" type="body"/>
          </p:nvPr>
        </p:nvSpPr>
        <p:spPr>
          <a:xfrm>
            <a:off x="6180671" y="3243261"/>
            <a:ext cx="4718303" cy="26326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049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39700" lvl="1" marL="74295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54305" lvl="2" marL="120015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54610" lvl="3" marL="15430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69214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26364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26364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26365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26365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63" name="Shape 6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1295401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69" name="Shape 6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0" type="dt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293811" y="1388533"/>
            <a:ext cx="3718455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5418667" y="982130"/>
            <a:ext cx="5469465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1049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39700" lvl="1" marL="74295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54305" lvl="2" marL="120015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54610" lvl="3" marL="15430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69214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26364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26364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26365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26365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cxnSp>
        <p:nvCxnSpPr>
          <p:cNvPr id="81" name="Shape 81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295399" y="1883832"/>
            <a:ext cx="6241815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2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Shape 84"/>
          <p:cNvSpPr/>
          <p:nvPr>
            <p:ph idx="2" type="pic"/>
          </p:nvPr>
        </p:nvSpPr>
        <p:spPr>
          <a:xfrm>
            <a:off x="8094831" y="1041400"/>
            <a:ext cx="3063346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295399" y="3255432"/>
            <a:ext cx="624181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03.jpg"/><Relationship Id="rId2" Type="http://schemas.openxmlformats.org/officeDocument/2006/relationships/image" Target="../media/image02.png"/><Relationship Id="rId3" Type="http://schemas.openxmlformats.org/officeDocument/2006/relationships/image" Target="../media/image00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0"/>
            <a:ext cx="12188824" cy="6856214"/>
            <a:chOff x="0" y="0"/>
            <a:chExt cx="12188824" cy="6856214"/>
          </a:xfrm>
        </p:grpSpPr>
        <p:pic>
          <p:nvPicPr>
            <p:cNvPr descr="HD-PanelContent-V.png" id="11" name="Shape 1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4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Shape 12"/>
            <p:cNvSpPr/>
            <p:nvPr/>
          </p:nvSpPr>
          <p:spPr>
            <a:xfrm>
              <a:off x="608012" y="609600"/>
              <a:ext cx="10972799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13" name="Shape 13"/>
            <p:cNvPicPr preferRelativeResize="0"/>
            <p:nvPr/>
          </p:nvPicPr>
          <p:blipFill rotWithShape="1">
            <a:blip r:embed="rId3">
              <a:alphaModFix/>
            </a:blip>
            <a:srcRect b="0" l="0" r="5093" t="0"/>
            <a:stretch/>
          </p:blipFill>
          <p:spPr>
            <a:xfrm rot="5400000">
              <a:off x="5706470" y="76264"/>
              <a:ext cx="758951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4" name="Shape 14"/>
            <p:cNvPicPr preferRelativeResize="0"/>
            <p:nvPr/>
          </p:nvPicPr>
          <p:blipFill rotWithShape="1">
            <a:blip r:embed="rId3">
              <a:alphaModFix/>
            </a:blip>
            <a:srcRect b="0" l="0" r="5093" t="0"/>
            <a:stretch/>
          </p:blipFill>
          <p:spPr>
            <a:xfrm rot="5400000">
              <a:off x="5706470" y="6173525"/>
              <a:ext cx="758951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Shape 15"/>
          <p:cNvSpPr txBox="1"/>
          <p:nvPr>
            <p:ph type="title"/>
          </p:nvPr>
        </p:nvSpPr>
        <p:spPr>
          <a:xfrm>
            <a:off x="1295401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262626"/>
              </a:buClr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1295400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049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139700" lvl="1" marL="74295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154305" lvl="2" marL="120015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54610" lvl="3" marL="15430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69214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126364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126364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126365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126365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8677500" y="5969000"/>
            <a:ext cx="1600199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1295400" y="5969000"/>
            <a:ext cx="7305900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10353900" y="5969000"/>
            <a:ext cx="542696" cy="27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5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Intro to the First Project</a:t>
            </a:r>
          </a:p>
        </p:txBody>
      </p:sp>
      <p:sp>
        <p:nvSpPr>
          <p:cNvPr id="156" name="Shape 156"/>
          <p:cNvSpPr txBox="1"/>
          <p:nvPr>
            <p:ph idx="1" type="subTitle"/>
          </p:nvPr>
        </p:nvSpPr>
        <p:spPr>
          <a:xfrm>
            <a:off x="2692398" y="3657596"/>
            <a:ext cx="6815669" cy="1320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Shannor Trotty</a:t>
            </a:r>
          </a:p>
          <a:p>
            <a:pPr indent="0" lvl="0" marL="0" marR="0" rtl="0" algn="ctr">
              <a:spcBef>
                <a:spcPts val="10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GITMAD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295401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Activity/Activities 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295400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Main screen that a user sees and interacts with 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All interactions everything for programing and implementation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We also use Fragments. (will be covered in later lecture)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Run Application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5243" y="1925925"/>
            <a:ext cx="2034421" cy="4322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1724" y="1371841"/>
            <a:ext cx="3763010" cy="484226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>
            <p:ph type="title"/>
          </p:nvPr>
        </p:nvSpPr>
        <p:spPr>
          <a:xfrm>
            <a:off x="1295401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Life Cycle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295400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Most important to know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onCreate()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onPause()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onResume()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Used by the Android system to manage resources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Add onResume() and onPause()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913149" y="643870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Walkthrough Android structure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1295400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6045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Manifest XML</a:t>
            </a:r>
          </a:p>
          <a:p>
            <a:pPr indent="-285750" lvl="0" marL="285750" marR="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chemeClr val="accent1"/>
              </a:buClr>
              <a:buSzPct val="116045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Java Folder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Clr>
                <a:schemeClr val="accent1"/>
              </a:buClr>
              <a:buSzPct val="111973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Classes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Clr>
                <a:schemeClr val="accent1"/>
              </a:buClr>
              <a:buSzPct val="111973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Activities </a:t>
            </a:r>
          </a:p>
          <a:p>
            <a:pPr indent="-285750" lvl="0" marL="285750" marR="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chemeClr val="accent1"/>
              </a:buClr>
              <a:buSzPct val="116045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Resource Folder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Clr>
                <a:schemeClr val="accent1"/>
              </a:buClr>
              <a:buSzPct val="111973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Layouts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Clr>
                <a:schemeClr val="accent1"/>
              </a:buClr>
              <a:buSzPct val="111973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Colors</a:t>
            </a:r>
          </a:p>
          <a:p>
            <a:pPr indent="-285750" lvl="0" marL="285750" marR="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chemeClr val="accent1"/>
              </a:buClr>
              <a:buSzPct val="116045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Gradle</a:t>
            </a:r>
          </a:p>
          <a:p>
            <a:pPr indent="-285750" lvl="0" marL="285750" marR="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chemeClr val="accent1"/>
              </a:buClr>
              <a:buSzPct val="116045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4515" y="31664"/>
            <a:ext cx="3429000" cy="6672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295401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”R” Reference System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1295400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 holds all the references to items in the project, stored as integers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3069625"/>
            <a:ext cx="8194587" cy="2806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295401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Go through Android Studio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1295400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Create new Activity 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Right Click on ”Java” folder -&gt; New -&gt; Activity 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Found towards the bottom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Same method to create other type of files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295401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Tips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1295400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Set line numbers View -&gt; Active Editor -&gt; set line numbers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Launch Standalone SDK manager about once a month to stay up to date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Found in the toolbar far to the right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Create a separate folder to hold classes and adapters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Check for drivers necessary to debug on android device 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Use Debugger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295401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Git/GitHub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295400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 Version Control System, based on a distributed system.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Three need to know commands, - Commit, Push &amp; Pull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Can use Terminal or GitHub Graphical User Interface (GUI)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If you like GUI more, try SouceTree</a:t>
            </a: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Lets add this project to your GitHub Account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