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Garamond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aramond-bold.fntdata"/><Relationship Id="rId16" Type="http://schemas.openxmlformats.org/officeDocument/2006/relationships/font" Target="fonts/Garamond-regular.fntdata"/><Relationship Id="rId5" Type="http://schemas.openxmlformats.org/officeDocument/2006/relationships/slide" Target="slides/slide1.xml"/><Relationship Id="rId19" Type="http://schemas.openxmlformats.org/officeDocument/2006/relationships/font" Target="fonts/Garamond-boldItalic.fntdata"/><Relationship Id="rId6" Type="http://schemas.openxmlformats.org/officeDocument/2006/relationships/slide" Target="slides/slide2.xml"/><Relationship Id="rId18" Type="http://schemas.openxmlformats.org/officeDocument/2006/relationships/font" Target="fonts/Garamon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-16933" y="0"/>
            <a:ext cx="12231160" cy="6856214"/>
            <a:chOff x="-16933" y="0"/>
            <a:chExt cx="12231160" cy="6856214"/>
          </a:xfrm>
        </p:grpSpPr>
        <p:pic>
          <p:nvPicPr>
            <p:cNvPr descr="HD-PanelTitleR1.png" id="18" name="Shape 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4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2328332" y="1540930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Shape 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3" y="3147608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Shape 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8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692398" y="3657596"/>
            <a:ext cx="6815669" cy="1320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983232" y="5037662"/>
            <a:ext cx="89746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692397" y="5037662"/>
            <a:ext cx="5214634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956900" y="5037662"/>
            <a:ext cx="55116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27" name="Shape 27"/>
          <p:cNvCxnSpPr/>
          <p:nvPr/>
        </p:nvCxnSpPr>
        <p:spPr>
          <a:xfrm>
            <a:off x="2692399" y="3522130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295400" y="4815414"/>
            <a:ext cx="9609666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1041426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295400" y="5382153"/>
            <a:ext cx="9609666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303867" y="982132"/>
            <a:ext cx="9592731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303867" y="4343398"/>
            <a:ext cx="9592731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98" name="Shape 98"/>
          <p:cNvCxnSpPr/>
          <p:nvPr/>
        </p:nvCxnSpPr>
        <p:spPr>
          <a:xfrm>
            <a:off x="1396169" y="4140198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446212" y="982132"/>
            <a:ext cx="9296397" cy="2370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1674811" y="3352800"/>
            <a:ext cx="8839201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1295400" y="4343398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06" name="Shape 106"/>
          <p:cNvSpPr txBox="1"/>
          <p:nvPr/>
        </p:nvSpPr>
        <p:spPr>
          <a:xfrm>
            <a:off x="862012" y="879961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0600267" y="282786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1396169" y="4140198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295401" y="3308580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295400" y="4777380"/>
            <a:ext cx="9609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446212" y="982132"/>
            <a:ext cx="9296397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295400" y="3639312"/>
            <a:ext cx="9609668" cy="8869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1295400" y="4529667"/>
            <a:ext cx="9609668" cy="13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22" name="Shape 122"/>
          <p:cNvSpPr txBox="1"/>
          <p:nvPr/>
        </p:nvSpPr>
        <p:spPr>
          <a:xfrm>
            <a:off x="862012" y="879961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0600267" y="259926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295400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295400" y="3630167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1295400" y="4470398"/>
            <a:ext cx="9609669" cy="1405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32" name="Shape 132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4436530" y="-584197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39" name="Shape 13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 rot="5400000">
            <a:off x="7497935" y="2483551"/>
            <a:ext cx="4893735" cy="1890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 rot="5400000">
            <a:off x="2565043" y="-287513"/>
            <a:ext cx="4893733" cy="7433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46" name="Shape 146"/>
          <p:cNvCxnSpPr/>
          <p:nvPr/>
        </p:nvCxnSpPr>
        <p:spPr>
          <a:xfrm>
            <a:off x="8863889" y="990600"/>
            <a:ext cx="0" cy="4876799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298448" y="2560319"/>
            <a:ext cx="4718303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181344" y="2560319"/>
            <a:ext cx="4718303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2015068" y="1752606"/>
            <a:ext cx="8158688" cy="18225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2015066" y="3846051"/>
            <a:ext cx="8158689" cy="954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49" name="Shape 49"/>
          <p:cNvCxnSpPr/>
          <p:nvPr/>
        </p:nvCxnSpPr>
        <p:spPr>
          <a:xfrm>
            <a:off x="2012723" y="3710585"/>
            <a:ext cx="8163379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295400" y="2658533"/>
            <a:ext cx="471830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295400" y="3243261"/>
            <a:ext cx="4718303" cy="26326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6180669" y="2658533"/>
            <a:ext cx="471830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6180669" y="3243261"/>
            <a:ext cx="4718303" cy="26326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59" name="Shape 5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65" name="Shape 6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293811" y="1388533"/>
            <a:ext cx="3718455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5418667" y="982130"/>
            <a:ext cx="5469465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77" name="Shape 77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295399" y="1883832"/>
            <a:ext cx="6241815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2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8094831" y="1041400"/>
            <a:ext cx="3063346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295399" y="3255432"/>
            <a:ext cx="624181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04.jpg"/><Relationship Id="rId2" Type="http://schemas.openxmlformats.org/officeDocument/2006/relationships/image" Target="../media/image02.png"/><Relationship Id="rId3" Type="http://schemas.openxmlformats.org/officeDocument/2006/relationships/image" Target="../media/image00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5736" y="0"/>
            <a:ext cx="12229961" cy="6856214"/>
            <a:chOff x="-15736" y="0"/>
            <a:chExt cx="12229961" cy="6856214"/>
          </a:xfrm>
        </p:grpSpPr>
        <p:pic>
          <p:nvPicPr>
            <p:cNvPr descr="HD-PanelContent.png" id="7" name="Shape 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4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8"/>
            <p:cNvSpPr/>
            <p:nvPr/>
          </p:nvSpPr>
          <p:spPr>
            <a:xfrm>
              <a:off x="608012" y="609600"/>
              <a:ext cx="10972799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Shape 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39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Shape 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5" y="3153832"/>
              <a:ext cx="777239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Shape 11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Intro into XML</a:t>
            </a:r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2692398" y="3657596"/>
            <a:ext cx="6815669" cy="1320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GITMAD Beginner Session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Mipmap &amp; Drawable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298448" y="2560319"/>
            <a:ext cx="4718303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Mipmap 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Used only for launcher icon 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Generates multiple resolution density icons</a:t>
            </a:r>
          </a:p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6181344" y="2560319"/>
            <a:ext cx="4718303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Drawable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Used for every other image to display 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Generates multiple resolutions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Use import tool to load pictures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Right click -&gt; new -&gt; image asset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Hands on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Create login layout with different layouts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Change color scheme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Change name of application 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Extra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Add or change Styles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Create your own layout for a different application 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XML Format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Extensible Markup Language (XML) 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Used in Resources Folder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Layouts, Menus, Styles, Etc. 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Created dynamically or statically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8" y="2770716"/>
            <a:ext cx="5041888" cy="289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Types of Layouts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8448" y="2560319"/>
            <a:ext cx="4718303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Relative Layout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Children in relative positions (ex. left of, above, below)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Linear Layout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Children single direction vertical or horizontal 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Frame Layout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Only one view inside, used often with Fragments</a:t>
            </a:r>
          </a:p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6181344" y="2560319"/>
            <a:ext cx="4718303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Coordinator Layout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Upgraded Frame Layout, used for top level décor 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Constraint Layout (New)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Drag n’ Drop type of layout. Just released.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Types of Views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Text View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Display text, like a label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Buttons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List View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Displays a list of items for the user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Edit Text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Takes in input from the user (Textbox)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Interaction with Layouts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8448" y="2560319"/>
            <a:ext cx="4718303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Through Text (Code)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Used often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For specific views and children 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6181344" y="2560319"/>
            <a:ext cx="4718303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Through Design (Drag-n-Drop)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Sometimes works great (normally doesn't) 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Useful for common views 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Edit Text, Text View, List View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Size types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7300"/>
              <a:buFont typeface="Arial"/>
              <a:buChar char="•"/>
            </a:pPr>
            <a:r>
              <a:rPr b="0" i="0" lang="en-US" sz="204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Dp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Density-independent pixels – abstract values based on the density of the screen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Used for layouts on the screen and placement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Used often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08"/>
              </a:spcBef>
              <a:spcAft>
                <a:spcPts val="0"/>
              </a:spcAft>
              <a:buClr>
                <a:schemeClr val="accent1"/>
              </a:buClr>
              <a:buSzPct val="117300"/>
              <a:buFont typeface="Arial"/>
              <a:buChar char="•"/>
            </a:pPr>
            <a:r>
              <a:rPr b="0" i="0" lang="en-US" sz="204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Sp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Scale-independent pixels – abstract values just like dp but for font sizes 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08"/>
              </a:spcBef>
              <a:spcAft>
                <a:spcPts val="0"/>
              </a:spcAft>
              <a:buClr>
                <a:schemeClr val="accent1"/>
              </a:buClr>
              <a:buSzPct val="117300"/>
              <a:buFont typeface="Arial"/>
              <a:buChar char="•"/>
            </a:pPr>
            <a:r>
              <a:rPr b="0" i="0" lang="en-US" sz="204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Px, pt, mm, in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Based on actual screen size of the phone. Shouldn’t be used as different results are given on a phone bases 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08"/>
              </a:spcBef>
              <a:spcAft>
                <a:spcPts val="0"/>
              </a:spcAft>
              <a:buClr>
                <a:schemeClr val="accent1"/>
              </a:buClr>
              <a:buSzPct val="11730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Strings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Storage for frequently used strings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Not required, though Android prefers it 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708400"/>
            <a:ext cx="7492999" cy="162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Styles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Defines how the application should look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21826" l="0" r="0" t="0"/>
          <a:stretch/>
        </p:blipFill>
        <p:spPr>
          <a:xfrm>
            <a:off x="1295400" y="3031067"/>
            <a:ext cx="7871093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Colors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Strings equivalent for colors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Stores hard coded value for the colors and a easy reference for each one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733800"/>
            <a:ext cx="5206999" cy="16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