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7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6.xml"/><Relationship Id="rId21" Type="http://schemas.openxmlformats.org/officeDocument/2006/relationships/font" Target="fonts/Garamon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Garamond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10995300" y="5661233"/>
            <a:ext cx="11967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0995300" y="5661166"/>
            <a:ext cx="11967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34000" y="1678033"/>
            <a:ext cx="10962900" cy="26181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4000" y="4406166"/>
            <a:ext cx="109629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298448" y="2560319"/>
            <a:ext cx="47184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181344" y="2560319"/>
            <a:ext cx="47184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Shape 73"/>
          <p:cNvSpPr txBox="1"/>
          <p:nvPr>
            <p:ph type="title"/>
          </p:nvPr>
        </p:nvSpPr>
        <p:spPr>
          <a:xfrm>
            <a:off x="1295401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295400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677500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295400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353900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4036629" y="0"/>
            <a:ext cx="0" cy="68445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1" name="Shape 81"/>
          <p:cNvSpPr/>
          <p:nvPr/>
        </p:nvSpPr>
        <p:spPr>
          <a:xfrm>
            <a:off x="0" y="0"/>
            <a:ext cx="40641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78800" y="410633"/>
            <a:ext cx="3306300" cy="56916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08133" y="410633"/>
            <a:ext cx="7268400" cy="56916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4036629" y="0"/>
            <a:ext cx="0" cy="68445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8" name="Shape 88"/>
          <p:cNvSpPr/>
          <p:nvPr/>
        </p:nvSpPr>
        <p:spPr>
          <a:xfrm>
            <a:off x="0" y="0"/>
            <a:ext cx="40641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78800" y="410633"/>
            <a:ext cx="3306300" cy="50727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08133" y="410633"/>
            <a:ext cx="3503100" cy="50727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8278499" y="410633"/>
            <a:ext cx="3503100" cy="50727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15600" y="410433"/>
            <a:ext cx="10688400" cy="1539300"/>
          </a:xfrm>
          <a:prstGeom prst="rect">
            <a:avLst/>
          </a:prstGeom>
          <a:noFill/>
        </p:spPr>
        <p:txBody>
          <a:bodyPr anchorCtr="0" anchor="b" bIns="121900" lIns="121900" rIns="121900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15600" y="2062600"/>
            <a:ext cx="9236100" cy="26856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 rot="-5400000">
            <a:off x="-827066" y="2396666"/>
            <a:ext cx="5418900" cy="2009100"/>
          </a:xfrm>
          <a:prstGeom prst="rect">
            <a:avLst/>
          </a:prstGeom>
          <a:noFill/>
        </p:spPr>
        <p:txBody>
          <a:bodyPr anchorCtr="0" anchor="b" bIns="121900" lIns="121900" rIns="121900" tIns="1219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468000" y="691833"/>
            <a:ext cx="7884300" cy="54189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 rot="-5400000">
            <a:off x="-827066" y="2396666"/>
            <a:ext cx="5418900" cy="2009100"/>
          </a:xfrm>
          <a:prstGeom prst="rect">
            <a:avLst/>
          </a:prstGeom>
          <a:noFill/>
        </p:spPr>
        <p:txBody>
          <a:bodyPr anchorCtr="0" anchor="b" bIns="121900" lIns="121900" rIns="121900" tIns="1219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468000" y="691833"/>
            <a:ext cx="7884300" cy="54189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4036629" y="0"/>
            <a:ext cx="0" cy="68445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11" name="Shape 111"/>
          <p:cNvSpPr/>
          <p:nvPr/>
        </p:nvSpPr>
        <p:spPr>
          <a:xfrm>
            <a:off x="0" y="0"/>
            <a:ext cx="40641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78800" y="410633"/>
            <a:ext cx="3306300" cy="56916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08133" y="410633"/>
            <a:ext cx="7268400" cy="56916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14600" y="2753800"/>
            <a:ext cx="10962900" cy="1350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SzPct val="100000"/>
              <a:defRPr sz="5600"/>
            </a:lvl1pPr>
            <a:lvl2pPr lvl="1">
              <a:spcBef>
                <a:spcPts val="0"/>
              </a:spcBef>
              <a:buSzPct val="100000"/>
              <a:defRPr sz="5600"/>
            </a:lvl2pPr>
            <a:lvl3pPr lvl="2">
              <a:spcBef>
                <a:spcPts val="0"/>
              </a:spcBef>
              <a:buSzPct val="100000"/>
              <a:defRPr sz="5600"/>
            </a:lvl3pPr>
            <a:lvl4pPr lvl="3">
              <a:spcBef>
                <a:spcPts val="0"/>
              </a:spcBef>
              <a:buSzPct val="100000"/>
              <a:defRPr sz="5600"/>
            </a:lvl4pPr>
            <a:lvl5pPr lvl="4">
              <a:spcBef>
                <a:spcPts val="0"/>
              </a:spcBef>
              <a:buSzPct val="100000"/>
              <a:defRPr sz="5600"/>
            </a:lvl5pPr>
            <a:lvl6pPr lvl="5">
              <a:spcBef>
                <a:spcPts val="0"/>
              </a:spcBef>
              <a:buSzPct val="100000"/>
              <a:defRPr sz="5600"/>
            </a:lvl6pPr>
            <a:lvl7pPr lvl="6">
              <a:spcBef>
                <a:spcPts val="0"/>
              </a:spcBef>
              <a:buSzPct val="100000"/>
              <a:defRPr sz="5600"/>
            </a:lvl7pPr>
            <a:lvl8pPr lvl="7">
              <a:spcBef>
                <a:spcPts val="0"/>
              </a:spcBef>
              <a:buSzPct val="100000"/>
              <a:defRPr sz="5600"/>
            </a:lvl8pPr>
            <a:lvl9pPr lvl="8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415600" y="3387266"/>
            <a:ext cx="4159500" cy="27153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05600" y="3387266"/>
            <a:ext cx="7060500" cy="2715300"/>
          </a:xfrm>
          <a:prstGeom prst="rect">
            <a:avLst/>
          </a:prstGeom>
          <a:noFill/>
        </p:spPr>
        <p:txBody>
          <a:bodyPr anchorCtr="0" anchor="t" bIns="121900" lIns="121900" rIns="121900" tIns="12190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29200" y="2558767"/>
            <a:ext cx="5333100" cy="361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6259000" y="2558767"/>
            <a:ext cx="5333100" cy="361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875100"/>
            <a:ext cx="12192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1012250" y="3356550"/>
            <a:ext cx="6858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301436" y="477066"/>
            <a:ext cx="3744000" cy="12711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53666" y="651000"/>
            <a:ext cx="83028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2595233" y="3356900"/>
            <a:ext cx="68571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354000" y="3705955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-100"/>
            <a:ext cx="12192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6163733"/>
            <a:ext cx="12192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6200" y="6262433"/>
            <a:ext cx="11175900" cy="5955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Roboto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364721" y="6260830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5400"/>
              <a:t>Android</a:t>
            </a:r>
            <a:r>
              <a:rPr b="0" i="0" lang="en-US" sz="5400" u="none" cap="none" strike="noStrike"/>
              <a:t> </a:t>
            </a:r>
            <a:r>
              <a:rPr lang="en-US" sz="5400"/>
              <a:t>Layouts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000"/>
              <a:t>Basic 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 rot="-5400000">
            <a:off x="-827066" y="2396666"/>
            <a:ext cx="5418900" cy="20091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lang="en-US"/>
              <a:t>Task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468000" y="691833"/>
            <a:ext cx="7884300" cy="54189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marR="0" rtl="0">
              <a:spcBef>
                <a:spcPts val="0"/>
              </a:spcBef>
              <a:buNone/>
            </a:pPr>
            <a:r>
              <a:rPr lang="en-US">
                <a:solidFill>
                  <a:schemeClr val="lt2"/>
                </a:solidFill>
              </a:rPr>
              <a:t>Follow TODOs: In the code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-US">
                <a:solidFill>
                  <a:schemeClr val="lt2"/>
                </a:solidFill>
              </a:rPr>
              <a:t>Design the login screen for the CS Thread Project using Linear Layout 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-US">
                <a:solidFill>
                  <a:schemeClr val="lt2"/>
                </a:solidFill>
              </a:rPr>
              <a:t>Design</a:t>
            </a:r>
            <a:r>
              <a:rPr lang="en-US">
                <a:solidFill>
                  <a:schemeClr val="lt2"/>
                </a:solidFill>
              </a:rPr>
              <a:t> the login screen using the Constraint Layout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-US">
                <a:solidFill>
                  <a:schemeClr val="lt2"/>
                </a:solidFill>
              </a:rPr>
              <a:t>Create a layout for the Listview (Advanced)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-US">
                <a:solidFill>
                  <a:schemeClr val="lt2"/>
                </a:solidFill>
              </a:rPr>
              <a:t>Add more to the ListView if you can think of more (Advanced)</a:t>
            </a:r>
          </a:p>
          <a:p>
            <a:pPr indent="-139700" lvl="1" marL="742950" marR="0" rtl="0">
              <a:spcBef>
                <a:spcPts val="0"/>
              </a:spcBef>
              <a:buNone/>
            </a:pPr>
            <a:r>
              <a:t/>
            </a:r>
            <a:endParaRPr b="0" i="0" u="none" cap="none" strike="noStrike"/>
          </a:p>
          <a:p>
            <a:pPr indent="-110490" lvl="0" marL="285750" marR="0" rtl="0">
              <a:spcBef>
                <a:spcPts val="0"/>
              </a:spcBef>
              <a:buNone/>
            </a:pPr>
            <a:r>
              <a:t/>
            </a:r>
            <a:endParaRPr b="0" i="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/>
              <a:t>XML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b="0" i="0" lang="en-US" sz="2400" u="none" cap="none" strike="noStrike"/>
              <a:t>Extensible Markup Language (XML) 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b="0" i="0" lang="en-US" sz="2400" u="none" cap="none" strike="noStrike"/>
              <a:t>Used in Resources Folder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b="0" i="0" lang="en-US" sz="2400" u="none" cap="none" strike="noStrike"/>
              <a:t>Layouts, Menus, Styles, Etc.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ct val="115000"/>
              <a:buFont typeface="Roboto"/>
              <a:buChar char="•"/>
            </a:pPr>
            <a:r>
              <a:rPr b="0" i="0" lang="en-US" sz="2400" u="none" cap="none" strike="noStrike"/>
              <a:t>Created dynamically or statically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550" y="3069675"/>
            <a:ext cx="6301200" cy="3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9200" y="984966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/>
              <a:t>Types of Layouts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9200" y="2558766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6045"/>
              <a:buFont typeface="Roboto"/>
              <a:buChar char="•"/>
            </a:pPr>
            <a:r>
              <a:rPr lang="en-US" sz="2220"/>
              <a:t>Relativelayout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111973"/>
              <a:buFont typeface="Roboto"/>
              <a:buChar char="•"/>
            </a:pPr>
            <a:r>
              <a:rPr b="0" i="0" lang="en-US" sz="1850" u="none" cap="none" strike="noStrike"/>
              <a:t>Children in relative positions (ex. left of, above, below)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lt2"/>
              </a:buClr>
              <a:buSzPct val="116045"/>
              <a:buFont typeface="Roboto"/>
              <a:buChar char="•"/>
            </a:pPr>
            <a:r>
              <a:rPr b="1" lang="en-US" sz="2220"/>
              <a:t>Linearlayout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111973"/>
              <a:buFont typeface="Roboto"/>
              <a:buChar char="•"/>
            </a:pPr>
            <a:r>
              <a:rPr b="0" i="0" lang="en-US" sz="1850" u="none" cap="none" strike="noStrike"/>
              <a:t>Children single direction vertical or horizontal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lt2"/>
              </a:buClr>
              <a:buSzPct val="116045"/>
              <a:buFont typeface="Roboto"/>
              <a:buChar char="•"/>
            </a:pPr>
            <a:r>
              <a:rPr b="1" i="0" lang="en-US" sz="2220" u="none" cap="none" strike="noStrike"/>
              <a:t>Frame Layout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111973"/>
              <a:buFont typeface="Roboto"/>
              <a:buChar char="•"/>
            </a:pPr>
            <a:r>
              <a:rPr b="0" i="0" lang="en-US" sz="1850" u="none" cap="none" strike="noStrike"/>
              <a:t>Only one view inside, used often with Fragments</a:t>
            </a:r>
          </a:p>
        </p:txBody>
      </p: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6873694" y="2558769"/>
            <a:ext cx="47184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6045"/>
              <a:buFont typeface="Roboto"/>
              <a:buChar char="•"/>
            </a:pPr>
            <a:r>
              <a:rPr b="1" i="0" lang="en-US" sz="2220" u="none" cap="none" strike="noStrike"/>
              <a:t>Coordinator Layout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111973"/>
              <a:buFont typeface="Roboto"/>
              <a:buChar char="•"/>
            </a:pPr>
            <a:r>
              <a:rPr b="0" i="0" lang="en-US" sz="1850" u="none" cap="none" strike="noStrike"/>
              <a:t>Upgraded Frame Layout, used for top level décor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chemeClr val="lt2"/>
              </a:buClr>
              <a:buSzPct val="116045"/>
              <a:buFont typeface="Roboto"/>
              <a:buChar char="•"/>
            </a:pPr>
            <a:r>
              <a:rPr b="1" i="0" lang="en-US" sz="2220" u="none" cap="none" strike="noStrike"/>
              <a:t>Constraint Layout (New)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111973"/>
              <a:buFont typeface="Roboto"/>
              <a:buChar char="•"/>
            </a:pPr>
            <a:r>
              <a:rPr b="0" i="0" lang="en-US" sz="1850" u="none" cap="none" strike="noStrike"/>
              <a:t>Drag n’ Drop type of layout. </a:t>
            </a:r>
            <a:r>
              <a:rPr lang="en-US" sz="1850"/>
              <a:t>Relatively new.</a:t>
            </a:r>
          </a:p>
          <a:p>
            <a:pPr indent="-268128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lt2"/>
              </a:buClr>
              <a:buSzPct val="97368"/>
              <a:buFont typeface="Arial"/>
              <a:buChar char="•"/>
            </a:pPr>
            <a:r>
              <a:rPr lang="en-US" sz="1850"/>
              <a:t>Replaces Relativelayout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78800" y="410633"/>
            <a:ext cx="3306300" cy="5691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lang="en-US"/>
              <a:t>Common </a:t>
            </a:r>
            <a:r>
              <a:rPr b="0" i="0" lang="en-US" u="none" cap="none" strike="noStrike"/>
              <a:t>Views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08133" y="410633"/>
            <a:ext cx="7268400" cy="5691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Text</a:t>
            </a:r>
            <a:r>
              <a:rPr lang="en-US">
                <a:solidFill>
                  <a:schemeClr val="lt2"/>
                </a:solidFill>
              </a:rPr>
              <a:t>v</a:t>
            </a:r>
            <a:r>
              <a:rPr b="0" i="0" lang="en-US" u="none" cap="none" strike="noStrike">
                <a:solidFill>
                  <a:schemeClr val="lt2"/>
                </a:solidFill>
              </a:rPr>
              <a:t>iew</a:t>
            </a:r>
          </a:p>
          <a:p>
            <a:pPr indent="-139700" lvl="1" marL="7429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Display text, like a label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Button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>
                <a:solidFill>
                  <a:schemeClr val="lt2"/>
                </a:solidFill>
              </a:rPr>
              <a:t>Listview</a:t>
            </a:r>
            <a:r>
              <a:rPr b="0" i="0" lang="en-US" u="none" cap="none" strike="noStrike">
                <a:solidFill>
                  <a:schemeClr val="lt2"/>
                </a:solidFill>
              </a:rPr>
              <a:t>/ </a:t>
            </a:r>
            <a:r>
              <a:rPr lang="en-US">
                <a:solidFill>
                  <a:schemeClr val="lt2"/>
                </a:solidFill>
              </a:rPr>
              <a:t>Recyclerview</a:t>
            </a:r>
          </a:p>
          <a:p>
            <a:pPr indent="-139700" lvl="1" marL="7429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Displays a list of items for the user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Edit</a:t>
            </a:r>
            <a:r>
              <a:rPr lang="en-US">
                <a:solidFill>
                  <a:schemeClr val="lt2"/>
                </a:solidFill>
              </a:rPr>
              <a:t>t</a:t>
            </a:r>
            <a:r>
              <a:rPr b="0" i="0" lang="en-US" u="none" cap="none" strike="noStrike">
                <a:solidFill>
                  <a:schemeClr val="lt2"/>
                </a:solidFill>
              </a:rPr>
              <a:t>ext </a:t>
            </a:r>
          </a:p>
          <a:p>
            <a:pPr indent="-139700" lvl="1" marL="7429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Takes in input from the user (Textbox)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78800" y="410633"/>
            <a:ext cx="3306300" cy="50727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lang="en-US"/>
              <a:t>Designing </a:t>
            </a:r>
            <a:r>
              <a:rPr b="0" i="0" lang="en-US" u="none" cap="none" strike="noStrike"/>
              <a:t>Layouts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08133" y="410633"/>
            <a:ext cx="3503100" cy="50727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Through </a:t>
            </a:r>
            <a:r>
              <a:rPr lang="en-US">
                <a:solidFill>
                  <a:schemeClr val="lt2"/>
                </a:solidFill>
              </a:rPr>
              <a:t>“Text” tab </a:t>
            </a:r>
            <a:r>
              <a:rPr b="0" i="0" lang="en-US" u="none" cap="none" strike="noStrike">
                <a:solidFill>
                  <a:schemeClr val="lt2"/>
                </a:solidFill>
              </a:rPr>
              <a:t>(</a:t>
            </a:r>
            <a:r>
              <a:rPr lang="en-US">
                <a:solidFill>
                  <a:schemeClr val="lt2"/>
                </a:solidFill>
              </a:rPr>
              <a:t>XML</a:t>
            </a:r>
            <a:r>
              <a:rPr b="0" i="0" lang="en-US" u="none" cap="none" strike="noStrike">
                <a:solidFill>
                  <a:schemeClr val="lt2"/>
                </a:solidFill>
              </a:rPr>
              <a:t>)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>
                <a:solidFill>
                  <a:schemeClr val="lt2"/>
                </a:solidFill>
              </a:rPr>
              <a:t>Situational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For specific views and </a:t>
            </a:r>
            <a:r>
              <a:rPr lang="en-US">
                <a:solidFill>
                  <a:schemeClr val="lt2"/>
                </a:solidFill>
              </a:rPr>
              <a:t>nesting</a:t>
            </a:r>
          </a:p>
          <a:p>
            <a:pPr indent="-110490" lvl="0" marL="28575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>
                <a:solidFill>
                  <a:schemeClr val="lt2"/>
                </a:solidFill>
              </a:rPr>
              <a:t>Useful for simple layouts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8278499" y="410633"/>
            <a:ext cx="3503100" cy="50727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Through </a:t>
            </a:r>
            <a:r>
              <a:rPr lang="en-US">
                <a:solidFill>
                  <a:schemeClr val="lt2"/>
                </a:solidFill>
              </a:rPr>
              <a:t>“D</a:t>
            </a:r>
            <a:r>
              <a:rPr b="0" i="0" lang="en-US" u="none" cap="none" strike="noStrike">
                <a:solidFill>
                  <a:schemeClr val="lt2"/>
                </a:solidFill>
              </a:rPr>
              <a:t>esign</a:t>
            </a:r>
            <a:r>
              <a:rPr lang="en-US">
                <a:solidFill>
                  <a:schemeClr val="lt2"/>
                </a:solidFill>
              </a:rPr>
              <a:t>” Tab </a:t>
            </a:r>
            <a:r>
              <a:rPr b="0" i="0" lang="en-US" u="none" cap="none" strike="noStrike">
                <a:solidFill>
                  <a:schemeClr val="lt2"/>
                </a:solidFill>
              </a:rPr>
              <a:t>(Drag-n-Drop)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Useful for common views </a:t>
            </a:r>
          </a:p>
          <a:p>
            <a:pPr indent="-110490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lang="en-US">
                <a:solidFill>
                  <a:schemeClr val="lt2"/>
                </a:solidFill>
              </a:rPr>
              <a:t>Useful with complex layouts</a:t>
            </a:r>
          </a:p>
          <a:p>
            <a:pPr indent="-110490" lvl="0" marL="285750" marR="0" rtl="0">
              <a:spcBef>
                <a:spcPts val="0"/>
              </a:spcBef>
              <a:buNone/>
            </a:pPr>
            <a:r>
              <a:t/>
            </a:r>
            <a:endParaRPr b="0" i="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 rot="-5400000">
            <a:off x="-827066" y="2396666"/>
            <a:ext cx="5418900" cy="20091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u="none" cap="none" strike="noStrike"/>
              <a:t>Size types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468000" y="691833"/>
            <a:ext cx="7884300" cy="54189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136779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Dp (</a:t>
            </a:r>
            <a:r>
              <a:rPr lang="en-US" sz="1900">
                <a:solidFill>
                  <a:schemeClr val="lt2"/>
                </a:solidFill>
              </a:rPr>
              <a:t>Density-independent pixels)</a:t>
            </a:r>
          </a:p>
          <a:p>
            <a:pPr indent="-161607" lvl="1" marL="7429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abstract values based on the density of the screen</a:t>
            </a:r>
          </a:p>
          <a:p>
            <a:pPr indent="-161607" lvl="1" marL="7429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Used for layouts on the screen and placement</a:t>
            </a:r>
          </a:p>
          <a:p>
            <a:pPr indent="-136779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Sp (</a:t>
            </a:r>
            <a:r>
              <a:rPr lang="en-US" sz="1900">
                <a:solidFill>
                  <a:schemeClr val="lt2"/>
                </a:solidFill>
              </a:rPr>
              <a:t>Scale-independent pixels)</a:t>
            </a:r>
          </a:p>
          <a:p>
            <a:pPr indent="-161607" lvl="1" marL="7429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abstract values just like dp but for font sizes </a:t>
            </a:r>
          </a:p>
          <a:p>
            <a:pPr indent="-136779" lvl="0" marL="2857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Px, pt, mm, in</a:t>
            </a:r>
          </a:p>
          <a:p>
            <a:pPr indent="-161607" lvl="1" marL="742950" marR="0" rtl="0">
              <a:spcBef>
                <a:spcPts val="0"/>
              </a:spcBef>
              <a:buClr>
                <a:schemeClr val="lt2"/>
              </a:buClr>
              <a:buChar char="•"/>
            </a:pPr>
            <a:r>
              <a:rPr b="0" i="0" lang="en-US" u="none" cap="none" strike="noStrike">
                <a:solidFill>
                  <a:schemeClr val="lt2"/>
                </a:solidFill>
              </a:rPr>
              <a:t>Based on actual screen size of the phone. Shouldn’t be used as different results are given on a phone bases </a:t>
            </a:r>
          </a:p>
          <a:p>
            <a:pPr indent="-136779" lvl="0" marL="285750" marR="0" rtl="0">
              <a:spcBef>
                <a:spcPts val="0"/>
              </a:spcBef>
              <a:buNone/>
            </a:pPr>
            <a:r>
              <a:t/>
            </a:r>
            <a:endParaRPr b="0" i="0" u="none" cap="none" strike="noStrike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78800" y="410633"/>
            <a:ext cx="3306300" cy="5691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 Tags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08133" y="410633"/>
            <a:ext cx="7268400" cy="5691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How to get Reference to a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“</a:t>
            </a:r>
            <a:r>
              <a:rPr lang="en-US"/>
              <a:t>What_Where_Description”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What -&gt; Activity, List, Button, Edit 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Where -&gt; all, main, linear, etc.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Description -&gt; title, username, password, sign up, sign in, etc. </a:t>
            </a:r>
          </a:p>
        </p:txBody>
      </p:sp>
      <p:pic>
        <p:nvPicPr>
          <p:cNvPr descr="Screen Shot 2017-02-02 at 7.26.03 PM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900" y="3450675"/>
            <a:ext cx="73152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5373000" y="4725000"/>
            <a:ext cx="5391000" cy="44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23871" l="0" r="0" t="23871"/>
          <a:stretch/>
        </p:blipFill>
        <p:spPr>
          <a:xfrm>
            <a:off x="0" y="5008050"/>
            <a:ext cx="12191998" cy="18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415600" y="410433"/>
            <a:ext cx="10688400" cy="15393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u="none" cap="none" strike="noStrike"/>
              <a:t>Strings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15600" y="2062600"/>
            <a:ext cx="9236100" cy="2685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62890" lvl="0" marL="285750" marR="0" rtl="0">
              <a:spcBef>
                <a:spcPts val="0"/>
              </a:spcBef>
              <a:buClr>
                <a:schemeClr val="lt2"/>
              </a:buClr>
              <a:buSzPct val="100000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</a:rPr>
              <a:t>Storage for frequently used strings</a:t>
            </a:r>
          </a:p>
          <a:p>
            <a:pPr indent="-262890" lvl="0" marL="285750" marR="0" rtl="0">
              <a:spcBef>
                <a:spcPts val="0"/>
              </a:spcBef>
              <a:buClr>
                <a:schemeClr val="lt2"/>
              </a:buClr>
              <a:buSzPct val="100000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</a:rPr>
              <a:t>Not required, </a:t>
            </a:r>
            <a:r>
              <a:rPr lang="en-US" sz="2400">
                <a:solidFill>
                  <a:schemeClr val="lt2"/>
                </a:solidFill>
              </a:rPr>
              <a:t>but good coding practice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2-02 at 7.26.03 PM.png" id="178" name="Shape 178"/>
          <p:cNvPicPr preferRelativeResize="0"/>
          <p:nvPr/>
        </p:nvPicPr>
        <p:blipFill rotWithShape="1">
          <a:blip r:embed="rId3">
            <a:alphaModFix/>
          </a:blip>
          <a:srcRect b="8949" l="0" r="0" t="8941"/>
          <a:stretch/>
        </p:blipFill>
        <p:spPr>
          <a:xfrm>
            <a:off x="0" y="0"/>
            <a:ext cx="12192003" cy="29459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415600" y="3387266"/>
            <a:ext cx="4159500" cy="27153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Using String from Res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705600" y="3387266"/>
            <a:ext cx="7060500" cy="27153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-US">
                <a:solidFill>
                  <a:schemeClr val="lt2"/>
                </a:solidFill>
              </a:rPr>
              <a:t>Good coding practice.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-US">
                <a:solidFill>
                  <a:schemeClr val="lt2"/>
                </a:solidFill>
              </a:rPr>
              <a:t>Good for Reuse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-US">
                <a:solidFill>
                  <a:schemeClr val="lt2"/>
                </a:solidFill>
              </a:rPr>
              <a:t>Naming convention isn’t the same as Id’s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lang="en-US">
                <a:solidFill>
                  <a:schemeClr val="lt2"/>
                </a:solidFill>
              </a:rPr>
              <a:t>Should have readability</a:t>
            </a:r>
          </a:p>
        </p:txBody>
      </p:sp>
      <p:sp>
        <p:nvSpPr>
          <p:cNvPr id="181" name="Shape 181"/>
          <p:cNvSpPr/>
          <p:nvPr/>
        </p:nvSpPr>
        <p:spPr>
          <a:xfrm>
            <a:off x="1603250" y="471025"/>
            <a:ext cx="10099500" cy="52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