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4" name="Picture 5" descr="Picture 5"/>
          <p:cNvPicPr>
            <a:picLocks noChangeAspect="1"/>
          </p:cNvPicPr>
          <p:nvPr/>
        </p:nvPicPr>
        <p:blipFill>
          <a:blip r:embed="rId2">
            <a:extLst/>
          </a:blip>
          <a:stretch>
            <a:fillRect/>
          </a:stretch>
        </p:blipFill>
        <p:spPr>
          <a:xfrm>
            <a:off x="5307105" y="367555"/>
            <a:ext cx="1497107" cy="1136545"/>
          </a:xfrm>
          <a:prstGeom prst="rect">
            <a:avLst/>
          </a:prstGeom>
          <a:ln w="12700">
            <a:miter lim="400000"/>
          </a:ln>
        </p:spPr>
      </p:pic>
      <p:sp>
        <p:nvSpPr>
          <p:cNvPr id="95" name="Title 1"/>
          <p:cNvSpPr txBox="1"/>
          <p:nvPr>
            <p:ph type="ctrTitle"/>
          </p:nvPr>
        </p:nvSpPr>
        <p:spPr>
          <a:xfrm>
            <a:off x="1075764" y="179293"/>
            <a:ext cx="10076330" cy="3810001"/>
          </a:xfrm>
          <a:prstGeom prst="rect">
            <a:avLst/>
          </a:prstGeom>
        </p:spPr>
        <p:txBody>
          <a:bodyPr/>
          <a:lstStyle/>
          <a:p>
            <a:pPr>
              <a:defRPr sz="2800"/>
            </a:pPr>
            <a:r>
              <a:t>GOKARAJU RANGARAJU INSTITUTE OF ENGINEERING &amp; TECHNOLOGY</a:t>
            </a:r>
            <a:br/>
            <a:r>
              <a:t>(AUTONOMOUS)</a:t>
            </a:r>
            <a:br/>
            <a:r>
              <a:t>Department Of Electronics and Communication Engineering</a:t>
            </a:r>
            <a:br/>
            <a:br/>
            <a:r>
              <a:rPr>
                <a:solidFill>
                  <a:srgbClr val="FF0000"/>
                </a:solidFill>
              </a:rPr>
              <a:t>DESIGNING  A MAC UNIT USING APPROXIMATE MULTILPLIER</a:t>
            </a:r>
          </a:p>
        </p:txBody>
      </p:sp>
      <p:sp>
        <p:nvSpPr>
          <p:cNvPr id="96" name="Subtitle 2"/>
          <p:cNvSpPr txBox="1"/>
          <p:nvPr>
            <p:ph type="subTitle" sz="half" idx="1"/>
          </p:nvPr>
        </p:nvSpPr>
        <p:spPr>
          <a:xfrm>
            <a:off x="1102658" y="4177555"/>
            <a:ext cx="10076330" cy="2026021"/>
          </a:xfrm>
          <a:prstGeom prst="rect">
            <a:avLst/>
          </a:prstGeom>
        </p:spPr>
        <p:txBody>
          <a:bodyPr/>
          <a:lstStyle/>
          <a:p>
            <a:pPr defTabSz="905255">
              <a:lnSpc>
                <a:spcPct val="81000"/>
              </a:lnSpc>
              <a:spcBef>
                <a:spcPts val="900"/>
              </a:spcBef>
              <a:defRPr sz="2178"/>
            </a:pPr>
            <a:r>
              <a:t>Review-3</a:t>
            </a:r>
          </a:p>
          <a:p>
            <a:pPr defTabSz="905255">
              <a:lnSpc>
                <a:spcPct val="81000"/>
              </a:lnSpc>
              <a:spcBef>
                <a:spcPts val="900"/>
              </a:spcBef>
              <a:defRPr sz="2178"/>
            </a:pPr>
            <a:r>
              <a:t>Under the Guidance of                                                   Batch No. -A12</a:t>
            </a:r>
          </a:p>
          <a:p>
            <a:pPr defTabSz="905255">
              <a:lnSpc>
                <a:spcPct val="81000"/>
              </a:lnSpc>
              <a:spcBef>
                <a:spcPts val="900"/>
              </a:spcBef>
              <a:defRPr sz="2178"/>
            </a:pPr>
            <a:r>
              <a:t>             Dr. K Jamal                                                                K.Prathyusha-  20241A0431</a:t>
            </a:r>
          </a:p>
          <a:p>
            <a:pPr defTabSz="905255">
              <a:lnSpc>
                <a:spcPct val="81000"/>
              </a:lnSpc>
              <a:spcBef>
                <a:spcPts val="900"/>
              </a:spcBef>
              <a:defRPr sz="2178"/>
            </a:pPr>
            <a:r>
              <a:t>                                                                                          M.Balaraju-20241A0436 </a:t>
            </a:r>
          </a:p>
          <a:p>
            <a:pPr defTabSz="905255">
              <a:lnSpc>
                <a:spcPct val="81000"/>
              </a:lnSpc>
              <a:spcBef>
                <a:spcPts val="900"/>
              </a:spcBef>
              <a:defRPr sz="2178"/>
            </a:pPr>
            <a:r>
              <a:t>                                                                                     B.Akash-20241A0405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Content Placeholder 2"/>
          <p:cNvSpPr txBox="1"/>
          <p:nvPr>
            <p:ph type="body" idx="1"/>
          </p:nvPr>
        </p:nvSpPr>
        <p:spPr>
          <a:xfrm>
            <a:off x="838200" y="322728"/>
            <a:ext cx="10515600" cy="5854236"/>
          </a:xfrm>
          <a:prstGeom prst="rect">
            <a:avLst/>
          </a:prstGeom>
        </p:spPr>
        <p:txBody>
          <a:bodyPr/>
          <a:lstStyle/>
          <a:p>
            <a:pPr marL="214884" indent="-214884" defTabSz="859536">
              <a:spcBef>
                <a:spcPts val="900"/>
              </a:spcBef>
              <a:defRPr sz="2068"/>
            </a:pPr>
            <a:r>
              <a:t>In the first stage, each partial product is generated by two 2-input AND gates with the gate sharing technique applied in to further reduce hardware costs. Depending on the requirements, the accuracy of the generated partial product can be determined based on the Trunc signal.</a:t>
            </a:r>
          </a:p>
          <a:p>
            <a:pPr marL="214884" indent="-214884" defTabSz="859536">
              <a:spcBef>
                <a:spcPts val="900"/>
              </a:spcBef>
              <a:defRPr sz="2068"/>
            </a:pPr>
            <a:r>
              <a:t>The second stage shows the steps of compressing the partial products. After the partial products are generated, they are divided into two regions: column 14th</a:t>
            </a:r>
            <a:r>
              <a:rPr>
                <a:latin typeface="Cambria Math"/>
                <a:ea typeface="Cambria Math"/>
                <a:cs typeface="Cambria Math"/>
                <a:sym typeface="Cambria Math"/>
              </a:rPr>
              <a:t>∼</a:t>
            </a:r>
            <a:r>
              <a:t>8th being the accurate region, and 7th</a:t>
            </a:r>
            <a:r>
              <a:rPr>
                <a:latin typeface="Cambria Math"/>
                <a:ea typeface="Cambria Math"/>
                <a:cs typeface="Cambria Math"/>
                <a:sym typeface="Cambria Math"/>
              </a:rPr>
              <a:t>∼</a:t>
            </a:r>
            <a:r>
              <a:t>0th being the approximate region. The split of accurate and approximate region is decided from the most intuitive half-half separation. Because the weight of the partial products in the accurate region is higher and more important, we compress the partial products in that region with accurate 4-2 compressors. On the other hand, we use our proposed approximate 4-2 compressors and error compensation circuit to compress the partial products in the approximate region. </a:t>
            </a:r>
          </a:p>
          <a:p>
            <a:pPr marL="214884" indent="-214884" defTabSz="859536">
              <a:spcBef>
                <a:spcPts val="900"/>
              </a:spcBef>
              <a:defRPr sz="2068"/>
            </a:pPr>
            <a:r>
              <a:t>The third stage, we use OR gates in columns 3rd </a:t>
            </a:r>
            <a:r>
              <a:rPr>
                <a:latin typeface="Cambria Math"/>
                <a:ea typeface="Cambria Math"/>
                <a:cs typeface="Cambria Math"/>
                <a:sym typeface="Cambria Math"/>
              </a:rPr>
              <a:t>∼</a:t>
            </a:r>
            <a:r>
              <a:t>0th to generate results and ignore carry propagation considering them close to LSB, whose errors have less effect on the final results. We detect errors in t with the EDC, i.e., a single AND gate, to determine whether the compensation bit should he second stage be produced. We use the proposed approximate 4-2 compressors, accurate 4-2 compressors, full adders, and half adders to compress the partial products in the remaining columns. After finishing the third stage, we get the final two partial product rows, which is summed up by using accurate adders to produce the final results.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PROPOSED METHODOLOGY"/>
          <p:cNvSpPr txBox="1"/>
          <p:nvPr>
            <p:ph type="title"/>
          </p:nvPr>
        </p:nvSpPr>
        <p:spPr>
          <a:prstGeom prst="rect">
            <a:avLst/>
          </a:prstGeom>
        </p:spPr>
        <p:txBody>
          <a:bodyPr/>
          <a:lstStyle/>
          <a:p>
            <a:pPr/>
            <a:r>
              <a:t>         </a:t>
            </a:r>
            <a:r>
              <a:rPr sz="3900"/>
              <a:t>       PROPOSED METHODOLOGY</a:t>
            </a:r>
          </a:p>
        </p:txBody>
      </p:sp>
      <p:sp>
        <p:nvSpPr>
          <p:cNvPr id="126" name="A MAC unit is a common component found in numerous digital signal processing systems. that use accumulation and multiplication. It also operates digital DSP systems with high speed. DSP is utillized in a variety of procedures, including convolution, filt"/>
          <p:cNvSpPr txBox="1"/>
          <p:nvPr>
            <p:ph type="body" idx="1"/>
          </p:nvPr>
        </p:nvSpPr>
        <p:spPr>
          <a:xfrm>
            <a:off x="1196376" y="1602676"/>
            <a:ext cx="9799248" cy="3652648"/>
          </a:xfrm>
          <a:prstGeom prst="rect">
            <a:avLst/>
          </a:prstGeom>
        </p:spPr>
        <p:txBody>
          <a:bodyPr/>
          <a:lstStyle/>
          <a:p>
            <a:pPr algn="just" defTabSz="233172">
              <a:lnSpc>
                <a:spcPct val="100000"/>
              </a:lnSpc>
              <a:spcBef>
                <a:spcPts val="600"/>
              </a:spcBef>
              <a:defRPr b="0" sz="2040"/>
            </a:pPr>
            <a:r>
              <a:t>A MAC unit is a common component found in numerous digital signal processing systems. that use accumulation and multiplication. It also operates digital DSP systems with high speed. DSP is utillized in a variety of procedures, including convolution, filtering, and inner products. DSP techniques often utillize nonlinear functions such as Discrete wavelet transforms (DWT) and Discrete cosine transforms (DCT). The whole speed of the arithmetic computations, which includes addition and multiplication, is established by the speed of execution and the performance of the full calculation since addition and multiplication are efficiently finished by cyclic application of addition and multiplication. Procedures that multiply and aggregate are unique to digital filters.</a:t>
            </a:r>
          </a:p>
          <a:p>
            <a:pPr defTabSz="233172">
              <a:lnSpc>
                <a:spcPct val="100000"/>
              </a:lnSpc>
              <a:spcBef>
                <a:spcPts val="600"/>
              </a:spcBef>
              <a:defRPr b="0" sz="1734">
                <a:latin typeface="Times New Roman"/>
                <a:ea typeface="Times New Roman"/>
                <a:cs typeface="Times New Roman"/>
                <a:sym typeface="Times New Roman"/>
              </a:defRPr>
            </a:pPr>
            <a:endParaRPr>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Block Diagram of Mac"/>
          <p:cNvSpPr txBox="1"/>
          <p:nvPr>
            <p:ph type="title"/>
          </p:nvPr>
        </p:nvSpPr>
        <p:spPr>
          <a:prstGeom prst="rect">
            <a:avLst/>
          </a:prstGeom>
        </p:spPr>
        <p:txBody>
          <a:bodyPr/>
          <a:lstStyle/>
          <a:p>
            <a:pPr/>
            <a:r>
              <a:t>Block Diagram of Mac</a:t>
            </a:r>
          </a:p>
        </p:txBody>
      </p:sp>
      <p:pic>
        <p:nvPicPr>
          <p:cNvPr id="129" name="page2image8247184.jpg" descr="page2image8247184.jpg"/>
          <p:cNvPicPr>
            <a:picLocks noChangeAspect="1"/>
          </p:cNvPicPr>
          <p:nvPr/>
        </p:nvPicPr>
        <p:blipFill>
          <a:blip r:embed="rId2">
            <a:extLst/>
          </a:blip>
          <a:stretch>
            <a:fillRect/>
          </a:stretch>
        </p:blipFill>
        <p:spPr>
          <a:xfrm>
            <a:off x="2998277" y="1691567"/>
            <a:ext cx="5077035" cy="4511034"/>
          </a:xfrm>
          <a:prstGeom prst="rect">
            <a:avLst/>
          </a:prstGeom>
          <a:ln w="12700">
            <a:miter lim="400000"/>
          </a:ln>
        </p:spPr>
      </p:pic>
      <p:sp>
        <p:nvSpPr>
          <p:cNvPr id="130" name="Text"/>
          <p:cNvSpPr txBox="1"/>
          <p:nvPr/>
        </p:nvSpPr>
        <p:spPr>
          <a:xfrm>
            <a:off x="400050" y="-1629939"/>
            <a:ext cx="127000" cy="355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defRPr sz="1200">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Results"/>
          <p:cNvSpPr txBox="1"/>
          <p:nvPr>
            <p:ph type="title"/>
          </p:nvPr>
        </p:nvSpPr>
        <p:spPr>
          <a:prstGeom prst="rect">
            <a:avLst/>
          </a:prstGeom>
        </p:spPr>
        <p:txBody>
          <a:bodyPr/>
          <a:lstStyle/>
          <a:p>
            <a:pPr/>
            <a:r>
              <a:t>Results</a:t>
            </a:r>
          </a:p>
        </p:txBody>
      </p:sp>
      <p:pic>
        <p:nvPicPr>
          <p:cNvPr id="133" name="page7image8234960.jpg" descr="page7image8234960.jpg"/>
          <p:cNvPicPr>
            <a:picLocks noChangeAspect="1"/>
          </p:cNvPicPr>
          <p:nvPr/>
        </p:nvPicPr>
        <p:blipFill>
          <a:blip r:embed="rId2">
            <a:extLst/>
          </a:blip>
          <a:stretch>
            <a:fillRect/>
          </a:stretch>
        </p:blipFill>
        <p:spPr>
          <a:xfrm>
            <a:off x="381566" y="2069653"/>
            <a:ext cx="11630265" cy="2391473"/>
          </a:xfrm>
          <a:prstGeom prst="rect">
            <a:avLst/>
          </a:prstGeom>
          <a:ln w="12700">
            <a:miter lim="400000"/>
          </a:ln>
        </p:spPr>
      </p:pic>
      <p:sp>
        <p:nvSpPr>
          <p:cNvPr id="134" name="Text"/>
          <p:cNvSpPr txBox="1"/>
          <p:nvPr/>
        </p:nvSpPr>
        <p:spPr>
          <a:xfrm>
            <a:off x="-631058" y="2105470"/>
            <a:ext cx="127001" cy="355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defRPr sz="1200">
                <a:latin typeface="Times Roman"/>
                <a:ea typeface="Times Roman"/>
                <a:cs typeface="Times Roman"/>
                <a:sym typeface="Times Roman"/>
              </a:defRPr>
            </a:lvl1pPr>
          </a:lstStyle>
          <a:p>
            <a:pPr/>
            <a:r>
              <a:t> </a:t>
            </a:r>
          </a:p>
        </p:txBody>
      </p:sp>
      <p:sp>
        <p:nvSpPr>
          <p:cNvPr id="135" name="Simulation waveforms of approximate multiplier."/>
          <p:cNvSpPr txBox="1"/>
          <p:nvPr/>
        </p:nvSpPr>
        <p:spPr>
          <a:xfrm>
            <a:off x="3341589" y="4674213"/>
            <a:ext cx="5105971" cy="762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spcBef>
                <a:spcPts val="1200"/>
              </a:spcBef>
              <a:defRPr sz="2000">
                <a:latin typeface="Times Roman"/>
                <a:ea typeface="Times Roman"/>
                <a:cs typeface="Times Roman"/>
                <a:sym typeface="Times Roman"/>
              </a:defRPr>
            </a:lvl1pPr>
          </a:lstStyle>
          <a:p>
            <a:pPr/>
            <a:r>
              <a:t>Simulation waveforms of approximate multiplier.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7" name="page7image8234336.jpg" descr="page7image8234336.jpg"/>
          <p:cNvPicPr>
            <a:picLocks noChangeAspect="1"/>
          </p:cNvPicPr>
          <p:nvPr/>
        </p:nvPicPr>
        <p:blipFill>
          <a:blip r:embed="rId2">
            <a:extLst/>
          </a:blip>
          <a:stretch>
            <a:fillRect/>
          </a:stretch>
        </p:blipFill>
        <p:spPr>
          <a:xfrm>
            <a:off x="191293" y="1458613"/>
            <a:ext cx="11809357" cy="2428300"/>
          </a:xfrm>
          <a:prstGeom prst="rect">
            <a:avLst/>
          </a:prstGeom>
          <a:ln w="12700">
            <a:miter lim="400000"/>
          </a:ln>
        </p:spPr>
      </p:pic>
      <p:sp>
        <p:nvSpPr>
          <p:cNvPr id="138" name="Text"/>
          <p:cNvSpPr txBox="1"/>
          <p:nvPr/>
        </p:nvSpPr>
        <p:spPr>
          <a:xfrm>
            <a:off x="-4064000" y="1339850"/>
            <a:ext cx="3755110" cy="355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1200">
                <a:latin typeface="Times Roman"/>
                <a:ea typeface="Times Roman"/>
                <a:cs typeface="Times Roman"/>
                <a:sym typeface="Times Roman"/>
              </a:defRPr>
            </a:lvl1pPr>
          </a:lstStyle>
          <a:p>
            <a:pPr/>
            <a:r>
              <a:t> </a:t>
            </a:r>
          </a:p>
        </p:txBody>
      </p:sp>
      <p:sp>
        <p:nvSpPr>
          <p:cNvPr id="139" name="Simulation waveform of Mac."/>
          <p:cNvSpPr txBox="1"/>
          <p:nvPr/>
        </p:nvSpPr>
        <p:spPr>
          <a:xfrm>
            <a:off x="4185148" y="4314289"/>
            <a:ext cx="3137595" cy="762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spcBef>
                <a:spcPts val="1200"/>
              </a:spcBef>
              <a:defRPr sz="2000">
                <a:latin typeface="Times Roman"/>
                <a:ea typeface="Times Roman"/>
                <a:cs typeface="Times Roman"/>
                <a:sym typeface="Times Roman"/>
              </a:defRPr>
            </a:lvl1pPr>
          </a:lstStyle>
          <a:p>
            <a:pPr/>
            <a:r>
              <a:t>Simulation waveform of Mac.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xfrm>
            <a:off x="838200" y="365125"/>
            <a:ext cx="10515600" cy="1123018"/>
          </a:xfrm>
          <a:prstGeom prst="rect">
            <a:avLst/>
          </a:prstGeom>
        </p:spPr>
        <p:txBody>
          <a:bodyPr/>
          <a:lstStyle/>
          <a:p>
            <a:pPr>
              <a:defRPr sz="1800">
                <a:latin typeface="+mj-lt"/>
                <a:ea typeface="+mj-ea"/>
                <a:cs typeface="+mj-cs"/>
                <a:sym typeface="Calibri"/>
              </a:defRPr>
            </a:pPr>
            <a:r>
              <a:t>                                               </a:t>
            </a:r>
            <a:r>
              <a:rPr b="1" sz="2800"/>
              <a:t>CONCLUSION &amp; FUTURE SCOPE</a:t>
            </a:r>
          </a:p>
        </p:txBody>
      </p:sp>
      <p:sp>
        <p:nvSpPr>
          <p:cNvPr id="142" name="Content Placeholder 2"/>
          <p:cNvSpPr txBox="1"/>
          <p:nvPr>
            <p:ph type="body" idx="1"/>
          </p:nvPr>
        </p:nvSpPr>
        <p:spPr>
          <a:xfrm>
            <a:off x="838200" y="1483922"/>
            <a:ext cx="10515600" cy="4693041"/>
          </a:xfrm>
          <a:prstGeom prst="rect">
            <a:avLst/>
          </a:prstGeom>
        </p:spPr>
        <p:txBody>
          <a:bodyPr/>
          <a:lstStyle/>
          <a:p>
            <a:pPr marL="0" indent="0" algn="just" defTabSz="374904">
              <a:lnSpc>
                <a:spcPct val="100000"/>
              </a:lnSpc>
              <a:spcBef>
                <a:spcPts val="900"/>
              </a:spcBef>
              <a:buSzTx/>
              <a:buFontTx/>
              <a:buNone/>
              <a:defRPr sz="2460">
                <a:latin typeface="Times Roman"/>
                <a:ea typeface="Times Roman"/>
                <a:cs typeface="Times Roman"/>
                <a:sym typeface="Times Roman"/>
              </a:defRPr>
            </a:pPr>
            <a:r>
              <a:t>This study introduces a new method involving approximate 4:2 compressor designs coupled with an approximate multiplier for constructing MAC (Multiplier-Accumulator) units. The aim is to cater to different precision requirements. We describe an extremely accurate Approximate 4-2 Compressor and suggest a flexible approximation multiplier that may dynamically truncate partial products. Additionally, we propose a MAC unit that can adjust power consumption and accuracy levels for multiplication tasks based on user requirements during runtime.In essence, designing an approximation multiplier with absolute advantage is quite difficult, and the best solution is usually the one that best fits the intended use. We provide a contender with a competitive error-electrical performance tradeoff in our approximate multiplier design. </a:t>
            </a:r>
          </a:p>
          <a:p>
            <a:pPr marL="0" indent="0" defTabSz="374904">
              <a:lnSpc>
                <a:spcPct val="100000"/>
              </a:lnSpc>
              <a:spcBef>
                <a:spcPts val="900"/>
              </a:spcBef>
              <a:buSzTx/>
              <a:buFontTx/>
              <a:buNone/>
              <a:defRPr sz="1093">
                <a:latin typeface="Times Roman"/>
                <a:ea typeface="Times Roman"/>
                <a:cs typeface="Times Roman"/>
                <a:sym typeface="Times Roman"/>
              </a:defRPr>
            </a:pPr>
            <a:endParaRPr sz="984"/>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xfrm>
            <a:off x="838200" y="116542"/>
            <a:ext cx="10515600" cy="806825"/>
          </a:xfrm>
          <a:prstGeom prst="rect">
            <a:avLst/>
          </a:prstGeom>
        </p:spPr>
        <p:txBody>
          <a:bodyPr/>
          <a:lstStyle/>
          <a:p>
            <a:pPr/>
            <a:r>
              <a:t>                             </a:t>
            </a:r>
            <a:r>
              <a:rPr sz="2800"/>
              <a:t>REFERENCES</a:t>
            </a:r>
          </a:p>
        </p:txBody>
      </p:sp>
      <p:sp>
        <p:nvSpPr>
          <p:cNvPr id="145" name="Content Placeholder 2"/>
          <p:cNvSpPr txBox="1"/>
          <p:nvPr>
            <p:ph type="body" idx="1"/>
          </p:nvPr>
        </p:nvSpPr>
        <p:spPr>
          <a:xfrm>
            <a:off x="838200" y="923365"/>
            <a:ext cx="10515600" cy="5602942"/>
          </a:xfrm>
          <a:prstGeom prst="rect">
            <a:avLst/>
          </a:prstGeom>
        </p:spPr>
        <p:txBody>
          <a:bodyPr/>
          <a:lstStyle/>
          <a:p>
            <a:pPr marL="0" indent="0" algn="just" defTabSz="566927">
              <a:spcBef>
                <a:spcPts val="600"/>
              </a:spcBef>
              <a:buSzTx/>
              <a:buNone/>
              <a:defRPr sz="1860"/>
            </a:pPr>
            <a:r>
              <a:t>[1] B. Moons and M. Verhelst, ‘‘DVAS: Dynamic voltage accuracy scaling for increased energy-efficiency in approximate computing,’’ in Proc. IEEE/ACM Int. Symp. Low Power Electron. Design (ISLPED), Jul. 2015, pp. 237–242. </a:t>
            </a:r>
          </a:p>
          <a:p>
            <a:pPr marL="0" indent="0" algn="just" defTabSz="566927">
              <a:spcBef>
                <a:spcPts val="600"/>
              </a:spcBef>
              <a:buSzTx/>
              <a:buNone/>
              <a:defRPr sz="1860"/>
            </a:pPr>
            <a:r>
              <a:t>[2] D. Mohapatra, V. K. Chippa, A. Raghunathan, and K. Roy, ‘‘Design of voltage-scalable meta-functions for approximate computing,’’ in Proc. Design, Autom. Test Eur., Mar. 2011, pp. 1–6. </a:t>
            </a:r>
          </a:p>
          <a:p>
            <a:pPr marL="0" indent="0" algn="just" defTabSz="566927">
              <a:spcBef>
                <a:spcPts val="600"/>
              </a:spcBef>
              <a:buSzTx/>
              <a:buNone/>
              <a:defRPr sz="1860"/>
            </a:pPr>
            <a:r>
              <a:t>[3] K. Yin Kyaw, W. Ling Goh, and K. Seng Yeo, ‘‘Low-power high-speed multiplier for error-tolerant application,’’ in Proc. IEEE Int. Conf. Electron Devices Solid-State Circuits (EDSSC), Dec. 2010, pp. 1–4. </a:t>
            </a:r>
          </a:p>
          <a:p>
            <a:pPr marL="0" indent="0" algn="just" defTabSz="566927">
              <a:spcBef>
                <a:spcPts val="600"/>
              </a:spcBef>
              <a:buSzTx/>
              <a:buNone/>
              <a:defRPr sz="1860"/>
            </a:pPr>
            <a:r>
              <a:t>[4] M. de la Guia Solaz, W. Han, and R. Conway, ‘‘A flexible low power DSP with a programmable truncated multiplier,’’ IEEE Trans. Circuits Syst., vol. 59, no. 11, pp. 2555–2568, Nov. 2012. </a:t>
            </a:r>
          </a:p>
          <a:p>
            <a:pPr marL="0" indent="0" algn="just" defTabSz="566927">
              <a:spcBef>
                <a:spcPts val="600"/>
              </a:spcBef>
              <a:buSzTx/>
              <a:buNone/>
              <a:defRPr sz="1860"/>
            </a:pPr>
            <a:r>
              <a:t>[5] R. Zendegani, M. Kamal, M. Bahadori, A. Afzali-Kusha, and M. Pedram, ‘‘RoBa multiplier: A rounding-based approximate multiplier for high- speed yet energy-efficient digital signal processing,’’ IEEE Trans. Very Large Scale Integer. (VLSI) Syst., vol. 25, no. 2, pp. 393–401, Feb. 2017. </a:t>
            </a:r>
          </a:p>
          <a:p>
            <a:pPr marL="0" indent="0" algn="just" defTabSz="566927">
              <a:spcBef>
                <a:spcPts val="600"/>
              </a:spcBef>
              <a:buSzTx/>
              <a:buNone/>
              <a:defRPr sz="1860"/>
            </a:pPr>
            <a:r>
              <a:t>[6] C. S. Wallace, ‘‘A suggestion for a fast multiplier,’’ IEEE Trans. Electron. Comput., vol. EC-13, no. 1, pp. 14–17, Feb. </a:t>
            </a:r>
          </a:p>
          <a:p>
            <a:pPr marL="0" indent="0" algn="just" defTabSz="566927">
              <a:spcBef>
                <a:spcPts val="600"/>
              </a:spcBef>
              <a:buSzTx/>
              <a:buNone/>
              <a:defRPr sz="1860"/>
            </a:pPr>
            <a:r>
              <a:t>1964. </a:t>
            </a:r>
          </a:p>
          <a:p>
            <a:pPr marL="0" indent="0" algn="just" defTabSz="566927">
              <a:spcBef>
                <a:spcPts val="600"/>
              </a:spcBef>
              <a:buSzTx/>
              <a:buNone/>
              <a:defRPr sz="1860"/>
            </a:pPr>
            <a:r>
              <a:t>[7] A. Weinberger, ‘‘4:2 carry-save adder module,’’ IBM Tech. Discl. Bull., vol. 23, no. 8, pp. 3811–3814, 1981. </a:t>
            </a:r>
          </a:p>
          <a:p>
            <a:pPr marL="0" indent="0" algn="just" defTabSz="566927">
              <a:spcBef>
                <a:spcPts val="600"/>
              </a:spcBef>
              <a:buSzTx/>
              <a:buNone/>
              <a:defRPr sz="1860"/>
            </a:pPr>
            <a:r>
              <a:t>[8] A. Momeni, J. Han, P. Montuschi, and F. Lombardi, ‘‘Design and analysis of approximate compressors for </a:t>
            </a:r>
          </a:p>
          <a:p>
            <a:pPr marL="0" indent="0" algn="just" defTabSz="566927">
              <a:spcBef>
                <a:spcPts val="600"/>
              </a:spcBef>
              <a:buSzTx/>
              <a:buNone/>
              <a:defRPr sz="992"/>
            </a:pPr>
            <a:r>
              <a:rPr sz="1860"/>
              <a:t>multiplication,’’ IEEE Trans. Comput., vol. 64, no. 4, pp. 984–994, Apr. 2015.</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Title 1"/>
          <p:cNvSpPr txBox="1"/>
          <p:nvPr>
            <p:ph type="ctrTitle"/>
          </p:nvPr>
        </p:nvSpPr>
        <p:spPr>
          <a:xfrm>
            <a:off x="1524000" y="528919"/>
            <a:ext cx="9144000" cy="770965"/>
          </a:xfrm>
          <a:prstGeom prst="rect">
            <a:avLst/>
          </a:prstGeom>
        </p:spPr>
        <p:txBody>
          <a:bodyPr/>
          <a:lstStyle>
            <a:lvl1pPr>
              <a:defRPr b="1" sz="2800">
                <a:latin typeface="+mj-lt"/>
                <a:ea typeface="+mj-ea"/>
                <a:cs typeface="+mj-cs"/>
                <a:sym typeface="Calibri"/>
              </a:defRPr>
            </a:lvl1pPr>
          </a:lstStyle>
          <a:p>
            <a:pPr/>
            <a:r>
              <a:t>PLAN OF ACTION</a:t>
            </a:r>
          </a:p>
        </p:txBody>
      </p:sp>
      <p:sp>
        <p:nvSpPr>
          <p:cNvPr id="99" name="Subtitle 2"/>
          <p:cNvSpPr txBox="1"/>
          <p:nvPr>
            <p:ph type="subTitle" idx="1"/>
          </p:nvPr>
        </p:nvSpPr>
        <p:spPr>
          <a:xfrm>
            <a:off x="1156446" y="1550893"/>
            <a:ext cx="10031507" cy="4903694"/>
          </a:xfrm>
          <a:prstGeom prst="rect">
            <a:avLst/>
          </a:prstGeom>
        </p:spPr>
        <p:txBody>
          <a:bodyPr/>
          <a:lstStyle/>
          <a:p>
            <a:pPr/>
          </a:p>
        </p:txBody>
      </p:sp>
      <p:pic>
        <p:nvPicPr>
          <p:cNvPr id="100" name="Picture 4" descr="Picture 4"/>
          <p:cNvPicPr>
            <a:picLocks noChangeAspect="1"/>
          </p:cNvPicPr>
          <p:nvPr/>
        </p:nvPicPr>
        <p:blipFill>
          <a:blip r:embed="rId2">
            <a:extLst/>
          </a:blip>
          <a:stretch>
            <a:fillRect/>
          </a:stretch>
        </p:blipFill>
        <p:spPr>
          <a:xfrm>
            <a:off x="2036904" y="1550894"/>
            <a:ext cx="8532484" cy="478031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itle 1"/>
          <p:cNvSpPr txBox="1"/>
          <p:nvPr>
            <p:ph type="ctrTitle"/>
          </p:nvPr>
        </p:nvSpPr>
        <p:spPr>
          <a:xfrm>
            <a:off x="1524000" y="376519"/>
            <a:ext cx="9144000" cy="681318"/>
          </a:xfrm>
          <a:prstGeom prst="rect">
            <a:avLst/>
          </a:prstGeom>
        </p:spPr>
        <p:txBody>
          <a:bodyPr/>
          <a:lstStyle>
            <a:lvl1pPr>
              <a:defRPr b="1" sz="2800">
                <a:latin typeface="+mj-lt"/>
                <a:ea typeface="+mj-ea"/>
                <a:cs typeface="+mj-cs"/>
                <a:sym typeface="Calibri"/>
              </a:defRPr>
            </a:lvl1pPr>
          </a:lstStyle>
          <a:p>
            <a:pPr/>
            <a:r>
              <a:t>CONTENTS</a:t>
            </a:r>
          </a:p>
        </p:txBody>
      </p:sp>
      <p:sp>
        <p:nvSpPr>
          <p:cNvPr id="103" name="Subtitle 2"/>
          <p:cNvSpPr txBox="1"/>
          <p:nvPr>
            <p:ph type="subTitle" idx="1"/>
          </p:nvPr>
        </p:nvSpPr>
        <p:spPr>
          <a:xfrm>
            <a:off x="1524000" y="1272987"/>
            <a:ext cx="9144000" cy="5271249"/>
          </a:xfrm>
          <a:prstGeom prst="rect">
            <a:avLst/>
          </a:prstGeom>
        </p:spPr>
        <p:txBody>
          <a:bodyPr/>
          <a:lstStyle/>
          <a:p>
            <a:pPr marL="342900" indent="-342900" algn="l">
              <a:buSzPct val="100000"/>
              <a:buFont typeface="Arial"/>
              <a:buChar char="•"/>
            </a:pPr>
            <a:r>
              <a:t>ABSTRACT</a:t>
            </a:r>
          </a:p>
          <a:p>
            <a:pPr marL="342900" indent="-342900" algn="l">
              <a:buSzPct val="100000"/>
              <a:buFont typeface="Arial"/>
              <a:buChar char="•"/>
            </a:pPr>
            <a:r>
              <a:t>INTRODUCTION</a:t>
            </a:r>
          </a:p>
          <a:p>
            <a:pPr marL="342900" indent="-342900" algn="l">
              <a:buSzPct val="100000"/>
              <a:buFont typeface="Arial"/>
              <a:buChar char="•"/>
            </a:pPr>
            <a:r>
              <a:t>PROBLEM STATEMENT</a:t>
            </a:r>
          </a:p>
          <a:p>
            <a:pPr marL="342900" indent="-342900" algn="l">
              <a:buSzPct val="100000"/>
              <a:buFont typeface="Arial"/>
              <a:buChar char="•"/>
            </a:pPr>
            <a:r>
              <a:t>PROJECT OBJECTIVES</a:t>
            </a:r>
          </a:p>
          <a:p>
            <a:pPr marL="342900" indent="-342900" algn="l">
              <a:buSzPct val="100000"/>
              <a:buFont typeface="Arial"/>
              <a:buChar char="•"/>
            </a:pPr>
            <a:r>
              <a:t>EXISTING APPROACH</a:t>
            </a:r>
          </a:p>
          <a:p>
            <a:pPr marL="342900" indent="-342900" algn="l">
              <a:buSzPct val="100000"/>
              <a:buFont typeface="Arial"/>
              <a:buChar char="•"/>
            </a:pPr>
            <a:r>
              <a:t>PROPOSED METHODOLOGY</a:t>
            </a:r>
          </a:p>
          <a:p>
            <a:pPr marL="342900" indent="-342900" algn="l">
              <a:buSzPct val="100000"/>
              <a:buFont typeface="Arial"/>
              <a:buChar char="•"/>
            </a:pPr>
            <a:r>
              <a:t>CONCLUSION &amp; FUTURE SCOPE</a:t>
            </a:r>
          </a:p>
          <a:p>
            <a:pPr marL="342900" indent="-342900" algn="l">
              <a:buSzPct val="100000"/>
              <a:buFont typeface="Arial"/>
              <a:buChar char="•"/>
            </a:pPr>
            <a:r>
              <a:t>REFERENCES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itle 1"/>
          <p:cNvSpPr txBox="1"/>
          <p:nvPr>
            <p:ph type="ctrTitle"/>
          </p:nvPr>
        </p:nvSpPr>
        <p:spPr>
          <a:xfrm>
            <a:off x="1262912" y="546848"/>
            <a:ext cx="9405088" cy="762001"/>
          </a:xfrm>
          <a:prstGeom prst="rect">
            <a:avLst/>
          </a:prstGeom>
        </p:spPr>
        <p:txBody>
          <a:bodyPr/>
          <a:lstStyle>
            <a:lvl1pPr algn="l">
              <a:defRPr sz="3700"/>
            </a:lvl1pPr>
          </a:lstStyle>
          <a:p>
            <a:pPr/>
            <a:r>
              <a:t>                                ABSTRACT</a:t>
            </a:r>
          </a:p>
        </p:txBody>
      </p:sp>
      <p:sp>
        <p:nvSpPr>
          <p:cNvPr id="106" name="Subtitle 2"/>
          <p:cNvSpPr txBox="1"/>
          <p:nvPr>
            <p:ph type="subTitle" idx="1"/>
          </p:nvPr>
        </p:nvSpPr>
        <p:spPr>
          <a:xfrm>
            <a:off x="1031783" y="1584870"/>
            <a:ext cx="10128434" cy="4780548"/>
          </a:xfrm>
          <a:prstGeom prst="rect">
            <a:avLst/>
          </a:prstGeom>
        </p:spPr>
        <p:txBody>
          <a:bodyPr/>
          <a:lstStyle>
            <a:lvl1pPr algn="just" defTabSz="457200">
              <a:lnSpc>
                <a:spcPct val="100000"/>
              </a:lnSpc>
              <a:spcBef>
                <a:spcPts val="500"/>
              </a:spcBef>
              <a:defRPr sz="2300"/>
            </a:lvl1pPr>
          </a:lstStyle>
          <a:p>
            <a:pPr/>
            <a:r>
              <a:t>In numerous applications, multipliers play a crucial role as arithmetic functional units, often requiring extensive multiplications that contribute significantly to power consumption. Employing an approximate multiplier represents a novel strategy to reduce critical path time and power usage in error-tolerant systems. The trade-off involves sacrificing accuracy for enhanced performance and reduced energy consumption. To cater to varying precision requirements, this article not only introduces a highly accurate approximate 4-2 compressor but also proposes a adaptable approximation multiplier capable of dynamically truncating partial products. Additionally, a Multiplier and Accumulation (MAC) unit is recommended. Depending on user needs, the suggested MAC unit, paired with an approximate multiplier, can dynamically adjust power and accuracy for multiplications during runtime.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Title 1"/>
          <p:cNvSpPr txBox="1"/>
          <p:nvPr>
            <p:ph type="ctrTitle"/>
          </p:nvPr>
        </p:nvSpPr>
        <p:spPr>
          <a:xfrm>
            <a:off x="1416423" y="627528"/>
            <a:ext cx="9574307" cy="618566"/>
          </a:xfrm>
          <a:prstGeom prst="rect">
            <a:avLst/>
          </a:prstGeom>
        </p:spPr>
        <p:txBody>
          <a:bodyPr/>
          <a:lstStyle>
            <a:lvl1pPr>
              <a:defRPr sz="2800"/>
            </a:lvl1pPr>
          </a:lstStyle>
          <a:p>
            <a:pPr/>
            <a:r>
              <a:t>INTRODUCTION</a:t>
            </a:r>
          </a:p>
        </p:txBody>
      </p:sp>
      <p:sp>
        <p:nvSpPr>
          <p:cNvPr id="109" name="Subtitle 2"/>
          <p:cNvSpPr txBox="1"/>
          <p:nvPr>
            <p:ph type="subTitle" idx="1"/>
          </p:nvPr>
        </p:nvSpPr>
        <p:spPr>
          <a:xfrm>
            <a:off x="1272988" y="1488141"/>
            <a:ext cx="9888071" cy="3693460"/>
          </a:xfrm>
          <a:prstGeom prst="rect">
            <a:avLst/>
          </a:prstGeom>
        </p:spPr>
        <p:txBody>
          <a:bodyPr/>
          <a:lstStyle>
            <a:lvl1pPr algn="just"/>
          </a:lstStyle>
          <a:p>
            <a:pPr/>
            <a:r>
              <a:t>Multipliers are among the most critical arithmetic functional units in many applications, such as digital signal processing (DSP), computer vision, multimedia processing, image recognition, and artificial intelligence. Those applications commonly need numerous multiplications that result in huge power consumption. The high-power consumption is a challenge for implementing those applications, especially on mobile devices. Therefore, many studies have proposed techniques to reduce the power consumption of multiplier circuits. One solution to reduce the power consumption of a multiplier is to approximate multiplication if the targeted applications allow error tolerance, or in other words, if they are related to human senses.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Title 1"/>
          <p:cNvSpPr txBox="1"/>
          <p:nvPr>
            <p:ph type="ctrTitle"/>
          </p:nvPr>
        </p:nvSpPr>
        <p:spPr>
          <a:xfrm>
            <a:off x="1109306" y="755606"/>
            <a:ext cx="9144001" cy="636494"/>
          </a:xfrm>
          <a:prstGeom prst="rect">
            <a:avLst/>
          </a:prstGeom>
        </p:spPr>
        <p:txBody>
          <a:bodyPr/>
          <a:lstStyle>
            <a:lvl1pPr>
              <a:defRPr sz="2800"/>
            </a:lvl1pPr>
          </a:lstStyle>
          <a:p>
            <a:pPr/>
            <a:r>
              <a:t>PROJECT OBJECTIVES</a:t>
            </a:r>
          </a:p>
        </p:txBody>
      </p:sp>
      <p:sp>
        <p:nvSpPr>
          <p:cNvPr id="112" name="Subtitle 2"/>
          <p:cNvSpPr txBox="1"/>
          <p:nvPr>
            <p:ph type="subTitle" idx="1"/>
          </p:nvPr>
        </p:nvSpPr>
        <p:spPr>
          <a:xfrm>
            <a:off x="983898" y="1713321"/>
            <a:ext cx="9958772" cy="7782622"/>
          </a:xfrm>
          <a:prstGeom prst="rect">
            <a:avLst/>
          </a:prstGeom>
        </p:spPr>
        <p:txBody>
          <a:bodyPr/>
          <a:lstStyle/>
          <a:p>
            <a:pPr algn="just"/>
            <a:r>
              <a:t>1.Proposing the construction of the recommended approximate multiplier, which is based on a high-precision approximate 4-2 compressor. </a:t>
            </a:r>
            <a:endParaRPr>
              <a:latin typeface="Times Roman"/>
              <a:ea typeface="Times Roman"/>
              <a:cs typeface="Times Roman"/>
              <a:sym typeface="Times Roman"/>
            </a:endParaRPr>
          </a:p>
          <a:p>
            <a:pPr algn="just"/>
            <a:r>
              <a:t>2. Presenting a straightforward circuit for error compensation intended to further minimize error lengths. </a:t>
            </a:r>
            <a:endParaRPr>
              <a:latin typeface="Times Roman"/>
              <a:ea typeface="Times Roman"/>
              <a:cs typeface="Times Roman"/>
              <a:sym typeface="Times Roman"/>
            </a:endParaRPr>
          </a:p>
          <a:p>
            <a:pPr algn="just"/>
            <a:r>
              <a:t>3.Presenting a dynamic input truncation method that allows for the adjustment of power and precision requirements in multiplication. </a:t>
            </a:r>
            <a:endParaRPr>
              <a:latin typeface="Times Roman"/>
              <a:ea typeface="Times Roman"/>
              <a:cs typeface="Times Roman"/>
              <a:sym typeface="Times Roman"/>
            </a:endParaRPr>
          </a:p>
          <a:p>
            <a:pPr algn="just"/>
            <a:r>
              <a:t>4.Developing a Multiply and Accumulate (MAC) unit that incorporates an approximate multiplier in this project. </a:t>
            </a:r>
            <a:endParaRPr>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xfrm>
            <a:off x="838200" y="365125"/>
            <a:ext cx="10515600" cy="396875"/>
          </a:xfrm>
          <a:prstGeom prst="rect">
            <a:avLst/>
          </a:prstGeom>
        </p:spPr>
        <p:txBody>
          <a:bodyPr/>
          <a:lstStyle>
            <a:lvl1pPr defTabSz="804672">
              <a:defRPr sz="2464"/>
            </a:lvl1pPr>
          </a:lstStyle>
          <a:p>
            <a:pPr/>
            <a:r>
              <a:t>                                                   EXISTING METHODOLOGY</a:t>
            </a:r>
          </a:p>
        </p:txBody>
      </p:sp>
      <p:sp>
        <p:nvSpPr>
          <p:cNvPr id="115" name="Content Placeholder 2"/>
          <p:cNvSpPr txBox="1"/>
          <p:nvPr>
            <p:ph type="body" idx="1"/>
          </p:nvPr>
        </p:nvSpPr>
        <p:spPr>
          <a:xfrm>
            <a:off x="838200" y="932328"/>
            <a:ext cx="10515600" cy="5244636"/>
          </a:xfrm>
          <a:prstGeom prst="rect">
            <a:avLst/>
          </a:prstGeom>
        </p:spPr>
        <p:txBody>
          <a:bodyPr/>
          <a:lstStyle/>
          <a:p>
            <a:pPr marL="226313" indent="-226313" algn="just" defTabSz="905255">
              <a:spcBef>
                <a:spcPts val="900"/>
              </a:spcBef>
              <a:defRPr sz="1979"/>
            </a:pPr>
            <a:r>
              <a:t>The proposed 4-2 approximate compressor is shown in figure . The design of the proposed approximate 4-2 compressor is described. Four inputs X1 </a:t>
            </a:r>
            <a:r>
              <a:rPr>
                <a:latin typeface="Cambria Math"/>
                <a:ea typeface="Cambria Math"/>
                <a:cs typeface="Cambria Math"/>
                <a:sym typeface="Cambria Math"/>
              </a:rPr>
              <a:t>∼ </a:t>
            </a:r>
            <a:r>
              <a:t>X4 are used to generate W1 </a:t>
            </a:r>
            <a:r>
              <a:rPr>
                <a:latin typeface="Cambria Math"/>
                <a:ea typeface="Cambria Math"/>
                <a:cs typeface="Cambria Math"/>
                <a:sym typeface="Cambria Math"/>
              </a:rPr>
              <a:t>∼ </a:t>
            </a:r>
            <a:r>
              <a:t>W4 using Eqs. Because an incorrectly computed carry bit has a higher error distance than the sum bit, i.e., an incorrect carry bit produces two times ED of that produced by an incorrect sum bit, the carry bit in the proposed compressor is designed always to be correctly generated. The equations of generating carry bit . The carry bit will become 1 under three circumstances. One is X1 and X2 are both 1. Gate-level implementation of proposed 4-2 compressor. Another is X3 and X4 are both 1. The third is either of X1 or X2 is 1 and either of X3 or X4 is 1.  checks the first two situations, and checks third situation. produces the final carry bit.</a:t>
            </a:r>
          </a:p>
          <a:p>
            <a:pPr marL="226313" indent="-226313" defTabSz="905255">
              <a:spcBef>
                <a:spcPts val="900"/>
              </a:spcBef>
              <a:defRPr sz="1782"/>
            </a:pPr>
            <a:r>
              <a:t>W1 = X1 AND X2 </a:t>
            </a:r>
            <a:endParaRPr sz="1386"/>
          </a:p>
          <a:p>
            <a:pPr marL="226313" indent="-226313" defTabSz="905255">
              <a:spcBef>
                <a:spcPts val="900"/>
              </a:spcBef>
              <a:defRPr sz="1782"/>
            </a:pPr>
            <a:r>
              <a:t>W2 = X1 OR X2 </a:t>
            </a:r>
            <a:endParaRPr sz="1386"/>
          </a:p>
          <a:p>
            <a:pPr marL="226313" indent="-226313" defTabSz="905255">
              <a:spcBef>
                <a:spcPts val="900"/>
              </a:spcBef>
              <a:defRPr sz="1782"/>
            </a:pPr>
            <a:r>
              <a:t>W3 = X3 AND X4 </a:t>
            </a:r>
            <a:endParaRPr sz="1386"/>
          </a:p>
          <a:p>
            <a:pPr marL="226313" indent="-226313" defTabSz="905255">
              <a:spcBef>
                <a:spcPts val="900"/>
              </a:spcBef>
              <a:defRPr sz="1782"/>
            </a:pPr>
            <a:r>
              <a:t>W4 = X3 OR X4 </a:t>
            </a:r>
            <a:endParaRPr sz="1386"/>
          </a:p>
          <a:p>
            <a:pPr marL="226313" indent="-226313" defTabSz="905255">
              <a:spcBef>
                <a:spcPts val="900"/>
              </a:spcBef>
              <a:defRPr sz="1782"/>
            </a:pPr>
            <a:r>
              <a:t>W5 = W1 OR W3 </a:t>
            </a:r>
            <a:endParaRPr sz="1386"/>
          </a:p>
          <a:p>
            <a:pPr marL="226313" indent="-226313" defTabSz="905255">
              <a:spcBef>
                <a:spcPts val="900"/>
              </a:spcBef>
              <a:defRPr sz="1782"/>
            </a:pPr>
            <a:r>
              <a:t>W6 = W2 AND W4 </a:t>
            </a:r>
            <a:endParaRPr sz="1386"/>
          </a:p>
          <a:p>
            <a:pPr marL="226313" indent="-226313" defTabSz="905255">
              <a:spcBef>
                <a:spcPts val="900"/>
              </a:spcBef>
              <a:defRPr sz="1782"/>
            </a:pPr>
            <a:r>
              <a:t>Carry = W5 OR W6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xfrm>
            <a:off x="838200" y="365125"/>
            <a:ext cx="10515600" cy="746500"/>
          </a:xfrm>
          <a:prstGeom prst="rect">
            <a:avLst/>
          </a:prstGeom>
        </p:spPr>
        <p:txBody>
          <a:bodyPr/>
          <a:lstStyle>
            <a:lvl1pPr>
              <a:defRPr sz="2800"/>
            </a:lvl1pPr>
          </a:lstStyle>
          <a:p>
            <a:pPr/>
            <a:r>
              <a:t>                                PROPOSED METHODOLOGY</a:t>
            </a:r>
          </a:p>
        </p:txBody>
      </p:sp>
      <p:sp>
        <p:nvSpPr>
          <p:cNvPr id="118" name="Content Placeholder 2"/>
          <p:cNvSpPr txBox="1"/>
          <p:nvPr>
            <p:ph type="body" idx="1"/>
          </p:nvPr>
        </p:nvSpPr>
        <p:spPr>
          <a:xfrm>
            <a:off x="838200" y="1030941"/>
            <a:ext cx="10515600" cy="5146022"/>
          </a:xfrm>
          <a:prstGeom prst="rect">
            <a:avLst/>
          </a:prstGeom>
        </p:spPr>
        <p:txBody>
          <a:bodyPr/>
          <a:lstStyle/>
          <a:p>
            <a:pPr marL="210311" indent="-210311" algn="just" defTabSz="841247">
              <a:spcBef>
                <a:spcPts val="900"/>
              </a:spcBef>
              <a:defRPr sz="1748"/>
            </a:pPr>
            <a:r>
              <a:t>The proposed equation to generate the sum bit is shown in below .In an accurate 4-2 compressor, the sum bit is generated with four XOR gates built within the two full adders. Whereas in our proposed compressor, we generate the sum bit by inputting W2 and W4 into a 2-input XOR gate to utilize the signals that are used to generate the carry bit. By sharing to achieve high accuracy, we add W5, the signal used to detect these two cases, into the XOR gate. For example, if both X1 and X2 are 1, both W2 and W5 will be 1, and the sum bit will turn out to be ‘0 XOR W4’, resulting in W4 as the sum bit. In this case, the number of bits that needto be considered are only X3 and X4 </a:t>
            </a:r>
          </a:p>
          <a:p>
            <a:pPr marL="0" indent="0" algn="just" defTabSz="841247">
              <a:spcBef>
                <a:spcPts val="900"/>
              </a:spcBef>
              <a:buSzTx/>
              <a:buNone/>
              <a:defRPr sz="1748"/>
            </a:pPr>
            <a:r>
              <a:t>                                                             Sum = W5 XOR W2 XOR W4 </a:t>
            </a:r>
          </a:p>
          <a:p>
            <a:pPr marL="0" indent="0" algn="just" defTabSz="841247">
              <a:spcBef>
                <a:spcPts val="900"/>
              </a:spcBef>
              <a:buSzTx/>
              <a:buNone/>
              <a:defRPr sz="1748"/>
            </a:pPr>
            <a:r>
              <a:t>                                                             Error = W1 AND W3 </a:t>
            </a:r>
          </a:p>
          <a:p>
            <a:pPr marL="210311" indent="-210311" algn="just" defTabSz="841247">
              <a:spcBef>
                <a:spcPts val="900"/>
              </a:spcBef>
              <a:defRPr sz="1748"/>
            </a:pPr>
            <a:r>
              <a:t>For the error detection purpose, we only need an extra AND gate to detect whether both W1 and W3 are 1, because W1 uses an AND gate to detect whether both X1 and X2 are 1, and W3 uses an AND gate to detect whether both X3 and X4 are 1. The equation of the error detection circuit(EDC). Therefore, the error compensation circuit of the proposed 4-2 compressor can be easily constructed by adding an extra AND gate. we propose a dynamic input truncation technique, which uses two 2-input AND gates, as shown in FIGURE 5, to produce a partial product, where A is the multiplicand and B is the multiplier. The Trunc signal is used to determine whether the partial product PPD should be truncated. If the Trunc is 1, the partial product is truncated to 0. To be more precise, the Trunc signals save the power by truncating the PPDs in the multiplications to zeros </a:t>
            </a:r>
          </a:p>
          <a:p>
            <a:pPr marL="0" indent="0" algn="just" defTabSz="841247">
              <a:spcBef>
                <a:spcPts val="900"/>
              </a:spcBef>
              <a:buSzTx/>
              <a:buNone/>
              <a:defRPr sz="1748"/>
            </a:pPr>
            <a:r>
              <a:t>                                                            PPDij= (</a:t>
            </a:r>
            <a:r>
              <a:rPr>
                <a:latin typeface="Cambria Math"/>
                <a:ea typeface="Cambria Math"/>
                <a:cs typeface="Cambria Math"/>
                <a:sym typeface="Cambria Math"/>
              </a:rPr>
              <a:t>∼ </a:t>
            </a:r>
            <a:r>
              <a:t>Trunc AND Bi) AND Aj</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xfrm>
            <a:off x="470899" y="412518"/>
            <a:ext cx="10515601" cy="773394"/>
          </a:xfrm>
          <a:prstGeom prst="rect">
            <a:avLst/>
          </a:prstGeom>
        </p:spPr>
        <p:txBody>
          <a:bodyPr/>
          <a:lstStyle>
            <a:lvl1pPr>
              <a:defRPr sz="2800"/>
            </a:lvl1pPr>
          </a:lstStyle>
          <a:p>
            <a:pPr/>
            <a:r>
              <a:t>                         APPROXIMATE MULTIPLIER METHODOLOGY</a:t>
            </a:r>
          </a:p>
        </p:txBody>
      </p:sp>
      <p:pic>
        <p:nvPicPr>
          <p:cNvPr id="121" name="Content Placeholder 3" descr="Content Placeholder 3"/>
          <p:cNvPicPr>
            <a:picLocks noChangeAspect="1"/>
          </p:cNvPicPr>
          <p:nvPr/>
        </p:nvPicPr>
        <p:blipFill>
          <a:blip r:embed="rId2">
            <a:extLst/>
          </a:blip>
          <a:stretch>
            <a:fillRect/>
          </a:stretch>
        </p:blipFill>
        <p:spPr>
          <a:xfrm>
            <a:off x="2042489" y="1422960"/>
            <a:ext cx="7620247" cy="493941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