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8"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3A9A75-1E76-46A7-9813-D845D44D0F01}" v="5" dt="2024-03-25T15:58:20.8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dharshini Kesavan" userId="68ed9676-ae03-418f-ab1a-41764c7e552c" providerId="ADAL" clId="{E13A9A75-1E76-46A7-9813-D845D44D0F01}"/>
    <pc:docChg chg="custSel modSld">
      <pc:chgData name="Priyadharshini Kesavan" userId="68ed9676-ae03-418f-ab1a-41764c7e552c" providerId="ADAL" clId="{E13A9A75-1E76-46A7-9813-D845D44D0F01}" dt="2024-03-25T15:58:21.008" v="11" actId="27636"/>
      <pc:docMkLst>
        <pc:docMk/>
      </pc:docMkLst>
      <pc:sldChg chg="delSp delDesignElem">
        <pc:chgData name="Priyadharshini Kesavan" userId="68ed9676-ae03-418f-ab1a-41764c7e552c" providerId="ADAL" clId="{E13A9A75-1E76-46A7-9813-D845D44D0F01}" dt="2024-03-25T10:45:25.857" v="1"/>
        <pc:sldMkLst>
          <pc:docMk/>
          <pc:sldMk cId="103361596" sldId="256"/>
        </pc:sldMkLst>
        <pc:spChg chg="del">
          <ac:chgData name="Priyadharshini Kesavan" userId="68ed9676-ae03-418f-ab1a-41764c7e552c" providerId="ADAL" clId="{E13A9A75-1E76-46A7-9813-D845D44D0F01}" dt="2024-03-25T10:45:25.857" v="1"/>
          <ac:spMkLst>
            <pc:docMk/>
            <pc:sldMk cId="103361596" sldId="256"/>
            <ac:spMk id="20" creationId="{A8DB9CD9-59B1-4D73-BC4C-98796A48EF9B}"/>
          </ac:spMkLst>
        </pc:spChg>
        <pc:spChg chg="del">
          <ac:chgData name="Priyadharshini Kesavan" userId="68ed9676-ae03-418f-ab1a-41764c7e552c" providerId="ADAL" clId="{E13A9A75-1E76-46A7-9813-D845D44D0F01}" dt="2024-03-25T10:45:25.857" v="1"/>
          <ac:spMkLst>
            <pc:docMk/>
            <pc:sldMk cId="103361596" sldId="256"/>
            <ac:spMk id="21" creationId="{8874A6A9-41FF-4E33-AFA8-F9F81436A59E}"/>
          </ac:spMkLst>
        </pc:spChg>
        <pc:grpChg chg="del">
          <ac:chgData name="Priyadharshini Kesavan" userId="68ed9676-ae03-418f-ab1a-41764c7e552c" providerId="ADAL" clId="{E13A9A75-1E76-46A7-9813-D845D44D0F01}" dt="2024-03-25T10:45:25.857" v="1"/>
          <ac:grpSpMkLst>
            <pc:docMk/>
            <pc:sldMk cId="103361596" sldId="256"/>
            <ac:grpSpMk id="22" creationId="{721D730E-1F97-4071-B143-B05E6D2599BC}"/>
          </ac:grpSpMkLst>
        </pc:grpChg>
      </pc:sldChg>
      <pc:sldChg chg="modSp mod">
        <pc:chgData name="Priyadharshini Kesavan" userId="68ed9676-ae03-418f-ab1a-41764c7e552c" providerId="ADAL" clId="{E13A9A75-1E76-46A7-9813-D845D44D0F01}" dt="2024-03-25T15:58:20.822" v="10"/>
        <pc:sldMkLst>
          <pc:docMk/>
          <pc:sldMk cId="3882128976" sldId="258"/>
        </pc:sldMkLst>
        <pc:spChg chg="mod">
          <ac:chgData name="Priyadharshini Kesavan" userId="68ed9676-ae03-418f-ab1a-41764c7e552c" providerId="ADAL" clId="{E13A9A75-1E76-46A7-9813-D845D44D0F01}" dt="2024-03-25T15:58:20.822" v="10"/>
          <ac:spMkLst>
            <pc:docMk/>
            <pc:sldMk cId="3882128976" sldId="258"/>
            <ac:spMk id="3" creationId="{08288C06-3827-E8BA-09AF-2426E488250A}"/>
          </ac:spMkLst>
        </pc:spChg>
      </pc:sldChg>
      <pc:sldChg chg="modSp mod">
        <pc:chgData name="Priyadharshini Kesavan" userId="68ed9676-ae03-418f-ab1a-41764c7e552c" providerId="ADAL" clId="{E13A9A75-1E76-46A7-9813-D845D44D0F01}" dt="2024-03-25T15:58:21.008" v="11" actId="27636"/>
        <pc:sldMkLst>
          <pc:docMk/>
          <pc:sldMk cId="2776790566" sldId="261"/>
        </pc:sldMkLst>
        <pc:spChg chg="mod">
          <ac:chgData name="Priyadharshini Kesavan" userId="68ed9676-ae03-418f-ab1a-41764c7e552c" providerId="ADAL" clId="{E13A9A75-1E76-46A7-9813-D845D44D0F01}" dt="2024-03-25T15:58:21.008" v="11" actId="27636"/>
          <ac:spMkLst>
            <pc:docMk/>
            <pc:sldMk cId="2776790566" sldId="261"/>
            <ac:spMk id="3" creationId="{91450641-2EC2-8332-C191-F8564A5E029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8064F6-1DCF-4354-828A-EFC7947C741D}"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35D835-2134-4F2D-9648-EB4517111151}" type="slidenum">
              <a:rPr lang="en-US" smtClean="0"/>
              <a:t>‹#›</a:t>
            </a:fld>
            <a:endParaRPr lang="en-US"/>
          </a:p>
        </p:txBody>
      </p:sp>
    </p:spTree>
    <p:extLst>
      <p:ext uri="{BB962C8B-B14F-4D97-AF65-F5344CB8AC3E}">
        <p14:creationId xmlns:p14="http://schemas.microsoft.com/office/powerpoint/2010/main" val="2844522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8064F6-1DCF-4354-828A-EFC7947C741D}"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35D835-2134-4F2D-9648-EB4517111151}" type="slidenum">
              <a:rPr lang="en-US" smtClean="0"/>
              <a:t>‹#›</a:t>
            </a:fld>
            <a:endParaRPr lang="en-US"/>
          </a:p>
        </p:txBody>
      </p:sp>
    </p:spTree>
    <p:extLst>
      <p:ext uri="{BB962C8B-B14F-4D97-AF65-F5344CB8AC3E}">
        <p14:creationId xmlns:p14="http://schemas.microsoft.com/office/powerpoint/2010/main" val="2331751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8064F6-1DCF-4354-828A-EFC7947C741D}"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35D835-2134-4F2D-9648-EB4517111151}" type="slidenum">
              <a:rPr lang="en-US" smtClean="0"/>
              <a:t>‹#›</a:t>
            </a:fld>
            <a:endParaRPr lang="en-US"/>
          </a:p>
        </p:txBody>
      </p:sp>
    </p:spTree>
    <p:extLst>
      <p:ext uri="{BB962C8B-B14F-4D97-AF65-F5344CB8AC3E}">
        <p14:creationId xmlns:p14="http://schemas.microsoft.com/office/powerpoint/2010/main" val="3396950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8064F6-1DCF-4354-828A-EFC7947C741D}"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35D835-2134-4F2D-9648-EB4517111151}" type="slidenum">
              <a:rPr lang="en-US" smtClean="0"/>
              <a:t>‹#›</a:t>
            </a:fld>
            <a:endParaRPr lang="en-US"/>
          </a:p>
        </p:txBody>
      </p:sp>
    </p:spTree>
    <p:extLst>
      <p:ext uri="{BB962C8B-B14F-4D97-AF65-F5344CB8AC3E}">
        <p14:creationId xmlns:p14="http://schemas.microsoft.com/office/powerpoint/2010/main" val="347687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8064F6-1DCF-4354-828A-EFC7947C741D}"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35D835-2134-4F2D-9648-EB4517111151}" type="slidenum">
              <a:rPr lang="en-US" smtClean="0"/>
              <a:t>‹#›</a:t>
            </a:fld>
            <a:endParaRPr lang="en-US"/>
          </a:p>
        </p:txBody>
      </p:sp>
    </p:spTree>
    <p:extLst>
      <p:ext uri="{BB962C8B-B14F-4D97-AF65-F5344CB8AC3E}">
        <p14:creationId xmlns:p14="http://schemas.microsoft.com/office/powerpoint/2010/main" val="1898265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8064F6-1DCF-4354-828A-EFC7947C741D}"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35D835-2134-4F2D-9648-EB4517111151}" type="slidenum">
              <a:rPr lang="en-US" smtClean="0"/>
              <a:t>‹#›</a:t>
            </a:fld>
            <a:endParaRPr lang="en-US"/>
          </a:p>
        </p:txBody>
      </p:sp>
    </p:spTree>
    <p:extLst>
      <p:ext uri="{BB962C8B-B14F-4D97-AF65-F5344CB8AC3E}">
        <p14:creationId xmlns:p14="http://schemas.microsoft.com/office/powerpoint/2010/main" val="2499285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8064F6-1DCF-4354-828A-EFC7947C741D}" type="datetimeFigureOut">
              <a:rPr lang="en-US" smtClean="0"/>
              <a:t>3/25/2024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35D835-2134-4F2D-9648-EB4517111151}" type="slidenum">
              <a:rPr lang="en-US" smtClean="0"/>
              <a:t>‹#›</a:t>
            </a:fld>
            <a:endParaRPr lang="en-US"/>
          </a:p>
        </p:txBody>
      </p:sp>
    </p:spTree>
    <p:extLst>
      <p:ext uri="{BB962C8B-B14F-4D97-AF65-F5344CB8AC3E}">
        <p14:creationId xmlns:p14="http://schemas.microsoft.com/office/powerpoint/2010/main" val="2050202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8064F6-1DCF-4354-828A-EFC7947C741D}" type="datetimeFigureOut">
              <a:rPr lang="en-US" smtClean="0"/>
              <a:t>3/25/2024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35D835-2134-4F2D-9648-EB4517111151}" type="slidenum">
              <a:rPr lang="en-US" smtClean="0"/>
              <a:t>‹#›</a:t>
            </a:fld>
            <a:endParaRPr lang="en-US"/>
          </a:p>
        </p:txBody>
      </p:sp>
    </p:spTree>
    <p:extLst>
      <p:ext uri="{BB962C8B-B14F-4D97-AF65-F5344CB8AC3E}">
        <p14:creationId xmlns:p14="http://schemas.microsoft.com/office/powerpoint/2010/main" val="278355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8064F6-1DCF-4354-828A-EFC7947C741D}" type="datetimeFigureOut">
              <a:rPr lang="en-US" smtClean="0"/>
              <a:t>3/25/2024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35D835-2134-4F2D-9648-EB4517111151}" type="slidenum">
              <a:rPr lang="en-US" smtClean="0"/>
              <a:t>‹#›</a:t>
            </a:fld>
            <a:endParaRPr lang="en-US"/>
          </a:p>
        </p:txBody>
      </p:sp>
    </p:spTree>
    <p:extLst>
      <p:ext uri="{BB962C8B-B14F-4D97-AF65-F5344CB8AC3E}">
        <p14:creationId xmlns:p14="http://schemas.microsoft.com/office/powerpoint/2010/main" val="227196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8064F6-1DCF-4354-828A-EFC7947C741D}"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35D835-2134-4F2D-9648-EB4517111151}" type="slidenum">
              <a:rPr lang="en-US" smtClean="0"/>
              <a:t>‹#›</a:t>
            </a:fld>
            <a:endParaRPr lang="en-US"/>
          </a:p>
        </p:txBody>
      </p:sp>
    </p:spTree>
    <p:extLst>
      <p:ext uri="{BB962C8B-B14F-4D97-AF65-F5344CB8AC3E}">
        <p14:creationId xmlns:p14="http://schemas.microsoft.com/office/powerpoint/2010/main" val="1824267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8064F6-1DCF-4354-828A-EFC7947C741D}"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35D835-2134-4F2D-9648-EB4517111151}" type="slidenum">
              <a:rPr lang="en-US" smtClean="0"/>
              <a:t>‹#›</a:t>
            </a:fld>
            <a:endParaRPr lang="en-US"/>
          </a:p>
        </p:txBody>
      </p:sp>
    </p:spTree>
    <p:extLst>
      <p:ext uri="{BB962C8B-B14F-4D97-AF65-F5344CB8AC3E}">
        <p14:creationId xmlns:p14="http://schemas.microsoft.com/office/powerpoint/2010/main" val="2164774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8064F6-1DCF-4354-828A-EFC7947C741D}" type="datetimeFigureOut">
              <a:rPr lang="en-US" smtClean="0"/>
              <a:t>3/25/2024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35D835-2134-4F2D-9648-EB4517111151}" type="slidenum">
              <a:rPr lang="en-US" smtClean="0"/>
              <a:t>‹#›</a:t>
            </a:fld>
            <a:endParaRPr lang="en-US"/>
          </a:p>
        </p:txBody>
      </p:sp>
    </p:spTree>
    <p:extLst>
      <p:ext uri="{BB962C8B-B14F-4D97-AF65-F5344CB8AC3E}">
        <p14:creationId xmlns:p14="http://schemas.microsoft.com/office/powerpoint/2010/main" val="266813580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WinUI" TargetMode="External"/><Relationship Id="rId2" Type="http://schemas.openxmlformats.org/officeDocument/2006/relationships/hyperlink" Target="https://www.syncfusion.com/"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WinUI" TargetMode="External"/><Relationship Id="rId2" Type="http://schemas.openxmlformats.org/officeDocument/2006/relationships/hyperlink" Target="https://www.syncfusion.com/"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WinUI" TargetMode="External"/><Relationship Id="rId2" Type="http://schemas.openxmlformats.org/officeDocument/2006/relationships/hyperlink" Target="https://www.syncfusion.com/"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F858A-1C93-44F2-ABF8-82CFC425CF56}"/>
              </a:ext>
            </a:extLst>
          </p:cNvPr>
          <p:cNvSpPr>
            <a:spLocks noGrp="1"/>
          </p:cNvSpPr>
          <p:nvPr>
            <p:ph type="ctrTitle"/>
          </p:nvPr>
        </p:nvSpPr>
        <p:spPr>
          <a:xfrm>
            <a:off x="1783483" y="673652"/>
            <a:ext cx="8302526" cy="2931886"/>
          </a:xfrm>
        </p:spPr>
        <p:txBody>
          <a:bodyPr>
            <a:normAutofit fontScale="90000"/>
          </a:bodyPr>
          <a:lstStyle/>
          <a:p>
            <a:r>
              <a:rPr lang="en-US" sz="4400" b="1" i="0" dirty="0">
                <a:effectLst/>
                <a:latin typeface="Amasis MT Pro Medium" panose="020F0502020204030204" pitchFamily="18" charset="0"/>
              </a:rPr>
              <a:t>The World's Best UI Component Suite for Building Powerful</a:t>
            </a:r>
            <a:br>
              <a:rPr lang="en-US" sz="4400" b="1" i="0" dirty="0">
                <a:effectLst/>
                <a:latin typeface="Amasis MT Pro Medium" panose="020F0502020204030204" pitchFamily="18" charset="0"/>
              </a:rPr>
            </a:br>
            <a:r>
              <a:rPr lang="en-US" sz="4400" b="1" i="0" dirty="0">
                <a:effectLst/>
                <a:latin typeface="Amasis MT Pro Medium" panose="020F0502020204030204" pitchFamily="18" charset="0"/>
              </a:rPr>
              <a:t>Web, Desktop and Mobile App</a:t>
            </a:r>
            <a:r>
              <a:rPr lang="en-US" sz="3200" b="1" i="0" dirty="0">
                <a:effectLst/>
                <a:latin typeface="Amasis MT Pro Medium" panose="020F0502020204030204" pitchFamily="18" charset="0"/>
              </a:rPr>
              <a:t>s</a:t>
            </a:r>
            <a:br>
              <a:rPr lang="en-US" sz="3200" b="1" i="0" dirty="0">
                <a:solidFill>
                  <a:srgbClr val="000000"/>
                </a:solidFill>
                <a:effectLst/>
                <a:latin typeface="Perpetua Titling MT" panose="02020502060505020804" pitchFamily="18" charset="0"/>
              </a:rPr>
            </a:br>
            <a:endParaRPr lang="en-US" sz="3200" dirty="0">
              <a:solidFill>
                <a:schemeClr val="tx2"/>
              </a:solidFill>
              <a:latin typeface="Perpetua Titling MT" panose="02020502060505020804" pitchFamily="18" charset="0"/>
            </a:endParaRPr>
          </a:p>
        </p:txBody>
      </p:sp>
      <p:sp>
        <p:nvSpPr>
          <p:cNvPr id="3" name="Subtitle 2">
            <a:extLst>
              <a:ext uri="{FF2B5EF4-FFF2-40B4-BE49-F238E27FC236}">
                <a16:creationId xmlns:a16="http://schemas.microsoft.com/office/drawing/2014/main" id="{2C71E0E5-33D0-DC1F-6BDA-D2534645EEB3}"/>
              </a:ext>
            </a:extLst>
          </p:cNvPr>
          <p:cNvSpPr>
            <a:spLocks noGrp="1"/>
          </p:cNvSpPr>
          <p:nvPr>
            <p:ph type="subTitle" idx="1"/>
          </p:nvPr>
        </p:nvSpPr>
        <p:spPr>
          <a:xfrm>
            <a:off x="3215729" y="3846443"/>
            <a:ext cx="5760846" cy="1470991"/>
          </a:xfrm>
        </p:spPr>
        <p:txBody>
          <a:bodyPr>
            <a:normAutofit/>
          </a:bodyPr>
          <a:lstStyle/>
          <a:p>
            <a:r>
              <a:rPr lang="en-US" dirty="0">
                <a:solidFill>
                  <a:schemeClr val="accent1">
                    <a:lumMod val="75000"/>
                  </a:schemeClr>
                </a:solidFill>
                <a:latin typeface="Algerian" panose="04020705040A02060702" pitchFamily="82" charset="0"/>
              </a:rPr>
              <a:t>Priyadharshini K</a:t>
            </a:r>
          </a:p>
        </p:txBody>
      </p:sp>
    </p:spTree>
    <p:extLst>
      <p:ext uri="{BB962C8B-B14F-4D97-AF65-F5344CB8AC3E}">
        <p14:creationId xmlns:p14="http://schemas.microsoft.com/office/powerpoint/2010/main" val="103361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05B32-9A47-0B7B-6A68-91937B7EF3F4}"/>
              </a:ext>
            </a:extLst>
          </p:cNvPr>
          <p:cNvSpPr>
            <a:spLocks noGrp="1"/>
          </p:cNvSpPr>
          <p:nvPr>
            <p:ph type="title"/>
          </p:nvPr>
        </p:nvSpPr>
        <p:spPr>
          <a:xfrm>
            <a:off x="572386" y="322595"/>
            <a:ext cx="10515600" cy="1325563"/>
          </a:xfrm>
        </p:spPr>
        <p:txBody>
          <a:bodyPr>
            <a:normAutofit fontScale="90000"/>
          </a:bodyPr>
          <a:lstStyle/>
          <a:p>
            <a:r>
              <a:rPr lang="en-US" sz="3200" b="1" i="0" dirty="0">
                <a:solidFill>
                  <a:srgbClr val="1A1A1A"/>
                </a:solidFill>
                <a:effectLst/>
                <a:latin typeface="Perpetua Titling MT" panose="02020502060505020804" pitchFamily="18" charset="0"/>
              </a:rPr>
              <a:t>Most Popular Components of </a:t>
            </a:r>
            <a:r>
              <a:rPr lang="en-US" sz="3200" b="1" i="0" dirty="0" err="1">
                <a:solidFill>
                  <a:srgbClr val="1A1A1A"/>
                </a:solidFill>
                <a:effectLst/>
                <a:latin typeface="Perpetua Titling MT" panose="02020502060505020804" pitchFamily="18" charset="0"/>
              </a:rPr>
              <a:t>Syncfusion</a:t>
            </a:r>
            <a:r>
              <a:rPr lang="en-US" sz="3200" b="1" i="0" dirty="0">
                <a:solidFill>
                  <a:srgbClr val="1A1A1A"/>
                </a:solidFill>
                <a:effectLst/>
                <a:latin typeface="Perpetua Titling MT" panose="02020502060505020804" pitchFamily="18" charset="0"/>
              </a:rPr>
              <a:t> :</a:t>
            </a:r>
            <a:br>
              <a:rPr lang="en-US" sz="3200" b="1" i="0" dirty="0">
                <a:solidFill>
                  <a:srgbClr val="1A1A1A"/>
                </a:solidFill>
                <a:effectLst/>
                <a:latin typeface="Perpetua Titling MT" panose="02020502060505020804" pitchFamily="18" charset="0"/>
              </a:rPr>
            </a:br>
            <a:endParaRPr lang="en-US" sz="3200" b="1" dirty="0">
              <a:latin typeface="Perpetua Titling MT" panose="02020502060505020804" pitchFamily="18" charset="0"/>
            </a:endParaRPr>
          </a:p>
        </p:txBody>
      </p:sp>
      <p:sp>
        <p:nvSpPr>
          <p:cNvPr id="3" name="Content Placeholder 2">
            <a:extLst>
              <a:ext uri="{FF2B5EF4-FFF2-40B4-BE49-F238E27FC236}">
                <a16:creationId xmlns:a16="http://schemas.microsoft.com/office/drawing/2014/main" id="{08288C06-3827-E8BA-09AF-2426E488250A}"/>
              </a:ext>
            </a:extLst>
          </p:cNvPr>
          <p:cNvSpPr>
            <a:spLocks noGrp="1"/>
          </p:cNvSpPr>
          <p:nvPr>
            <p:ph idx="1"/>
          </p:nvPr>
        </p:nvSpPr>
        <p:spPr/>
        <p:txBody>
          <a:bodyPr>
            <a:normAutofit/>
          </a:bodyPr>
          <a:lstStyle/>
          <a:p>
            <a:pPr>
              <a:buFont typeface="Wingdings" panose="05000000000000000000" pitchFamily="2" charset="2"/>
              <a:buChar char="v"/>
            </a:pPr>
            <a:r>
              <a:rPr lang="en-US" dirty="0"/>
              <a:t>DataGrid</a:t>
            </a:r>
          </a:p>
          <a:p>
            <a:pPr>
              <a:buFont typeface="Wingdings" panose="05000000000000000000" pitchFamily="2" charset="2"/>
              <a:buChar char="v"/>
            </a:pPr>
            <a:r>
              <a:rPr lang="en-US" dirty="0"/>
              <a:t>Charts</a:t>
            </a:r>
          </a:p>
          <a:p>
            <a:pPr>
              <a:buFont typeface="Wingdings" panose="05000000000000000000" pitchFamily="2" charset="2"/>
              <a:buChar char="v"/>
            </a:pPr>
            <a:r>
              <a:rPr lang="en-US" dirty="0"/>
              <a:t>ListView</a:t>
            </a:r>
          </a:p>
          <a:p>
            <a:pPr>
              <a:buFont typeface="Wingdings" panose="05000000000000000000" pitchFamily="2" charset="2"/>
              <a:buChar char="v"/>
            </a:pPr>
            <a:r>
              <a:rPr lang="en-US" dirty="0"/>
              <a:t>Scheduler</a:t>
            </a:r>
          </a:p>
          <a:p>
            <a:pPr>
              <a:buFont typeface="Wingdings" panose="05000000000000000000" pitchFamily="2" charset="2"/>
              <a:buChar char="v"/>
            </a:pPr>
            <a:r>
              <a:rPr lang="en-US" dirty="0"/>
              <a:t>Diagram</a:t>
            </a:r>
          </a:p>
          <a:p>
            <a:pPr>
              <a:buFont typeface="Wingdings" panose="05000000000000000000" pitchFamily="2" charset="2"/>
              <a:buChar char="v"/>
            </a:pPr>
            <a:r>
              <a:rPr lang="en-US" dirty="0"/>
              <a:t>PDF Viewer</a:t>
            </a:r>
          </a:p>
          <a:p>
            <a:pPr>
              <a:buFont typeface="Wingdings" panose="05000000000000000000" pitchFamily="2" charset="2"/>
              <a:buChar char="v"/>
            </a:pPr>
            <a:r>
              <a:rPr lang="en-US" dirty="0"/>
              <a:t>Excel Library</a:t>
            </a:r>
          </a:p>
        </p:txBody>
      </p:sp>
    </p:spTree>
    <p:extLst>
      <p:ext uri="{BB962C8B-B14F-4D97-AF65-F5344CB8AC3E}">
        <p14:creationId xmlns:p14="http://schemas.microsoft.com/office/powerpoint/2010/main" val="388212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83AC8-A253-5046-837D-16B4FA9AB907}"/>
              </a:ext>
            </a:extLst>
          </p:cNvPr>
          <p:cNvSpPr>
            <a:spLocks noGrp="1"/>
          </p:cNvSpPr>
          <p:nvPr>
            <p:ph type="title"/>
          </p:nvPr>
        </p:nvSpPr>
        <p:spPr>
          <a:xfrm>
            <a:off x="423303" y="-127591"/>
            <a:ext cx="10930498" cy="1818280"/>
          </a:xfrm>
        </p:spPr>
        <p:txBody>
          <a:bodyPr>
            <a:normAutofit/>
          </a:bodyPr>
          <a:lstStyle/>
          <a:p>
            <a:r>
              <a:rPr lang="en-US" sz="4000" dirty="0">
                <a:latin typeface="Algerian" panose="04020705040A02060702" pitchFamily="82" charset="0"/>
                <a:ea typeface="Cascadia Code" panose="020B0609020000020004" pitchFamily="49" charset="0"/>
                <a:cs typeface="Cascadia Code" panose="020B0609020000020004" pitchFamily="49" charset="0"/>
              </a:rPr>
              <a:t>DATAGRID:</a:t>
            </a:r>
          </a:p>
        </p:txBody>
      </p:sp>
      <p:sp>
        <p:nvSpPr>
          <p:cNvPr id="3" name="Content Placeholder 2">
            <a:extLst>
              <a:ext uri="{FF2B5EF4-FFF2-40B4-BE49-F238E27FC236}">
                <a16:creationId xmlns:a16="http://schemas.microsoft.com/office/drawing/2014/main" id="{2F00FD9F-973F-1DED-C042-CC194F3EB9C5}"/>
              </a:ext>
            </a:extLst>
          </p:cNvPr>
          <p:cNvSpPr>
            <a:spLocks noGrp="1"/>
          </p:cNvSpPr>
          <p:nvPr>
            <p:ph idx="1"/>
          </p:nvPr>
        </p:nvSpPr>
        <p:spPr>
          <a:xfrm>
            <a:off x="423302" y="1219493"/>
            <a:ext cx="10515600" cy="5273382"/>
          </a:xfrm>
        </p:spPr>
        <p:txBody>
          <a:bodyPr>
            <a:normAutofit/>
          </a:bodyPr>
          <a:lstStyle/>
          <a:p>
            <a:pPr marL="0" indent="0">
              <a:buNone/>
            </a:pPr>
            <a:r>
              <a:rPr lang="en-US" sz="2000" b="0" i="0" dirty="0">
                <a:solidFill>
                  <a:srgbClr val="1A1A1A"/>
                </a:solidFill>
                <a:effectLst/>
                <a:latin typeface="Abadi Extra Light" panose="020B0204020104020204" pitchFamily="34" charset="0"/>
                <a:ea typeface="Open Sans Light" panose="020B0306030504020204" pitchFamily="34" charset="0"/>
                <a:cs typeface="Open Sans Light" panose="020B0306030504020204" pitchFamily="34" charset="0"/>
              </a:rPr>
              <a:t>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a:t>
            </a:r>
            <a:r>
              <a:rPr lang="en-US" sz="2000" b="0" i="0" dirty="0">
                <a:solidFill>
                  <a:srgbClr val="1A1A1A"/>
                </a:solidFill>
                <a:effectLst/>
                <a:latin typeface="Abadi Extra Light" panose="020B0204020104020204" pitchFamily="34" charset="0"/>
              </a:rPr>
              <a:t>.</a:t>
            </a:r>
          </a:p>
          <a:p>
            <a:pPr marL="0" indent="0">
              <a:buNone/>
            </a:pPr>
            <a:endParaRPr lang="en-US" sz="2000" b="0" i="0" dirty="0">
              <a:solidFill>
                <a:srgbClr val="1A1A1A"/>
              </a:solidFill>
              <a:effectLst/>
              <a:latin typeface="Abadi Extra Light" panose="020B0204020104020204" pitchFamily="34" charset="0"/>
            </a:endParaRPr>
          </a:p>
          <a:p>
            <a:pPr marL="0" indent="0">
              <a:buNone/>
            </a:pPr>
            <a:r>
              <a:rPr lang="en-US" sz="1400" b="1" i="0" dirty="0">
                <a:solidFill>
                  <a:srgbClr val="1A1A1A"/>
                </a:solidFill>
                <a:effectLst/>
                <a:latin typeface="Open Sans" panose="020B0606030504020204" pitchFamily="34" charset="0"/>
                <a:ea typeface="Open Sans" panose="020B0606030504020204" pitchFamily="34" charset="0"/>
                <a:cs typeface="Open Sans" panose="020B0606030504020204" pitchFamily="34" charset="0"/>
              </a:rPr>
              <a:t>SUPPORTED PLATFORMS</a:t>
            </a:r>
            <a:r>
              <a:rPr lang="en-US" sz="1400" b="1" dirty="0">
                <a:solidFill>
                  <a:srgbClr val="1A1A1A"/>
                </a:solidFill>
                <a:latin typeface="Open Sans" panose="020B0606030504020204" pitchFamily="34" charset="0"/>
                <a:ea typeface="Open Sans" panose="020B0606030504020204" pitchFamily="34" charset="0"/>
                <a:cs typeface="Open Sans" panose="020B0606030504020204" pitchFamily="34" charset="0"/>
              </a:rPr>
              <a:t>:</a:t>
            </a:r>
          </a:p>
          <a:p>
            <a:pPr marL="0" indent="0">
              <a:buNone/>
            </a:pPr>
            <a:endParaRPr lang="en-US" sz="1400" b="1" i="0" dirty="0">
              <a:solidFill>
                <a:srgbClr val="1A1A1A"/>
              </a:solidFill>
              <a:effectLst/>
              <a:latin typeface="Open Sans" panose="020B0606030504020204" pitchFamily="34" charset="0"/>
            </a:endParaRPr>
          </a:p>
          <a:p>
            <a:pPr marL="0" indent="0">
              <a:buNone/>
            </a:pPr>
            <a:r>
              <a:rPr lang="en-US" sz="1050" b="0" i="0" dirty="0">
                <a:solidFill>
                  <a:srgbClr val="1A1A1A"/>
                </a:solidFill>
                <a:effectLst/>
                <a:latin typeface="Open Sans" panose="020B0606030504020204" pitchFamily="34" charset="0"/>
                <a:hlinkClick r:id="rId2" tooltip="Javascript"/>
              </a:rPr>
              <a:t>JavaScript</a:t>
            </a:r>
            <a:r>
              <a:rPr lang="en-US" sz="1050" b="0" i="0" dirty="0">
                <a:solidFill>
                  <a:srgbClr val="1A1A1A"/>
                </a:solidFill>
                <a:effectLst/>
                <a:latin typeface="Open Sans" panose="020B0606030504020204" pitchFamily="34" charset="0"/>
              </a:rPr>
              <a:t>  </a:t>
            </a:r>
            <a:r>
              <a:rPr lang="en-US" sz="1050" b="0" i="0" dirty="0">
                <a:solidFill>
                  <a:srgbClr val="1A1A1A"/>
                </a:solidFill>
                <a:effectLst/>
                <a:latin typeface="Open Sans" panose="020B0606030504020204" pitchFamily="34" charset="0"/>
                <a:hlinkClick r:id="rId2"/>
              </a:rPr>
              <a:t>Angular</a:t>
            </a:r>
            <a:r>
              <a:rPr lang="en-US" sz="1050" b="0" i="0" dirty="0">
                <a:solidFill>
                  <a:srgbClr val="1A1A1A"/>
                </a:solidFill>
                <a:effectLst/>
                <a:latin typeface="Open Sans" panose="020B0606030504020204" pitchFamily="34" charset="0"/>
              </a:rPr>
              <a:t>  </a:t>
            </a:r>
            <a:r>
              <a:rPr lang="en-US" sz="1050" b="0" i="0" dirty="0">
                <a:solidFill>
                  <a:srgbClr val="1A1A1A"/>
                </a:solidFill>
                <a:effectLst/>
                <a:latin typeface="Open Sans" panose="020B0606030504020204" pitchFamily="34" charset="0"/>
                <a:hlinkClick r:id="rId2"/>
              </a:rPr>
              <a:t>React</a:t>
            </a:r>
            <a:r>
              <a:rPr lang="en-US" sz="1050" b="0" i="0" dirty="0">
                <a:solidFill>
                  <a:srgbClr val="1A1A1A"/>
                </a:solidFill>
                <a:effectLst/>
                <a:latin typeface="Open Sans" panose="020B0606030504020204" pitchFamily="34" charset="0"/>
              </a:rPr>
              <a:t>  </a:t>
            </a:r>
            <a:r>
              <a:rPr lang="en-US" sz="1050" b="0" i="0" dirty="0">
                <a:solidFill>
                  <a:srgbClr val="1A1A1A"/>
                </a:solidFill>
                <a:effectLst/>
                <a:latin typeface="Open Sans" panose="020B0606030504020204" pitchFamily="34" charset="0"/>
                <a:hlinkClick r:id="rId2"/>
              </a:rPr>
              <a:t>Vue</a:t>
            </a:r>
            <a:r>
              <a:rPr lang="en-US" sz="1050" b="0" i="0" dirty="0">
                <a:solidFill>
                  <a:srgbClr val="1A1A1A"/>
                </a:solidFill>
                <a:effectLst/>
                <a:latin typeface="Open Sans" panose="020B0606030504020204" pitchFamily="34" charset="0"/>
              </a:rPr>
              <a:t>  </a:t>
            </a:r>
            <a:r>
              <a:rPr lang="en-US" sz="1050" b="0" i="0" dirty="0">
                <a:solidFill>
                  <a:srgbClr val="1A1A1A"/>
                </a:solidFill>
                <a:effectLst/>
                <a:latin typeface="Open Sans" panose="020B0606030504020204" pitchFamily="34" charset="0"/>
                <a:hlinkClick r:id="rId2"/>
              </a:rPr>
              <a:t>Blazor</a:t>
            </a:r>
            <a:endParaRPr lang="en-US" sz="1050" dirty="0">
              <a:solidFill>
                <a:srgbClr val="1A1A1A"/>
              </a:solidFill>
              <a:latin typeface="Open Sans" panose="020B0606030504020204" pitchFamily="34" charset="0"/>
            </a:endParaRPr>
          </a:p>
          <a:p>
            <a:pPr marL="0" indent="0">
              <a:buNone/>
            </a:pPr>
            <a:r>
              <a:rPr lang="en-US" sz="1050" dirty="0">
                <a:solidFill>
                  <a:srgbClr val="1A1A1A"/>
                </a:solidFill>
                <a:latin typeface="Open Sans" panose="020B0606030504020204" pitchFamily="34" charset="0"/>
                <a:hlinkClick r:id="rId2"/>
              </a:rPr>
              <a:t>Flutter</a:t>
            </a:r>
            <a:r>
              <a:rPr lang="en-US" sz="1050" dirty="0">
                <a:solidFill>
                  <a:srgbClr val="1A1A1A"/>
                </a:solidFill>
                <a:latin typeface="Open Sans" panose="020B0606030504020204" pitchFamily="34" charset="0"/>
              </a:rPr>
              <a:t> </a:t>
            </a:r>
            <a:r>
              <a:rPr lang="en-US" sz="1050" dirty="0">
                <a:solidFill>
                  <a:srgbClr val="1A1A1A"/>
                </a:solidFill>
                <a:latin typeface="Open Sans" panose="020B0606030504020204" pitchFamily="34" charset="0"/>
                <a:hlinkClick r:id="rId2"/>
              </a:rPr>
              <a:t>ASP.NET MVC</a:t>
            </a:r>
            <a:r>
              <a:rPr lang="en-US" sz="1050" dirty="0">
                <a:solidFill>
                  <a:srgbClr val="1A1A1A"/>
                </a:solidFill>
                <a:latin typeface="Open Sans" panose="020B0606030504020204" pitchFamily="34" charset="0"/>
              </a:rPr>
              <a:t>  </a:t>
            </a:r>
            <a:r>
              <a:rPr lang="en-US" sz="1050" dirty="0">
                <a:solidFill>
                  <a:srgbClr val="1A1A1A"/>
                </a:solidFill>
                <a:latin typeface="Open Sans" panose="020B0606030504020204" pitchFamily="34" charset="0"/>
                <a:hlinkClick r:id="rId2"/>
              </a:rPr>
              <a:t>ASP.NET Core</a:t>
            </a:r>
            <a:r>
              <a:rPr lang="en-US" sz="1050" dirty="0">
                <a:solidFill>
                  <a:srgbClr val="1A1A1A"/>
                </a:solidFill>
                <a:latin typeface="Open Sans" panose="020B0606030504020204" pitchFamily="34" charset="0"/>
              </a:rPr>
              <a:t>                                                                                                                                   </a:t>
            </a:r>
            <a:r>
              <a:rPr lang="en-US" dirty="0">
                <a:hlinkClick r:id="rId2"/>
              </a:rPr>
              <a:t>                                         </a:t>
            </a:r>
          </a:p>
          <a:p>
            <a:pPr marL="0" indent="0" algn="just">
              <a:buNone/>
            </a:pPr>
            <a:r>
              <a:rPr lang="en-US" sz="1050" dirty="0">
                <a:latin typeface="Open Sans Light" panose="020F0502020204030204" pitchFamily="34" charset="0"/>
                <a:ea typeface="Open Sans Light" panose="020F0502020204030204" pitchFamily="34" charset="0"/>
                <a:cs typeface="Open Sans Light" panose="020F0502020204030204" pitchFamily="34" charset="0"/>
                <a:hlinkClick r:id="rId2"/>
              </a:rPr>
              <a:t>WinForms</a:t>
            </a:r>
            <a:r>
              <a:rPr lang="en-US" sz="1050" dirty="0">
                <a:latin typeface="Open Sans Light" panose="020F0502020204030204" pitchFamily="34" charset="0"/>
                <a:ea typeface="Open Sans Light" panose="020F0502020204030204" pitchFamily="34" charset="0"/>
                <a:cs typeface="Open Sans Light" panose="020F0502020204030204" pitchFamily="34" charset="0"/>
              </a:rPr>
              <a:t>  </a:t>
            </a:r>
            <a:r>
              <a:rPr lang="en-US" sz="1050" dirty="0">
                <a:latin typeface="Open Sans Light" panose="020F0502020204030204" pitchFamily="34" charset="0"/>
                <a:ea typeface="Open Sans Light" panose="020F0502020204030204" pitchFamily="34" charset="0"/>
                <a:cs typeface="Open Sans Light" panose="020F0502020204030204" pitchFamily="34" charset="0"/>
                <a:hlinkClick r:id="rId2"/>
              </a:rPr>
              <a:t>WPF</a:t>
            </a:r>
            <a:r>
              <a:rPr lang="en-US" sz="1050" dirty="0">
                <a:latin typeface="Open Sans Light" panose="020F0502020204030204" pitchFamily="34" charset="0"/>
                <a:ea typeface="Open Sans Light" panose="020F0502020204030204" pitchFamily="34" charset="0"/>
                <a:cs typeface="Open Sans Light" panose="020F0502020204030204" pitchFamily="34" charset="0"/>
              </a:rPr>
              <a:t>  </a:t>
            </a:r>
            <a:r>
              <a:rPr lang="en-US" sz="1050" dirty="0">
                <a:latin typeface="Open Sans Light" panose="020F0502020204030204" pitchFamily="34" charset="0"/>
                <a:ea typeface="Open Sans Light" panose="020F0502020204030204" pitchFamily="34" charset="0"/>
                <a:cs typeface="Open Sans Light" panose="020F0502020204030204" pitchFamily="34" charset="0"/>
                <a:hlinkClick r:id="rId3"/>
              </a:rPr>
              <a:t>Win UI</a:t>
            </a:r>
            <a:r>
              <a:rPr lang="en-US" sz="1050" dirty="0">
                <a:latin typeface="Open Sans Light" panose="020F0502020204030204" pitchFamily="34" charset="0"/>
                <a:ea typeface="Open Sans Light" panose="020F0502020204030204" pitchFamily="34" charset="0"/>
                <a:cs typeface="Open Sans Light" panose="020F0502020204030204" pitchFamily="34" charset="0"/>
              </a:rPr>
              <a:t>    </a:t>
            </a:r>
            <a:r>
              <a:rPr lang="en-US" sz="1050" dirty="0">
                <a:latin typeface="Open Sans Light" panose="020F0502020204030204" pitchFamily="34" charset="0"/>
                <a:ea typeface="Open Sans Light" panose="020F0502020204030204" pitchFamily="34" charset="0"/>
                <a:cs typeface="Open Sans Light" panose="020F0502020204030204" pitchFamily="34" charset="0"/>
                <a:hlinkClick r:id="rId2"/>
              </a:rPr>
              <a:t>Flutter</a:t>
            </a:r>
            <a:r>
              <a:rPr lang="en-US" sz="1050" dirty="0">
                <a:latin typeface="Open Sans Light" panose="020F0502020204030204" pitchFamily="34" charset="0"/>
                <a:ea typeface="Open Sans Light" panose="020F0502020204030204" pitchFamily="34" charset="0"/>
                <a:cs typeface="Open Sans Light" panose="020F0502020204030204" pitchFamily="34" charset="0"/>
              </a:rPr>
              <a:t>  </a:t>
            </a:r>
            <a:r>
              <a:rPr lang="en-US" sz="1050" dirty="0">
                <a:latin typeface="Open Sans Light" panose="020F0502020204030204" pitchFamily="34" charset="0"/>
                <a:ea typeface="Open Sans Light" panose="020F0502020204030204" pitchFamily="34" charset="0"/>
                <a:cs typeface="Open Sans Light" panose="020F0502020204030204" pitchFamily="34" charset="0"/>
                <a:hlinkClick r:id="rId2"/>
              </a:rPr>
              <a:t>Xamarin</a:t>
            </a:r>
            <a:endParaRPr lang="en-US" sz="1050" dirty="0">
              <a:latin typeface="Open Sans Light" panose="020F0502020204030204" pitchFamily="34" charset="0"/>
              <a:ea typeface="Open Sans Light" panose="020F0502020204030204" pitchFamily="34" charset="0"/>
              <a:cs typeface="Open Sans Light" panose="020F0502020204030204" pitchFamily="34" charset="0"/>
            </a:endParaRPr>
          </a:p>
          <a:p>
            <a:pPr marL="0" indent="0" algn="just">
              <a:buNone/>
            </a:pPr>
            <a:r>
              <a:rPr lang="en-US" sz="1050" dirty="0">
                <a:latin typeface="Open Sans Light" panose="020F0502020204030204" pitchFamily="34" charset="0"/>
                <a:ea typeface="Open Sans Light" panose="020F0502020204030204" pitchFamily="34" charset="0"/>
                <a:cs typeface="Open Sans Light" panose="020F0502020204030204" pitchFamily="34" charset="0"/>
                <a:hlinkClick r:id="rId2"/>
              </a:rPr>
              <a:t>UWP</a:t>
            </a:r>
            <a:r>
              <a:rPr lang="en-US" sz="1050" dirty="0">
                <a:latin typeface="Open Sans Light" panose="020F0502020204030204" pitchFamily="34" charset="0"/>
                <a:ea typeface="Open Sans Light" panose="020F0502020204030204" pitchFamily="34" charset="0"/>
                <a:cs typeface="Open Sans Light" panose="020F0502020204030204" pitchFamily="34" charset="0"/>
              </a:rPr>
              <a:t> </a:t>
            </a:r>
            <a:r>
              <a:rPr lang="en-US" sz="1050" dirty="0">
                <a:latin typeface="Open Sans Light" panose="020F0502020204030204" pitchFamily="34" charset="0"/>
                <a:ea typeface="Open Sans Light" panose="020F0502020204030204" pitchFamily="34" charset="0"/>
                <a:cs typeface="Open Sans Light" panose="020F0502020204030204" pitchFamily="34" charset="0"/>
                <a:hlinkClick r:id="rId2"/>
              </a:rPr>
              <a:t>.NET MAUI</a:t>
            </a:r>
            <a:endParaRPr lang="en-US" sz="1050" dirty="0">
              <a:latin typeface="Open Sans Light" panose="020F0502020204030204" pitchFamily="34" charset="0"/>
              <a:ea typeface="Open Sans Light" panose="020F0502020204030204" pitchFamily="34" charset="0"/>
              <a:cs typeface="Open Sans Light" panose="020F0502020204030204" pitchFamily="34" charset="0"/>
            </a:endParaRPr>
          </a:p>
          <a:p>
            <a:pPr algn="just"/>
            <a:endParaRPr lang="en-US" sz="1050" dirty="0">
              <a:latin typeface="Open Sans Light" panose="020F0502020204030204" pitchFamily="34" charset="0"/>
              <a:ea typeface="Open Sans Light" panose="020F0502020204030204" pitchFamily="34" charset="0"/>
              <a:cs typeface="Open Sans Light" panose="020F0502020204030204" pitchFamily="34" charset="0"/>
            </a:endParaRPr>
          </a:p>
          <a:p>
            <a:pPr marL="0" indent="0" algn="just">
              <a:buNone/>
            </a:pPr>
            <a:r>
              <a:rPr lang="en-US" sz="1050" dirty="0">
                <a:latin typeface="Open Sans Light" panose="020F0502020204030204" pitchFamily="34" charset="0"/>
                <a:ea typeface="Open Sans Light" panose="020F0502020204030204" pitchFamily="34" charset="0"/>
                <a:cs typeface="Open Sans Light" panose="020F0502020204030204" pitchFamily="34" charset="0"/>
                <a:hlinkClick r:id="rId2"/>
              </a:rPr>
              <a:t>Xamarin</a:t>
            </a:r>
            <a:r>
              <a:rPr lang="en-US" sz="1050" dirty="0">
                <a:latin typeface="Open Sans Light" panose="020F0502020204030204" pitchFamily="34" charset="0"/>
                <a:ea typeface="Open Sans Light" panose="020F0502020204030204" pitchFamily="34" charset="0"/>
                <a:cs typeface="Open Sans Light" panose="020F0502020204030204" pitchFamily="34" charset="0"/>
              </a:rPr>
              <a:t>  </a:t>
            </a:r>
            <a:r>
              <a:rPr lang="en-US" sz="1050" dirty="0">
                <a:latin typeface="Open Sans Light" panose="020F0502020204030204" pitchFamily="34" charset="0"/>
                <a:ea typeface="Open Sans Light" panose="020F0502020204030204" pitchFamily="34" charset="0"/>
                <a:cs typeface="Open Sans Light" panose="020F0502020204030204" pitchFamily="34" charset="0"/>
                <a:hlinkClick r:id="rId2"/>
              </a:rPr>
              <a:t>Flutter</a:t>
            </a:r>
            <a:r>
              <a:rPr lang="en-US" sz="1050" dirty="0">
                <a:latin typeface="Open Sans Light" panose="020F0502020204030204" pitchFamily="34" charset="0"/>
                <a:ea typeface="Open Sans Light" panose="020F0502020204030204" pitchFamily="34" charset="0"/>
                <a:cs typeface="Open Sans Light" panose="020F0502020204030204" pitchFamily="34" charset="0"/>
              </a:rPr>
              <a:t>  </a:t>
            </a:r>
            <a:r>
              <a:rPr lang="en-US" sz="1050" dirty="0">
                <a:latin typeface="Open Sans Light" panose="020F0502020204030204" pitchFamily="34" charset="0"/>
                <a:ea typeface="Open Sans Light" panose="020F0502020204030204" pitchFamily="34" charset="0"/>
                <a:cs typeface="Open Sans Light" panose="020F0502020204030204" pitchFamily="34" charset="0"/>
                <a:hlinkClick r:id="rId2"/>
              </a:rPr>
              <a:t>UWP</a:t>
            </a:r>
            <a:r>
              <a:rPr lang="en-US" sz="1050" dirty="0">
                <a:latin typeface="Open Sans Light" panose="020F0502020204030204" pitchFamily="34" charset="0"/>
                <a:ea typeface="Open Sans Light" panose="020F0502020204030204" pitchFamily="34" charset="0"/>
                <a:cs typeface="Open Sans Light" panose="020F0502020204030204" pitchFamily="34" charset="0"/>
              </a:rPr>
              <a:t>  </a:t>
            </a:r>
            <a:r>
              <a:rPr lang="en-US" sz="1050" dirty="0">
                <a:latin typeface="Open Sans Light" panose="020F0502020204030204" pitchFamily="34" charset="0"/>
                <a:ea typeface="Open Sans Light" panose="020F0502020204030204" pitchFamily="34" charset="0"/>
                <a:cs typeface="Open Sans Light" panose="020F0502020204030204" pitchFamily="34" charset="0"/>
                <a:hlinkClick r:id="rId2"/>
              </a:rPr>
              <a:t>JavaScript</a:t>
            </a:r>
            <a:r>
              <a:rPr lang="en-US" sz="1050" dirty="0">
                <a:latin typeface="Open Sans Light" panose="020F0502020204030204" pitchFamily="34" charset="0"/>
                <a:ea typeface="Open Sans Light" panose="020F0502020204030204" pitchFamily="34" charset="0"/>
                <a:cs typeface="Open Sans Light" panose="020F0502020204030204" pitchFamily="34" charset="0"/>
              </a:rPr>
              <a:t>  </a:t>
            </a:r>
            <a:r>
              <a:rPr lang="en-US" sz="1050" dirty="0">
                <a:latin typeface="Open Sans Light" panose="020F0502020204030204" pitchFamily="34" charset="0"/>
                <a:ea typeface="Open Sans Light" panose="020F0502020204030204" pitchFamily="34" charset="0"/>
                <a:cs typeface="Open Sans Light" panose="020F0502020204030204" pitchFamily="34" charset="0"/>
                <a:hlinkClick r:id="rId2"/>
              </a:rPr>
              <a:t>.NET MAUI</a:t>
            </a:r>
            <a:endParaRPr lang="en-US" sz="1050" dirty="0">
              <a:latin typeface="Open Sans Light" panose="020F0502020204030204" pitchFamily="34" charset="0"/>
              <a:ea typeface="Open Sans Light" panose="020F0502020204030204" pitchFamily="34" charset="0"/>
              <a:cs typeface="Open Sans Light" panose="020F0502020204030204" pitchFamily="34" charset="0"/>
            </a:endParaRPr>
          </a:p>
          <a:p>
            <a:pPr algn="just"/>
            <a:endParaRPr lang="en-US" sz="1050" dirty="0">
              <a:latin typeface="Open Sans Light" panose="020F0502020204030204" pitchFamily="34" charset="0"/>
              <a:ea typeface="Open Sans Light" panose="020F0502020204030204" pitchFamily="34" charset="0"/>
              <a:cs typeface="Open Sans Light" panose="020F0502020204030204" pitchFamily="34" charset="0"/>
            </a:endParaRPr>
          </a:p>
          <a:p>
            <a:pPr marL="0" indent="0" algn="just">
              <a:buNone/>
            </a:pPr>
            <a:endParaRPr lang="en-US" sz="1050" dirty="0">
              <a:latin typeface="Open Sans Light" panose="020F0502020204030204" pitchFamily="34" charset="0"/>
              <a:ea typeface="Open Sans Light" panose="020F0502020204030204" pitchFamily="34" charset="0"/>
              <a:cs typeface="Open Sans Light" panose="020F0502020204030204" pitchFamily="34" charset="0"/>
            </a:endParaRPr>
          </a:p>
        </p:txBody>
      </p:sp>
      <p:pic>
        <p:nvPicPr>
          <p:cNvPr id="4" name="Picture 3">
            <a:extLst>
              <a:ext uri="{FF2B5EF4-FFF2-40B4-BE49-F238E27FC236}">
                <a16:creationId xmlns:a16="http://schemas.microsoft.com/office/drawing/2014/main" id="{5C3524D5-B1B9-A610-4922-2381FDC9DF55}"/>
              </a:ext>
            </a:extLst>
          </p:cNvPr>
          <p:cNvPicPr>
            <a:picLocks noChangeAspect="1"/>
          </p:cNvPicPr>
          <p:nvPr/>
        </p:nvPicPr>
        <p:blipFill>
          <a:blip r:embed="rId4"/>
          <a:stretch>
            <a:fillRect/>
          </a:stretch>
        </p:blipFill>
        <p:spPr>
          <a:xfrm>
            <a:off x="5766390" y="3009607"/>
            <a:ext cx="3911460" cy="2628900"/>
          </a:xfrm>
          <a:prstGeom prst="rect">
            <a:avLst/>
          </a:prstGeom>
        </p:spPr>
      </p:pic>
      <p:pic>
        <p:nvPicPr>
          <p:cNvPr id="5" name="Picture 4">
            <a:extLst>
              <a:ext uri="{FF2B5EF4-FFF2-40B4-BE49-F238E27FC236}">
                <a16:creationId xmlns:a16="http://schemas.microsoft.com/office/drawing/2014/main" id="{F24FF32D-14C1-1943-7E71-BDECF1278D11}"/>
              </a:ext>
            </a:extLst>
          </p:cNvPr>
          <p:cNvPicPr>
            <a:picLocks noChangeAspect="1"/>
          </p:cNvPicPr>
          <p:nvPr/>
        </p:nvPicPr>
        <p:blipFill>
          <a:blip r:embed="rId5"/>
          <a:stretch>
            <a:fillRect/>
          </a:stretch>
        </p:blipFill>
        <p:spPr>
          <a:xfrm>
            <a:off x="3477227" y="3429000"/>
            <a:ext cx="508370" cy="2032605"/>
          </a:xfrm>
          <a:prstGeom prst="rect">
            <a:avLst/>
          </a:prstGeom>
        </p:spPr>
      </p:pic>
    </p:spTree>
    <p:extLst>
      <p:ext uri="{BB962C8B-B14F-4D97-AF65-F5344CB8AC3E}">
        <p14:creationId xmlns:p14="http://schemas.microsoft.com/office/powerpoint/2010/main" val="579246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932AB-39AB-EE9A-1B2F-917283900F7E}"/>
              </a:ext>
            </a:extLst>
          </p:cNvPr>
          <p:cNvSpPr>
            <a:spLocks noGrp="1"/>
          </p:cNvSpPr>
          <p:nvPr>
            <p:ph type="title"/>
          </p:nvPr>
        </p:nvSpPr>
        <p:spPr>
          <a:xfrm>
            <a:off x="636181" y="1"/>
            <a:ext cx="10662684" cy="1584250"/>
          </a:xfrm>
        </p:spPr>
        <p:txBody>
          <a:bodyPr>
            <a:normAutofit/>
          </a:bodyPr>
          <a:lstStyle/>
          <a:p>
            <a:r>
              <a:rPr lang="en-US" sz="4000" dirty="0">
                <a:latin typeface="Algerian" panose="04020705040A02060702" pitchFamily="82" charset="0"/>
              </a:rPr>
              <a:t>CHARTS:</a:t>
            </a:r>
          </a:p>
        </p:txBody>
      </p:sp>
      <p:sp>
        <p:nvSpPr>
          <p:cNvPr id="3" name="Content Placeholder 2">
            <a:extLst>
              <a:ext uri="{FF2B5EF4-FFF2-40B4-BE49-F238E27FC236}">
                <a16:creationId xmlns:a16="http://schemas.microsoft.com/office/drawing/2014/main" id="{E8FBF389-C1F9-02C4-1489-16D116B165C0}"/>
              </a:ext>
            </a:extLst>
          </p:cNvPr>
          <p:cNvSpPr>
            <a:spLocks noGrp="1"/>
          </p:cNvSpPr>
          <p:nvPr>
            <p:ph idx="1"/>
          </p:nvPr>
        </p:nvSpPr>
        <p:spPr>
          <a:xfrm>
            <a:off x="636181" y="1084521"/>
            <a:ext cx="10515600" cy="5113707"/>
          </a:xfrm>
        </p:spPr>
        <p:txBody>
          <a:bodyPr>
            <a:normAutofit fontScale="25000" lnSpcReduction="20000"/>
          </a:bodyPr>
          <a:lstStyle/>
          <a:p>
            <a:pPr marL="0" indent="0" algn="l">
              <a:buNone/>
            </a:pPr>
            <a:endParaRPr lang="en-US" sz="5900" b="0" i="0" dirty="0">
              <a:solidFill>
                <a:srgbClr val="1A1A1A"/>
              </a:solidFill>
              <a:effectLst/>
              <a:latin typeface="Abadi Extra Light" panose="020B0204020104020204" pitchFamily="34" charset="0"/>
              <a:ea typeface="Nirmala Text" panose="020B0502040204020203" pitchFamily="34" charset="0"/>
              <a:cs typeface="Nirmala Text" panose="020B0502040204020203" pitchFamily="34" charset="0"/>
            </a:endParaRPr>
          </a:p>
          <a:p>
            <a:pPr marL="0" indent="0" algn="l">
              <a:buNone/>
            </a:pPr>
            <a:r>
              <a:rPr lang="en-US" sz="8000" b="0" i="0" dirty="0">
                <a:solidFill>
                  <a:srgbClr val="1A1A1A"/>
                </a:solidFill>
                <a:effectLst/>
                <a:latin typeface="Abadi Extra Light" panose="020B0204020104020204" pitchFamily="34" charset="0"/>
                <a:ea typeface="Nirmala Text" panose="020B0502040204020203" pitchFamily="34" charset="0"/>
                <a:cs typeface="Nirmala Text" panose="020B0502040204020203" pitchFamily="34" charset="0"/>
              </a:rPr>
              <a:t>The Charts control can plot a wide range of chart types, ranging from line charts to</a:t>
            </a:r>
          </a:p>
          <a:p>
            <a:pPr marL="0" indent="0" algn="l">
              <a:buNone/>
            </a:pPr>
            <a:r>
              <a:rPr lang="en-US" sz="8000" b="0" i="0" dirty="0">
                <a:solidFill>
                  <a:srgbClr val="1A1A1A"/>
                </a:solidFill>
                <a:effectLst/>
                <a:latin typeface="Abadi Extra Light" panose="020B0204020104020204" pitchFamily="34" charset="0"/>
                <a:ea typeface="Nirmala Text" panose="020B0502040204020203" pitchFamily="34" charset="0"/>
                <a:cs typeface="Nirmala Text" panose="020B0502040204020203" pitchFamily="34" charset="0"/>
              </a:rPr>
              <a:t>specialized financial charts. Its rich feature set includes functionalities like data binding,</a:t>
            </a:r>
          </a:p>
          <a:p>
            <a:pPr marL="0" indent="0" algn="l">
              <a:buNone/>
            </a:pPr>
            <a:r>
              <a:rPr lang="en-US" sz="8000" b="0" i="0" dirty="0">
                <a:solidFill>
                  <a:srgbClr val="1A1A1A"/>
                </a:solidFill>
                <a:effectLst/>
                <a:latin typeface="Abadi Extra Light" panose="020B0204020104020204" pitchFamily="34" charset="0"/>
                <a:ea typeface="Nirmala Text" panose="020B0502040204020203" pitchFamily="34" charset="0"/>
                <a:cs typeface="Nirmala Text" panose="020B0502040204020203" pitchFamily="34" charset="0"/>
              </a:rPr>
              <a:t>multiple axes, legends, animation, data labels, annotations, trackballs, tooltips, and</a:t>
            </a:r>
          </a:p>
          <a:p>
            <a:pPr marL="0" indent="0" algn="l">
              <a:buNone/>
            </a:pPr>
            <a:r>
              <a:rPr lang="en-US" sz="8000" b="0" i="0" dirty="0">
                <a:solidFill>
                  <a:srgbClr val="1A1A1A"/>
                </a:solidFill>
                <a:effectLst/>
                <a:latin typeface="Abadi Extra Light" panose="020B0204020104020204" pitchFamily="34" charset="0"/>
                <a:ea typeface="Nirmala Text" panose="020B0502040204020203" pitchFamily="34" charset="0"/>
                <a:cs typeface="Nirmala Text" panose="020B0502040204020203" pitchFamily="34" charset="0"/>
              </a:rPr>
              <a:t>zooming.</a:t>
            </a:r>
          </a:p>
          <a:p>
            <a:pPr marL="0" indent="0">
              <a:buNone/>
            </a:pPr>
            <a:endParaRPr lang="en-US" sz="5900" b="0" i="0" dirty="0">
              <a:solidFill>
                <a:srgbClr val="1A1A1A"/>
              </a:solidFill>
              <a:effectLst/>
              <a:latin typeface="Abadi Extra Light" panose="020B0204020104020204" pitchFamily="34" charset="0"/>
              <a:hlinkClick r:id="rId2" tooltip="Javascript"/>
            </a:endParaRPr>
          </a:p>
          <a:p>
            <a:pPr marL="0" indent="0">
              <a:buNone/>
            </a:pPr>
            <a:endParaRPr lang="en-US" sz="2800" b="0" i="0" dirty="0">
              <a:solidFill>
                <a:srgbClr val="1A1A1A"/>
              </a:solidFill>
              <a:effectLst/>
              <a:latin typeface="Open Sans" panose="020B0606030504020204" pitchFamily="34" charset="0"/>
              <a:hlinkClick r:id="rId2" tooltip="Javascript"/>
            </a:endParaRPr>
          </a:p>
          <a:p>
            <a:pPr marL="0" indent="0">
              <a:buNone/>
            </a:pPr>
            <a:r>
              <a:rPr lang="en-US" sz="5600" b="1" i="0" dirty="0">
                <a:solidFill>
                  <a:srgbClr val="1A1A1A"/>
                </a:solidFill>
                <a:effectLst/>
                <a:latin typeface="Open Sans" panose="020B0606030504020204" pitchFamily="34" charset="0"/>
              </a:rPr>
              <a:t>SUPPORTED PLATFORMS</a:t>
            </a:r>
            <a:r>
              <a:rPr lang="en-US" sz="5600" b="1" dirty="0">
                <a:solidFill>
                  <a:srgbClr val="1A1A1A"/>
                </a:solidFill>
                <a:latin typeface="Open Sans" panose="020B0606030504020204" pitchFamily="34" charset="0"/>
              </a:rPr>
              <a:t>:</a:t>
            </a:r>
          </a:p>
          <a:p>
            <a:pPr marL="0" indent="0">
              <a:buNone/>
            </a:pPr>
            <a:endParaRPr lang="en-US" sz="2800" b="0" i="0" dirty="0">
              <a:solidFill>
                <a:srgbClr val="1A1A1A"/>
              </a:solidFill>
              <a:effectLst/>
              <a:latin typeface="Open Sans" panose="020B0606030504020204" pitchFamily="34" charset="0"/>
              <a:hlinkClick r:id="rId2" tooltip="Javascript"/>
            </a:endParaRPr>
          </a:p>
          <a:p>
            <a:pPr marL="0" indent="0">
              <a:buNone/>
            </a:pPr>
            <a:r>
              <a:rPr lang="en-US" sz="4200" b="0" i="0" dirty="0">
                <a:solidFill>
                  <a:srgbClr val="1A1A1A"/>
                </a:solidFill>
                <a:effectLst/>
                <a:latin typeface="Open Sans" panose="020B0606030504020204" pitchFamily="34" charset="0"/>
                <a:hlinkClick r:id="rId2" tooltip="Javascript"/>
              </a:rPr>
              <a:t>JavaScript</a:t>
            </a:r>
            <a:r>
              <a:rPr lang="en-US" sz="4200" b="0" i="0" dirty="0">
                <a:solidFill>
                  <a:srgbClr val="1A1A1A"/>
                </a:solidFill>
                <a:effectLst/>
                <a:latin typeface="Open Sans" panose="020B0606030504020204" pitchFamily="34" charset="0"/>
              </a:rPr>
              <a:t>  </a:t>
            </a:r>
            <a:r>
              <a:rPr lang="en-US" sz="4200" b="0" i="0" dirty="0">
                <a:solidFill>
                  <a:srgbClr val="1A1A1A"/>
                </a:solidFill>
                <a:effectLst/>
                <a:latin typeface="Open Sans" panose="020B0606030504020204" pitchFamily="34" charset="0"/>
                <a:hlinkClick r:id="rId2"/>
              </a:rPr>
              <a:t>Angular</a:t>
            </a:r>
            <a:r>
              <a:rPr lang="en-US" sz="4200" b="0" i="0" dirty="0">
                <a:solidFill>
                  <a:srgbClr val="1A1A1A"/>
                </a:solidFill>
                <a:effectLst/>
                <a:latin typeface="Open Sans" panose="020B0606030504020204" pitchFamily="34" charset="0"/>
              </a:rPr>
              <a:t>  </a:t>
            </a:r>
            <a:r>
              <a:rPr lang="en-US" sz="4200" b="0" i="0" dirty="0">
                <a:solidFill>
                  <a:srgbClr val="1A1A1A"/>
                </a:solidFill>
                <a:effectLst/>
                <a:latin typeface="Open Sans" panose="020B0606030504020204" pitchFamily="34" charset="0"/>
                <a:hlinkClick r:id="rId2"/>
              </a:rPr>
              <a:t>React</a:t>
            </a:r>
            <a:r>
              <a:rPr lang="en-US" sz="4200" b="0" i="0" dirty="0">
                <a:solidFill>
                  <a:srgbClr val="1A1A1A"/>
                </a:solidFill>
                <a:effectLst/>
                <a:latin typeface="Open Sans" panose="020B0606030504020204" pitchFamily="34" charset="0"/>
              </a:rPr>
              <a:t>  </a:t>
            </a:r>
            <a:r>
              <a:rPr lang="en-US" sz="4200" b="0" i="0" dirty="0">
                <a:solidFill>
                  <a:srgbClr val="1A1A1A"/>
                </a:solidFill>
                <a:effectLst/>
                <a:latin typeface="Open Sans" panose="020B0606030504020204" pitchFamily="34" charset="0"/>
                <a:hlinkClick r:id="rId2"/>
              </a:rPr>
              <a:t>Vue</a:t>
            </a:r>
            <a:r>
              <a:rPr lang="en-US" sz="4200" b="0" i="0" dirty="0">
                <a:solidFill>
                  <a:srgbClr val="1A1A1A"/>
                </a:solidFill>
                <a:effectLst/>
                <a:latin typeface="Open Sans" panose="020B0606030504020204" pitchFamily="34" charset="0"/>
              </a:rPr>
              <a:t>  </a:t>
            </a:r>
            <a:r>
              <a:rPr lang="en-US" sz="4200" b="0" i="0" dirty="0">
                <a:solidFill>
                  <a:srgbClr val="1A1A1A"/>
                </a:solidFill>
                <a:effectLst/>
                <a:latin typeface="Open Sans" panose="020B0606030504020204" pitchFamily="34" charset="0"/>
                <a:hlinkClick r:id="rId2"/>
              </a:rPr>
              <a:t>Blazor</a:t>
            </a:r>
            <a:endParaRPr lang="en-US" sz="4200" b="0" i="0" dirty="0">
              <a:solidFill>
                <a:srgbClr val="1A1A1A"/>
              </a:solidFill>
              <a:effectLst/>
              <a:latin typeface="Open Sans" panose="020B0606030504020204" pitchFamily="34" charset="0"/>
            </a:endParaRPr>
          </a:p>
          <a:p>
            <a:pPr marL="0" indent="0">
              <a:buNone/>
            </a:pPr>
            <a:r>
              <a:rPr lang="en-US" sz="4200" dirty="0">
                <a:solidFill>
                  <a:srgbClr val="1A1A1A"/>
                </a:solidFill>
                <a:latin typeface="Open Sans" panose="020B0606030504020204" pitchFamily="34" charset="0"/>
                <a:hlinkClick r:id="rId2"/>
              </a:rPr>
              <a:t>Flutter</a:t>
            </a:r>
            <a:r>
              <a:rPr lang="en-US" sz="4200" dirty="0">
                <a:solidFill>
                  <a:srgbClr val="1A1A1A"/>
                </a:solidFill>
                <a:latin typeface="Open Sans" panose="020B0606030504020204" pitchFamily="34" charset="0"/>
              </a:rPr>
              <a:t> </a:t>
            </a:r>
            <a:r>
              <a:rPr lang="en-US" sz="4200" dirty="0">
                <a:solidFill>
                  <a:srgbClr val="1A1A1A"/>
                </a:solidFill>
                <a:latin typeface="Open Sans" panose="020B0606030504020204" pitchFamily="34" charset="0"/>
                <a:hlinkClick r:id="rId2"/>
              </a:rPr>
              <a:t>ASP.NET MVC</a:t>
            </a:r>
            <a:r>
              <a:rPr lang="en-US" sz="4200" dirty="0">
                <a:solidFill>
                  <a:srgbClr val="1A1A1A"/>
                </a:solidFill>
                <a:latin typeface="Open Sans" panose="020B0606030504020204" pitchFamily="34" charset="0"/>
              </a:rPr>
              <a:t>  </a:t>
            </a:r>
            <a:r>
              <a:rPr lang="en-US" sz="4200" dirty="0">
                <a:solidFill>
                  <a:srgbClr val="1A1A1A"/>
                </a:solidFill>
                <a:latin typeface="Open Sans" panose="020B0606030504020204" pitchFamily="34" charset="0"/>
                <a:hlinkClick r:id="rId2"/>
              </a:rPr>
              <a:t>ASP.NET Core</a:t>
            </a:r>
            <a:r>
              <a:rPr lang="en-US" sz="4200" dirty="0">
                <a:solidFill>
                  <a:srgbClr val="1A1A1A"/>
                </a:solidFill>
                <a:latin typeface="Open Sans" panose="020B0606030504020204" pitchFamily="34" charset="0"/>
              </a:rPr>
              <a:t>                                                                                                                                   </a:t>
            </a:r>
          </a:p>
          <a:p>
            <a:pPr marL="0" indent="0" algn="just">
              <a:buNone/>
            </a:pPr>
            <a:r>
              <a:rPr lang="en-US" sz="4200" dirty="0">
                <a:hlinkClick r:id="rId2"/>
              </a:rPr>
              <a:t>                                                                                                    </a:t>
            </a:r>
          </a:p>
          <a:p>
            <a:pPr marL="0" indent="0" algn="just">
              <a:buNone/>
            </a:pPr>
            <a:r>
              <a:rPr lang="en-US" sz="4200" dirty="0">
                <a:latin typeface="Open Sans Light" panose="020F0502020204030204" pitchFamily="34" charset="0"/>
                <a:ea typeface="Open Sans Light" panose="020F0502020204030204" pitchFamily="34" charset="0"/>
                <a:cs typeface="Open Sans Light" panose="020F0502020204030204" pitchFamily="34" charset="0"/>
                <a:hlinkClick r:id="rId2"/>
              </a:rPr>
              <a:t>WinForms</a:t>
            </a:r>
            <a:r>
              <a:rPr lang="en-US" sz="4200" dirty="0">
                <a:latin typeface="Open Sans Light" panose="020F0502020204030204" pitchFamily="34" charset="0"/>
                <a:ea typeface="Open Sans Light" panose="020F0502020204030204" pitchFamily="34" charset="0"/>
                <a:cs typeface="Open Sans Light" panose="020F0502020204030204" pitchFamily="34" charset="0"/>
              </a:rPr>
              <a:t>  </a:t>
            </a:r>
            <a:r>
              <a:rPr lang="en-US" sz="4200" dirty="0">
                <a:latin typeface="Open Sans Light" panose="020F0502020204030204" pitchFamily="34" charset="0"/>
                <a:ea typeface="Open Sans Light" panose="020F0502020204030204" pitchFamily="34" charset="0"/>
                <a:cs typeface="Open Sans Light" panose="020F0502020204030204" pitchFamily="34" charset="0"/>
                <a:hlinkClick r:id="rId2"/>
              </a:rPr>
              <a:t>WPF</a:t>
            </a:r>
            <a:r>
              <a:rPr lang="en-US" sz="4200" dirty="0">
                <a:latin typeface="Open Sans Light" panose="020F0502020204030204" pitchFamily="34" charset="0"/>
                <a:ea typeface="Open Sans Light" panose="020F0502020204030204" pitchFamily="34" charset="0"/>
                <a:cs typeface="Open Sans Light" panose="020F0502020204030204" pitchFamily="34" charset="0"/>
              </a:rPr>
              <a:t>  </a:t>
            </a:r>
            <a:r>
              <a:rPr lang="en-US" sz="4200" dirty="0">
                <a:latin typeface="Open Sans Light" panose="020F0502020204030204" pitchFamily="34" charset="0"/>
                <a:ea typeface="Open Sans Light" panose="020F0502020204030204" pitchFamily="34" charset="0"/>
                <a:cs typeface="Open Sans Light" panose="020F0502020204030204" pitchFamily="34" charset="0"/>
                <a:hlinkClick r:id="rId3"/>
              </a:rPr>
              <a:t>Win UI</a:t>
            </a:r>
            <a:r>
              <a:rPr lang="en-US" sz="4200" dirty="0">
                <a:latin typeface="Open Sans Light" panose="020F0502020204030204" pitchFamily="34" charset="0"/>
                <a:ea typeface="Open Sans Light" panose="020F0502020204030204" pitchFamily="34" charset="0"/>
                <a:cs typeface="Open Sans Light" panose="020F0502020204030204" pitchFamily="34" charset="0"/>
              </a:rPr>
              <a:t>    </a:t>
            </a:r>
            <a:r>
              <a:rPr lang="en-US" sz="4200" dirty="0">
                <a:latin typeface="Open Sans Light" panose="020F0502020204030204" pitchFamily="34" charset="0"/>
                <a:ea typeface="Open Sans Light" panose="020F0502020204030204" pitchFamily="34" charset="0"/>
                <a:cs typeface="Open Sans Light" panose="020F0502020204030204" pitchFamily="34" charset="0"/>
                <a:hlinkClick r:id="rId2"/>
              </a:rPr>
              <a:t>Flutter</a:t>
            </a:r>
            <a:r>
              <a:rPr lang="en-US" sz="4200" dirty="0">
                <a:latin typeface="Open Sans Light" panose="020F0502020204030204" pitchFamily="34" charset="0"/>
                <a:ea typeface="Open Sans Light" panose="020F0502020204030204" pitchFamily="34" charset="0"/>
                <a:cs typeface="Open Sans Light" panose="020F0502020204030204" pitchFamily="34" charset="0"/>
              </a:rPr>
              <a:t>  </a:t>
            </a:r>
            <a:r>
              <a:rPr lang="en-US" sz="4200" dirty="0">
                <a:latin typeface="Open Sans Light" panose="020F0502020204030204" pitchFamily="34" charset="0"/>
                <a:ea typeface="Open Sans Light" panose="020F0502020204030204" pitchFamily="34" charset="0"/>
                <a:cs typeface="Open Sans Light" panose="020F0502020204030204" pitchFamily="34" charset="0"/>
                <a:hlinkClick r:id="rId2"/>
              </a:rPr>
              <a:t>Xamarin</a:t>
            </a:r>
            <a:endParaRPr lang="en-US" sz="4200" dirty="0">
              <a:latin typeface="Open Sans Light" panose="020F0502020204030204" pitchFamily="34" charset="0"/>
              <a:ea typeface="Open Sans Light" panose="020F0502020204030204" pitchFamily="34" charset="0"/>
              <a:cs typeface="Open Sans Light" panose="020F0502020204030204" pitchFamily="34" charset="0"/>
            </a:endParaRPr>
          </a:p>
          <a:p>
            <a:pPr marL="0" indent="0" algn="just">
              <a:buNone/>
            </a:pPr>
            <a:r>
              <a:rPr lang="en-US" sz="4200" dirty="0">
                <a:latin typeface="Open Sans Light" panose="020F0502020204030204" pitchFamily="34" charset="0"/>
                <a:ea typeface="Open Sans Light" panose="020F0502020204030204" pitchFamily="34" charset="0"/>
                <a:cs typeface="Open Sans Light" panose="020F0502020204030204" pitchFamily="34" charset="0"/>
                <a:hlinkClick r:id="rId2"/>
              </a:rPr>
              <a:t>UWP</a:t>
            </a:r>
            <a:r>
              <a:rPr lang="en-US" sz="4200" dirty="0">
                <a:latin typeface="Open Sans Light" panose="020F0502020204030204" pitchFamily="34" charset="0"/>
                <a:ea typeface="Open Sans Light" panose="020F0502020204030204" pitchFamily="34" charset="0"/>
                <a:cs typeface="Open Sans Light" panose="020F0502020204030204" pitchFamily="34" charset="0"/>
              </a:rPr>
              <a:t> </a:t>
            </a:r>
            <a:r>
              <a:rPr lang="en-US" sz="4200" dirty="0">
                <a:latin typeface="Open Sans Light" panose="020F0502020204030204" pitchFamily="34" charset="0"/>
                <a:ea typeface="Open Sans Light" panose="020F0502020204030204" pitchFamily="34" charset="0"/>
                <a:cs typeface="Open Sans Light" panose="020F0502020204030204" pitchFamily="34" charset="0"/>
                <a:hlinkClick r:id="rId2"/>
              </a:rPr>
              <a:t>.NET MAUI</a:t>
            </a:r>
            <a:endParaRPr lang="en-US" sz="4200" dirty="0">
              <a:latin typeface="Open Sans Light" panose="020F0502020204030204" pitchFamily="34" charset="0"/>
              <a:ea typeface="Open Sans Light" panose="020F0502020204030204" pitchFamily="34" charset="0"/>
              <a:cs typeface="Open Sans Light" panose="020F0502020204030204" pitchFamily="34" charset="0"/>
            </a:endParaRPr>
          </a:p>
          <a:p>
            <a:pPr marL="0" indent="0" algn="just">
              <a:buNone/>
            </a:pPr>
            <a:endParaRPr lang="en-US" sz="4200" dirty="0">
              <a:latin typeface="Open Sans Light" panose="020F0502020204030204" pitchFamily="34" charset="0"/>
              <a:ea typeface="Open Sans Light" panose="020F0502020204030204" pitchFamily="34" charset="0"/>
              <a:cs typeface="Open Sans Light" panose="020F0502020204030204" pitchFamily="34" charset="0"/>
            </a:endParaRPr>
          </a:p>
          <a:p>
            <a:pPr marL="0" indent="0" algn="just">
              <a:buNone/>
            </a:pPr>
            <a:r>
              <a:rPr lang="en-US" sz="4200" dirty="0">
                <a:latin typeface="Open Sans Light" panose="020F0502020204030204" pitchFamily="34" charset="0"/>
                <a:ea typeface="Open Sans Light" panose="020F0502020204030204" pitchFamily="34" charset="0"/>
                <a:cs typeface="Open Sans Light" panose="020F0502020204030204" pitchFamily="34" charset="0"/>
                <a:hlinkClick r:id="rId2"/>
              </a:rPr>
              <a:t>Xamarin</a:t>
            </a:r>
            <a:r>
              <a:rPr lang="en-US" sz="4200" dirty="0">
                <a:latin typeface="Open Sans Light" panose="020F0502020204030204" pitchFamily="34" charset="0"/>
                <a:ea typeface="Open Sans Light" panose="020F0502020204030204" pitchFamily="34" charset="0"/>
                <a:cs typeface="Open Sans Light" panose="020F0502020204030204" pitchFamily="34" charset="0"/>
              </a:rPr>
              <a:t>  </a:t>
            </a:r>
            <a:r>
              <a:rPr lang="en-US" sz="4200" dirty="0">
                <a:latin typeface="Open Sans Light" panose="020F0502020204030204" pitchFamily="34" charset="0"/>
                <a:ea typeface="Open Sans Light" panose="020F0502020204030204" pitchFamily="34" charset="0"/>
                <a:cs typeface="Open Sans Light" panose="020F0502020204030204" pitchFamily="34" charset="0"/>
                <a:hlinkClick r:id="rId2"/>
              </a:rPr>
              <a:t>Flutter</a:t>
            </a:r>
            <a:r>
              <a:rPr lang="en-US" sz="4200" dirty="0">
                <a:latin typeface="Open Sans Light" panose="020F0502020204030204" pitchFamily="34" charset="0"/>
                <a:ea typeface="Open Sans Light" panose="020F0502020204030204" pitchFamily="34" charset="0"/>
                <a:cs typeface="Open Sans Light" panose="020F0502020204030204" pitchFamily="34" charset="0"/>
              </a:rPr>
              <a:t>  </a:t>
            </a:r>
            <a:r>
              <a:rPr lang="en-US" sz="4200" dirty="0">
                <a:latin typeface="Open Sans Light" panose="020F0502020204030204" pitchFamily="34" charset="0"/>
                <a:ea typeface="Open Sans Light" panose="020F0502020204030204" pitchFamily="34" charset="0"/>
                <a:cs typeface="Open Sans Light" panose="020F0502020204030204" pitchFamily="34" charset="0"/>
                <a:hlinkClick r:id="rId2"/>
              </a:rPr>
              <a:t>UWP</a:t>
            </a:r>
            <a:r>
              <a:rPr lang="en-US" sz="4200" dirty="0">
                <a:latin typeface="Open Sans Light" panose="020F0502020204030204" pitchFamily="34" charset="0"/>
                <a:ea typeface="Open Sans Light" panose="020F0502020204030204" pitchFamily="34" charset="0"/>
                <a:cs typeface="Open Sans Light" panose="020F0502020204030204" pitchFamily="34" charset="0"/>
              </a:rPr>
              <a:t>  </a:t>
            </a:r>
            <a:r>
              <a:rPr lang="en-US" sz="4200" dirty="0">
                <a:latin typeface="Open Sans Light" panose="020F0502020204030204" pitchFamily="34" charset="0"/>
                <a:ea typeface="Open Sans Light" panose="020F0502020204030204" pitchFamily="34" charset="0"/>
                <a:cs typeface="Open Sans Light" panose="020F0502020204030204" pitchFamily="34" charset="0"/>
                <a:hlinkClick r:id="rId2"/>
              </a:rPr>
              <a:t>JavaScript</a:t>
            </a:r>
            <a:r>
              <a:rPr lang="en-US" sz="4200" dirty="0">
                <a:latin typeface="Open Sans Light" panose="020F0502020204030204" pitchFamily="34" charset="0"/>
                <a:ea typeface="Open Sans Light" panose="020F0502020204030204" pitchFamily="34" charset="0"/>
                <a:cs typeface="Open Sans Light" panose="020F0502020204030204" pitchFamily="34" charset="0"/>
              </a:rPr>
              <a:t>  </a:t>
            </a:r>
            <a:r>
              <a:rPr lang="en-US" sz="4200" dirty="0">
                <a:latin typeface="Open Sans Light" panose="020F0502020204030204" pitchFamily="34" charset="0"/>
                <a:ea typeface="Open Sans Light" panose="020F0502020204030204" pitchFamily="34" charset="0"/>
                <a:cs typeface="Open Sans Light" panose="020F0502020204030204" pitchFamily="34" charset="0"/>
                <a:hlinkClick r:id="rId2"/>
              </a:rPr>
              <a:t>.NET MAUI</a:t>
            </a:r>
            <a:endParaRPr lang="en-US" sz="4200" dirty="0">
              <a:latin typeface="Open Sans Light" panose="020F0502020204030204" pitchFamily="34" charset="0"/>
              <a:ea typeface="Open Sans Light" panose="020F0502020204030204" pitchFamily="34" charset="0"/>
              <a:cs typeface="Open Sans Light" panose="020F0502020204030204" pitchFamily="34" charset="0"/>
            </a:endParaRPr>
          </a:p>
          <a:p>
            <a:pPr marL="0" indent="0" algn="just">
              <a:buNone/>
            </a:pPr>
            <a:endParaRPr lang="en-US" sz="4200" dirty="0">
              <a:latin typeface="Open Sans Light" panose="020F0502020204030204" pitchFamily="34" charset="0"/>
              <a:ea typeface="Open Sans Light" panose="020F0502020204030204" pitchFamily="34" charset="0"/>
              <a:cs typeface="Open Sans Light" panose="020F0502020204030204" pitchFamily="34" charset="0"/>
            </a:endParaRPr>
          </a:p>
          <a:p>
            <a:endParaRPr lang="en-US" dirty="0"/>
          </a:p>
        </p:txBody>
      </p:sp>
      <p:pic>
        <p:nvPicPr>
          <p:cNvPr id="4" name="Picture 3">
            <a:extLst>
              <a:ext uri="{FF2B5EF4-FFF2-40B4-BE49-F238E27FC236}">
                <a16:creationId xmlns:a16="http://schemas.microsoft.com/office/drawing/2014/main" id="{025670AE-1A05-CCBA-39D9-0558016B86D4}"/>
              </a:ext>
            </a:extLst>
          </p:cNvPr>
          <p:cNvPicPr>
            <a:picLocks noChangeAspect="1"/>
          </p:cNvPicPr>
          <p:nvPr/>
        </p:nvPicPr>
        <p:blipFill>
          <a:blip r:embed="rId4"/>
          <a:stretch>
            <a:fillRect/>
          </a:stretch>
        </p:blipFill>
        <p:spPr>
          <a:xfrm>
            <a:off x="5757428" y="3168503"/>
            <a:ext cx="3163290" cy="1913861"/>
          </a:xfrm>
          <a:prstGeom prst="rect">
            <a:avLst/>
          </a:prstGeom>
        </p:spPr>
      </p:pic>
      <p:pic>
        <p:nvPicPr>
          <p:cNvPr id="5" name="Picture 4">
            <a:extLst>
              <a:ext uri="{FF2B5EF4-FFF2-40B4-BE49-F238E27FC236}">
                <a16:creationId xmlns:a16="http://schemas.microsoft.com/office/drawing/2014/main" id="{1EEA4B91-F7D1-6F7B-EC0F-2FAE725F4257}"/>
              </a:ext>
            </a:extLst>
          </p:cNvPr>
          <p:cNvPicPr>
            <a:picLocks noChangeAspect="1"/>
          </p:cNvPicPr>
          <p:nvPr/>
        </p:nvPicPr>
        <p:blipFill>
          <a:blip r:embed="rId5"/>
          <a:stretch>
            <a:fillRect/>
          </a:stretch>
        </p:blipFill>
        <p:spPr>
          <a:xfrm>
            <a:off x="4099254" y="3509081"/>
            <a:ext cx="506012" cy="2030144"/>
          </a:xfrm>
          <a:prstGeom prst="rect">
            <a:avLst/>
          </a:prstGeom>
        </p:spPr>
      </p:pic>
    </p:spTree>
    <p:extLst>
      <p:ext uri="{BB962C8B-B14F-4D97-AF65-F5344CB8AC3E}">
        <p14:creationId xmlns:p14="http://schemas.microsoft.com/office/powerpoint/2010/main" val="1095923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18E22-99E2-27FE-5CAC-5DE8987473AD}"/>
              </a:ext>
            </a:extLst>
          </p:cNvPr>
          <p:cNvSpPr>
            <a:spLocks noGrp="1"/>
          </p:cNvSpPr>
          <p:nvPr>
            <p:ph type="title"/>
          </p:nvPr>
        </p:nvSpPr>
        <p:spPr>
          <a:xfrm>
            <a:off x="676941" y="127592"/>
            <a:ext cx="10676860" cy="1371600"/>
          </a:xfrm>
        </p:spPr>
        <p:txBody>
          <a:bodyPr>
            <a:normAutofit/>
          </a:bodyPr>
          <a:lstStyle/>
          <a:p>
            <a:r>
              <a:rPr lang="en-US" sz="4000" dirty="0">
                <a:latin typeface="Algerian" panose="04020705040A02060702" pitchFamily="82" charset="0"/>
              </a:rPr>
              <a:t>ListView:</a:t>
            </a:r>
          </a:p>
        </p:txBody>
      </p:sp>
      <p:sp>
        <p:nvSpPr>
          <p:cNvPr id="3" name="Content Placeholder 2">
            <a:extLst>
              <a:ext uri="{FF2B5EF4-FFF2-40B4-BE49-F238E27FC236}">
                <a16:creationId xmlns:a16="http://schemas.microsoft.com/office/drawing/2014/main" id="{91450641-2EC2-8332-C191-F8564A5E0293}"/>
              </a:ext>
            </a:extLst>
          </p:cNvPr>
          <p:cNvSpPr>
            <a:spLocks noGrp="1"/>
          </p:cNvSpPr>
          <p:nvPr>
            <p:ph idx="1"/>
          </p:nvPr>
        </p:nvSpPr>
        <p:spPr>
          <a:xfrm>
            <a:off x="676942" y="1222744"/>
            <a:ext cx="10515598" cy="4837262"/>
          </a:xfrm>
        </p:spPr>
        <p:txBody>
          <a:bodyPr>
            <a:normAutofit fontScale="92500" lnSpcReduction="10000"/>
          </a:bodyPr>
          <a:lstStyle/>
          <a:p>
            <a:pPr marL="0" indent="0" algn="l">
              <a:buNone/>
            </a:pPr>
            <a:r>
              <a:rPr lang="en-US" sz="2400" b="0" i="0" dirty="0">
                <a:solidFill>
                  <a:srgbClr val="1A1A1A"/>
                </a:solidFill>
                <a:effectLst/>
                <a:latin typeface="Abadi Extra Light" panose="020B0204020104020204" pitchFamily="34" charset="0"/>
              </a:rPr>
              <a:t>The ListView renders a set of data items with UI views or custom templates. It has many features like grouping, sorting, filtering, paging, swiping, multiple selection, drag and drop, and different layout types. The ListView control has been optimized to work with large amounts of data.</a:t>
            </a:r>
          </a:p>
          <a:p>
            <a:pPr marL="0" indent="0">
              <a:buNone/>
            </a:pPr>
            <a:endParaRPr lang="en-US" sz="2400" b="1" i="0" dirty="0">
              <a:solidFill>
                <a:srgbClr val="1A1A1A"/>
              </a:solidFill>
              <a:effectLst/>
              <a:latin typeface="Abadi Extra Light" panose="020B0204020104020204" pitchFamily="34" charset="0"/>
            </a:endParaRPr>
          </a:p>
          <a:p>
            <a:pPr marL="0" indent="0">
              <a:buNone/>
            </a:pPr>
            <a:r>
              <a:rPr lang="en-US" sz="1800" b="1" i="0" dirty="0">
                <a:solidFill>
                  <a:srgbClr val="1A1A1A"/>
                </a:solidFill>
                <a:effectLst/>
                <a:latin typeface="Open Sans" panose="020B0606030504020204" pitchFamily="34" charset="0"/>
              </a:rPr>
              <a:t>SUPPORTED PLATFORMS</a:t>
            </a:r>
            <a:r>
              <a:rPr lang="en-US" sz="1800" b="1" dirty="0">
                <a:solidFill>
                  <a:srgbClr val="1A1A1A"/>
                </a:solidFill>
                <a:latin typeface="Open Sans" panose="020B0606030504020204" pitchFamily="34" charset="0"/>
              </a:rPr>
              <a:t>:</a:t>
            </a:r>
            <a:endParaRPr lang="en-US" sz="1600" b="1" dirty="0">
              <a:solidFill>
                <a:srgbClr val="1A1A1A"/>
              </a:solidFill>
              <a:latin typeface="Open Sans" panose="020B0606030504020204" pitchFamily="34" charset="0"/>
            </a:endParaRPr>
          </a:p>
          <a:p>
            <a:pPr marL="0" indent="0">
              <a:buNone/>
            </a:pPr>
            <a:endParaRPr lang="en-US" sz="800" b="0" i="0" dirty="0">
              <a:solidFill>
                <a:srgbClr val="1A1A1A"/>
              </a:solidFill>
              <a:effectLst/>
              <a:latin typeface="Open Sans" panose="020B0606030504020204" pitchFamily="34" charset="0"/>
              <a:hlinkClick r:id="rId2" tooltip="Javascript"/>
            </a:endParaRPr>
          </a:p>
          <a:p>
            <a:pPr marL="0" indent="0">
              <a:buNone/>
            </a:pPr>
            <a:r>
              <a:rPr lang="en-US" sz="1100" b="0" i="0" dirty="0">
                <a:solidFill>
                  <a:srgbClr val="1A1A1A"/>
                </a:solidFill>
                <a:effectLst/>
                <a:latin typeface="Open Sans" panose="020B0606030504020204" pitchFamily="34" charset="0"/>
                <a:hlinkClick r:id="rId2" tooltip="Javascript"/>
              </a:rPr>
              <a:t>JavaScript</a:t>
            </a:r>
            <a:r>
              <a:rPr lang="en-US" sz="1100" b="0" i="0" dirty="0">
                <a:solidFill>
                  <a:srgbClr val="1A1A1A"/>
                </a:solidFill>
                <a:effectLst/>
                <a:latin typeface="Open Sans" panose="020B0606030504020204" pitchFamily="34" charset="0"/>
              </a:rPr>
              <a:t>  </a:t>
            </a:r>
            <a:r>
              <a:rPr lang="en-US" sz="1100" b="0" i="0" dirty="0">
                <a:solidFill>
                  <a:srgbClr val="1A1A1A"/>
                </a:solidFill>
                <a:effectLst/>
                <a:latin typeface="Open Sans" panose="020B0606030504020204" pitchFamily="34" charset="0"/>
                <a:hlinkClick r:id="rId2"/>
              </a:rPr>
              <a:t>Angular</a:t>
            </a:r>
            <a:r>
              <a:rPr lang="en-US" sz="1100" b="0" i="0" dirty="0">
                <a:solidFill>
                  <a:srgbClr val="1A1A1A"/>
                </a:solidFill>
                <a:effectLst/>
                <a:latin typeface="Open Sans" panose="020B0606030504020204" pitchFamily="34" charset="0"/>
              </a:rPr>
              <a:t>  </a:t>
            </a:r>
            <a:r>
              <a:rPr lang="en-US" sz="1100" b="0" i="0" dirty="0">
                <a:solidFill>
                  <a:srgbClr val="1A1A1A"/>
                </a:solidFill>
                <a:effectLst/>
                <a:latin typeface="Open Sans" panose="020B0606030504020204" pitchFamily="34" charset="0"/>
                <a:hlinkClick r:id="rId2"/>
              </a:rPr>
              <a:t>React</a:t>
            </a:r>
            <a:r>
              <a:rPr lang="en-US" sz="1100" b="0" i="0" dirty="0">
                <a:solidFill>
                  <a:srgbClr val="1A1A1A"/>
                </a:solidFill>
                <a:effectLst/>
                <a:latin typeface="Open Sans" panose="020B0606030504020204" pitchFamily="34" charset="0"/>
              </a:rPr>
              <a:t>  </a:t>
            </a:r>
            <a:r>
              <a:rPr lang="en-US" sz="1100" b="0" i="0" dirty="0">
                <a:solidFill>
                  <a:srgbClr val="1A1A1A"/>
                </a:solidFill>
                <a:effectLst/>
                <a:latin typeface="Open Sans" panose="020B0606030504020204" pitchFamily="34" charset="0"/>
                <a:hlinkClick r:id="rId2"/>
              </a:rPr>
              <a:t>Vue</a:t>
            </a:r>
            <a:r>
              <a:rPr lang="en-US" sz="1100" b="0" i="0" dirty="0">
                <a:solidFill>
                  <a:srgbClr val="1A1A1A"/>
                </a:solidFill>
                <a:effectLst/>
                <a:latin typeface="Open Sans" panose="020B0606030504020204" pitchFamily="34" charset="0"/>
              </a:rPr>
              <a:t>  </a:t>
            </a:r>
            <a:r>
              <a:rPr lang="en-US" sz="1100" b="0" i="0" dirty="0">
                <a:solidFill>
                  <a:srgbClr val="1A1A1A"/>
                </a:solidFill>
                <a:effectLst/>
                <a:latin typeface="Open Sans" panose="020B0606030504020204" pitchFamily="34" charset="0"/>
                <a:hlinkClick r:id="rId2"/>
              </a:rPr>
              <a:t>Blazor</a:t>
            </a:r>
            <a:endParaRPr lang="en-US" sz="1100" b="0" i="0" dirty="0">
              <a:solidFill>
                <a:srgbClr val="1A1A1A"/>
              </a:solidFill>
              <a:effectLst/>
              <a:latin typeface="Open Sans" panose="020B0606030504020204" pitchFamily="34" charset="0"/>
            </a:endParaRPr>
          </a:p>
          <a:p>
            <a:pPr marL="0" indent="0">
              <a:buNone/>
            </a:pPr>
            <a:r>
              <a:rPr lang="en-US" sz="1100" dirty="0">
                <a:solidFill>
                  <a:srgbClr val="1A1A1A"/>
                </a:solidFill>
                <a:latin typeface="Open Sans" panose="020B0606030504020204" pitchFamily="34" charset="0"/>
                <a:hlinkClick r:id="rId2"/>
              </a:rPr>
              <a:t>Flutter</a:t>
            </a:r>
            <a:r>
              <a:rPr lang="en-US" sz="1100" dirty="0">
                <a:solidFill>
                  <a:srgbClr val="1A1A1A"/>
                </a:solidFill>
                <a:latin typeface="Open Sans" panose="020B0606030504020204" pitchFamily="34" charset="0"/>
              </a:rPr>
              <a:t> </a:t>
            </a:r>
            <a:r>
              <a:rPr lang="en-US" sz="1100" dirty="0">
                <a:solidFill>
                  <a:srgbClr val="1A1A1A"/>
                </a:solidFill>
                <a:latin typeface="Open Sans" panose="020B0606030504020204" pitchFamily="34" charset="0"/>
                <a:hlinkClick r:id="rId2"/>
              </a:rPr>
              <a:t>ASP.NET MVC</a:t>
            </a:r>
            <a:r>
              <a:rPr lang="en-US" sz="1100" dirty="0">
                <a:solidFill>
                  <a:srgbClr val="1A1A1A"/>
                </a:solidFill>
                <a:latin typeface="Open Sans" panose="020B0606030504020204" pitchFamily="34" charset="0"/>
              </a:rPr>
              <a:t>  </a:t>
            </a:r>
            <a:r>
              <a:rPr lang="en-US" sz="1100" dirty="0">
                <a:solidFill>
                  <a:srgbClr val="1A1A1A"/>
                </a:solidFill>
                <a:latin typeface="Open Sans" panose="020B0606030504020204" pitchFamily="34" charset="0"/>
                <a:hlinkClick r:id="rId2"/>
              </a:rPr>
              <a:t>ASP.NET Core</a:t>
            </a:r>
            <a:r>
              <a:rPr lang="en-US" sz="1100" dirty="0">
                <a:solidFill>
                  <a:srgbClr val="1A1A1A"/>
                </a:solidFill>
                <a:latin typeface="Open Sans" panose="020B0606030504020204" pitchFamily="34" charset="0"/>
              </a:rPr>
              <a:t>                                                                                                                                   </a:t>
            </a:r>
          </a:p>
          <a:p>
            <a:pPr marL="0" indent="0" algn="just">
              <a:buNone/>
            </a:pPr>
            <a:endParaRPr lang="en-US" sz="1100" dirty="0">
              <a:hlinkClick r:id="rId2"/>
            </a:endParaRPr>
          </a:p>
          <a:p>
            <a:pPr marL="0" indent="0" algn="just">
              <a:buNone/>
            </a:pPr>
            <a:r>
              <a:rPr lang="en-US" sz="1100" dirty="0">
                <a:latin typeface="Open Sans Light" panose="020F0502020204030204" pitchFamily="34" charset="0"/>
                <a:ea typeface="Open Sans Light" panose="020F0502020204030204" pitchFamily="34" charset="0"/>
                <a:cs typeface="Open Sans Light" panose="020F0502020204030204" pitchFamily="34" charset="0"/>
                <a:hlinkClick r:id="rId2"/>
              </a:rPr>
              <a:t>WinForms</a:t>
            </a:r>
            <a:r>
              <a:rPr lang="en-US" sz="1100" dirty="0">
                <a:latin typeface="Open Sans Light" panose="020F0502020204030204" pitchFamily="34" charset="0"/>
                <a:ea typeface="Open Sans Light" panose="020F0502020204030204" pitchFamily="34" charset="0"/>
                <a:cs typeface="Open Sans Light" panose="020F0502020204030204" pitchFamily="34" charset="0"/>
              </a:rPr>
              <a:t>  </a:t>
            </a:r>
            <a:r>
              <a:rPr lang="en-US" sz="1100" dirty="0">
                <a:latin typeface="Open Sans Light" panose="020F0502020204030204" pitchFamily="34" charset="0"/>
                <a:ea typeface="Open Sans Light" panose="020F0502020204030204" pitchFamily="34" charset="0"/>
                <a:cs typeface="Open Sans Light" panose="020F0502020204030204" pitchFamily="34" charset="0"/>
                <a:hlinkClick r:id="rId2"/>
              </a:rPr>
              <a:t>WPF</a:t>
            </a:r>
            <a:r>
              <a:rPr lang="en-US" sz="1100" dirty="0">
                <a:latin typeface="Open Sans Light" panose="020F0502020204030204" pitchFamily="34" charset="0"/>
                <a:ea typeface="Open Sans Light" panose="020F0502020204030204" pitchFamily="34" charset="0"/>
                <a:cs typeface="Open Sans Light" panose="020F0502020204030204" pitchFamily="34" charset="0"/>
              </a:rPr>
              <a:t>  </a:t>
            </a:r>
            <a:r>
              <a:rPr lang="en-US" sz="1100" dirty="0">
                <a:latin typeface="Open Sans Light" panose="020F0502020204030204" pitchFamily="34" charset="0"/>
                <a:ea typeface="Open Sans Light" panose="020F0502020204030204" pitchFamily="34" charset="0"/>
                <a:cs typeface="Open Sans Light" panose="020F0502020204030204" pitchFamily="34" charset="0"/>
                <a:hlinkClick r:id="rId3"/>
              </a:rPr>
              <a:t>Win UI</a:t>
            </a:r>
            <a:r>
              <a:rPr lang="en-US" sz="1100" dirty="0">
                <a:latin typeface="Open Sans Light" panose="020F0502020204030204" pitchFamily="34" charset="0"/>
                <a:ea typeface="Open Sans Light" panose="020F0502020204030204" pitchFamily="34" charset="0"/>
                <a:cs typeface="Open Sans Light" panose="020F0502020204030204" pitchFamily="34" charset="0"/>
              </a:rPr>
              <a:t>    </a:t>
            </a:r>
            <a:r>
              <a:rPr lang="en-US" sz="1100" dirty="0">
                <a:latin typeface="Open Sans Light" panose="020F0502020204030204" pitchFamily="34" charset="0"/>
                <a:ea typeface="Open Sans Light" panose="020F0502020204030204" pitchFamily="34" charset="0"/>
                <a:cs typeface="Open Sans Light" panose="020F0502020204030204" pitchFamily="34" charset="0"/>
                <a:hlinkClick r:id="rId2"/>
              </a:rPr>
              <a:t>Flutter</a:t>
            </a:r>
            <a:r>
              <a:rPr lang="en-US" sz="1100" dirty="0">
                <a:latin typeface="Open Sans Light" panose="020F0502020204030204" pitchFamily="34" charset="0"/>
                <a:ea typeface="Open Sans Light" panose="020F0502020204030204" pitchFamily="34" charset="0"/>
                <a:cs typeface="Open Sans Light" panose="020F0502020204030204" pitchFamily="34" charset="0"/>
              </a:rPr>
              <a:t>  </a:t>
            </a:r>
            <a:r>
              <a:rPr lang="en-US" sz="1100" dirty="0">
                <a:latin typeface="Open Sans Light" panose="020F0502020204030204" pitchFamily="34" charset="0"/>
                <a:ea typeface="Open Sans Light" panose="020F0502020204030204" pitchFamily="34" charset="0"/>
                <a:cs typeface="Open Sans Light" panose="020F0502020204030204" pitchFamily="34" charset="0"/>
                <a:hlinkClick r:id="rId2"/>
              </a:rPr>
              <a:t>Xamarin</a:t>
            </a:r>
            <a:endParaRPr lang="en-US" sz="1100" dirty="0">
              <a:latin typeface="Open Sans Light" panose="020F0502020204030204" pitchFamily="34" charset="0"/>
              <a:ea typeface="Open Sans Light" panose="020F0502020204030204" pitchFamily="34" charset="0"/>
              <a:cs typeface="Open Sans Light" panose="020F0502020204030204" pitchFamily="34" charset="0"/>
            </a:endParaRPr>
          </a:p>
          <a:p>
            <a:pPr marL="0" indent="0" algn="just">
              <a:buNone/>
            </a:pPr>
            <a:r>
              <a:rPr lang="en-US" sz="1100" dirty="0">
                <a:latin typeface="Open Sans Light" panose="020F0502020204030204" pitchFamily="34" charset="0"/>
                <a:ea typeface="Open Sans Light" panose="020F0502020204030204" pitchFamily="34" charset="0"/>
                <a:cs typeface="Open Sans Light" panose="020F0502020204030204" pitchFamily="34" charset="0"/>
                <a:hlinkClick r:id="rId2"/>
              </a:rPr>
              <a:t>UWP</a:t>
            </a:r>
            <a:r>
              <a:rPr lang="en-US" sz="1100" dirty="0">
                <a:latin typeface="Open Sans Light" panose="020F0502020204030204" pitchFamily="34" charset="0"/>
                <a:ea typeface="Open Sans Light" panose="020F0502020204030204" pitchFamily="34" charset="0"/>
                <a:cs typeface="Open Sans Light" panose="020F0502020204030204" pitchFamily="34" charset="0"/>
              </a:rPr>
              <a:t> </a:t>
            </a:r>
            <a:r>
              <a:rPr lang="en-US" sz="1100" dirty="0">
                <a:latin typeface="Open Sans Light" panose="020F0502020204030204" pitchFamily="34" charset="0"/>
                <a:ea typeface="Open Sans Light" panose="020F0502020204030204" pitchFamily="34" charset="0"/>
                <a:cs typeface="Open Sans Light" panose="020F0502020204030204" pitchFamily="34" charset="0"/>
                <a:hlinkClick r:id="rId2"/>
              </a:rPr>
              <a:t>.NET MAUI</a:t>
            </a:r>
            <a:endParaRPr lang="en-US" sz="1100" dirty="0">
              <a:latin typeface="Open Sans Light" panose="020F0502020204030204" pitchFamily="34" charset="0"/>
              <a:ea typeface="Open Sans Light" panose="020F0502020204030204" pitchFamily="34" charset="0"/>
              <a:cs typeface="Open Sans Light" panose="020F0502020204030204" pitchFamily="34" charset="0"/>
            </a:endParaRPr>
          </a:p>
          <a:p>
            <a:pPr marL="0" indent="0" algn="just">
              <a:buNone/>
            </a:pPr>
            <a:endParaRPr lang="en-US" sz="1100" dirty="0">
              <a:latin typeface="Open Sans Light" panose="020F0502020204030204" pitchFamily="34" charset="0"/>
              <a:ea typeface="Open Sans Light" panose="020F0502020204030204" pitchFamily="34" charset="0"/>
              <a:cs typeface="Open Sans Light" panose="020F0502020204030204" pitchFamily="34" charset="0"/>
            </a:endParaRPr>
          </a:p>
          <a:p>
            <a:pPr marL="0" indent="0" algn="just">
              <a:buNone/>
            </a:pPr>
            <a:r>
              <a:rPr lang="en-US" sz="1100" dirty="0">
                <a:latin typeface="Open Sans Light" panose="020F0502020204030204" pitchFamily="34" charset="0"/>
                <a:ea typeface="Open Sans Light" panose="020F0502020204030204" pitchFamily="34" charset="0"/>
                <a:cs typeface="Open Sans Light" panose="020F0502020204030204" pitchFamily="34" charset="0"/>
                <a:hlinkClick r:id="rId2"/>
              </a:rPr>
              <a:t>Xamarin</a:t>
            </a:r>
            <a:r>
              <a:rPr lang="en-US" sz="1100" dirty="0">
                <a:latin typeface="Open Sans Light" panose="020F0502020204030204" pitchFamily="34" charset="0"/>
                <a:ea typeface="Open Sans Light" panose="020F0502020204030204" pitchFamily="34" charset="0"/>
                <a:cs typeface="Open Sans Light" panose="020F0502020204030204" pitchFamily="34" charset="0"/>
              </a:rPr>
              <a:t>  </a:t>
            </a:r>
            <a:r>
              <a:rPr lang="en-US" sz="1100" dirty="0">
                <a:latin typeface="Open Sans Light" panose="020F0502020204030204" pitchFamily="34" charset="0"/>
                <a:ea typeface="Open Sans Light" panose="020F0502020204030204" pitchFamily="34" charset="0"/>
                <a:cs typeface="Open Sans Light" panose="020F0502020204030204" pitchFamily="34" charset="0"/>
                <a:hlinkClick r:id="rId2"/>
              </a:rPr>
              <a:t>Flutter</a:t>
            </a:r>
            <a:r>
              <a:rPr lang="en-US" sz="1100" dirty="0">
                <a:latin typeface="Open Sans Light" panose="020F0502020204030204" pitchFamily="34" charset="0"/>
                <a:ea typeface="Open Sans Light" panose="020F0502020204030204" pitchFamily="34" charset="0"/>
                <a:cs typeface="Open Sans Light" panose="020F0502020204030204" pitchFamily="34" charset="0"/>
              </a:rPr>
              <a:t>  </a:t>
            </a:r>
            <a:r>
              <a:rPr lang="en-US" sz="1100" dirty="0">
                <a:latin typeface="Open Sans Light" panose="020F0502020204030204" pitchFamily="34" charset="0"/>
                <a:ea typeface="Open Sans Light" panose="020F0502020204030204" pitchFamily="34" charset="0"/>
                <a:cs typeface="Open Sans Light" panose="020F0502020204030204" pitchFamily="34" charset="0"/>
                <a:hlinkClick r:id="rId2"/>
              </a:rPr>
              <a:t>UWP</a:t>
            </a:r>
            <a:r>
              <a:rPr lang="en-US" sz="1100" dirty="0">
                <a:latin typeface="Open Sans Light" panose="020F0502020204030204" pitchFamily="34" charset="0"/>
                <a:ea typeface="Open Sans Light" panose="020F0502020204030204" pitchFamily="34" charset="0"/>
                <a:cs typeface="Open Sans Light" panose="020F0502020204030204" pitchFamily="34" charset="0"/>
              </a:rPr>
              <a:t>  </a:t>
            </a:r>
            <a:r>
              <a:rPr lang="en-US" sz="1100" dirty="0">
                <a:latin typeface="Open Sans Light" panose="020F0502020204030204" pitchFamily="34" charset="0"/>
                <a:ea typeface="Open Sans Light" panose="020F0502020204030204" pitchFamily="34" charset="0"/>
                <a:cs typeface="Open Sans Light" panose="020F0502020204030204" pitchFamily="34" charset="0"/>
                <a:hlinkClick r:id="rId2"/>
              </a:rPr>
              <a:t>JavaScript</a:t>
            </a:r>
            <a:r>
              <a:rPr lang="en-US" sz="1100" dirty="0">
                <a:latin typeface="Open Sans Light" panose="020F0502020204030204" pitchFamily="34" charset="0"/>
                <a:ea typeface="Open Sans Light" panose="020F0502020204030204" pitchFamily="34" charset="0"/>
                <a:cs typeface="Open Sans Light" panose="020F0502020204030204" pitchFamily="34" charset="0"/>
              </a:rPr>
              <a:t>  </a:t>
            </a:r>
            <a:r>
              <a:rPr lang="en-US" sz="1100" dirty="0">
                <a:latin typeface="Open Sans Light" panose="020F0502020204030204" pitchFamily="34" charset="0"/>
                <a:ea typeface="Open Sans Light" panose="020F0502020204030204" pitchFamily="34" charset="0"/>
                <a:cs typeface="Open Sans Light" panose="020F0502020204030204" pitchFamily="34" charset="0"/>
                <a:hlinkClick r:id="rId2"/>
              </a:rPr>
              <a:t>.NET MAUI</a:t>
            </a:r>
            <a:endParaRPr lang="en-US" sz="1100" dirty="0">
              <a:latin typeface="Open Sans Light" panose="020F0502020204030204" pitchFamily="34" charset="0"/>
              <a:ea typeface="Open Sans Light" panose="020F0502020204030204" pitchFamily="34" charset="0"/>
              <a:cs typeface="Open Sans Light" panose="020F0502020204030204" pitchFamily="34" charset="0"/>
            </a:endParaRPr>
          </a:p>
          <a:p>
            <a:pPr marL="0" indent="0" algn="just">
              <a:buNone/>
            </a:pPr>
            <a:endParaRPr lang="en-US" sz="1100" dirty="0">
              <a:latin typeface="Open Sans Light" panose="020F0502020204030204" pitchFamily="34" charset="0"/>
              <a:ea typeface="Open Sans Light" panose="020F0502020204030204" pitchFamily="34" charset="0"/>
              <a:cs typeface="Open Sans Light" panose="020F0502020204030204" pitchFamily="34" charset="0"/>
            </a:endParaRPr>
          </a:p>
          <a:p>
            <a:pPr marL="0" indent="0">
              <a:buNone/>
            </a:pPr>
            <a:endParaRPr lang="en-US" sz="1100" dirty="0">
              <a:latin typeface="Open Sans Light" panose="020F0502020204030204" pitchFamily="34" charset="0"/>
              <a:ea typeface="Open Sans Light" panose="020F0502020204030204" pitchFamily="34" charset="0"/>
              <a:cs typeface="Open Sans Light" panose="020F0502020204030204" pitchFamily="34" charset="0"/>
            </a:endParaRPr>
          </a:p>
          <a:p>
            <a:pPr marL="0" indent="0">
              <a:buNone/>
            </a:pPr>
            <a:r>
              <a:rPr lang="en-US" sz="1100" b="0" i="0" dirty="0">
                <a:solidFill>
                  <a:srgbClr val="1A1A1A"/>
                </a:solidFill>
                <a:effectLst/>
                <a:latin typeface="Open Sans" panose="020B0606030504020204" pitchFamily="34" charset="0"/>
              </a:rPr>
              <a:t>                                   </a:t>
            </a:r>
            <a:endParaRPr lang="en-US" sz="2800" dirty="0">
              <a:latin typeface="Open Sans Light" panose="020F0502020204030204" pitchFamily="34" charset="0"/>
              <a:ea typeface="Open Sans Light" panose="020F0502020204030204" pitchFamily="34" charset="0"/>
              <a:cs typeface="Open Sans Light" panose="020F0502020204030204" pitchFamily="34" charset="0"/>
            </a:endParaRPr>
          </a:p>
          <a:p>
            <a:endParaRPr lang="en-US" dirty="0"/>
          </a:p>
        </p:txBody>
      </p:sp>
      <p:pic>
        <p:nvPicPr>
          <p:cNvPr id="4" name="Picture 3">
            <a:extLst>
              <a:ext uri="{FF2B5EF4-FFF2-40B4-BE49-F238E27FC236}">
                <a16:creationId xmlns:a16="http://schemas.microsoft.com/office/drawing/2014/main" id="{27F7FCD3-DECD-4E7E-B0AC-8E22A266CD05}"/>
              </a:ext>
            </a:extLst>
          </p:cNvPr>
          <p:cNvPicPr>
            <a:picLocks noChangeAspect="1"/>
          </p:cNvPicPr>
          <p:nvPr/>
        </p:nvPicPr>
        <p:blipFill>
          <a:blip r:embed="rId4"/>
          <a:stretch>
            <a:fillRect/>
          </a:stretch>
        </p:blipFill>
        <p:spPr>
          <a:xfrm>
            <a:off x="6177516" y="3019646"/>
            <a:ext cx="3775022" cy="2837467"/>
          </a:xfrm>
          <a:prstGeom prst="rect">
            <a:avLst/>
          </a:prstGeom>
        </p:spPr>
      </p:pic>
      <p:pic>
        <p:nvPicPr>
          <p:cNvPr id="8" name="Picture 7">
            <a:extLst>
              <a:ext uri="{FF2B5EF4-FFF2-40B4-BE49-F238E27FC236}">
                <a16:creationId xmlns:a16="http://schemas.microsoft.com/office/drawing/2014/main" id="{9D144954-536A-EC88-262D-5744D42B6032}"/>
              </a:ext>
            </a:extLst>
          </p:cNvPr>
          <p:cNvPicPr>
            <a:picLocks noChangeAspect="1"/>
          </p:cNvPicPr>
          <p:nvPr/>
        </p:nvPicPr>
        <p:blipFill>
          <a:blip r:embed="rId5"/>
          <a:stretch>
            <a:fillRect/>
          </a:stretch>
        </p:blipFill>
        <p:spPr>
          <a:xfrm>
            <a:off x="3566679" y="3199506"/>
            <a:ext cx="508370" cy="2032605"/>
          </a:xfrm>
          <a:prstGeom prst="rect">
            <a:avLst/>
          </a:prstGeom>
        </p:spPr>
      </p:pic>
    </p:spTree>
    <p:extLst>
      <p:ext uri="{BB962C8B-B14F-4D97-AF65-F5344CB8AC3E}">
        <p14:creationId xmlns:p14="http://schemas.microsoft.com/office/powerpoint/2010/main" val="2776790566"/>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43</TotalTime>
  <Words>312</Words>
  <Application>Microsoft Office PowerPoint</Application>
  <PresentationFormat>Widescreen</PresentationFormat>
  <Paragraphs>53</Paragraphs>
  <Slides>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vt:i4>
      </vt:variant>
    </vt:vector>
  </HeadingPairs>
  <TitlesOfParts>
    <vt:vector size="16" baseType="lpstr">
      <vt:lpstr>Abadi Extra Light</vt:lpstr>
      <vt:lpstr>Algerian</vt:lpstr>
      <vt:lpstr>Amasis MT Pro Medium</vt:lpstr>
      <vt:lpstr>Arial</vt:lpstr>
      <vt:lpstr>Calibri</vt:lpstr>
      <vt:lpstr>Calibri Light</vt:lpstr>
      <vt:lpstr>Open Sans</vt:lpstr>
      <vt:lpstr>Open Sans Light</vt:lpstr>
      <vt:lpstr>Perpetua Titling MT</vt:lpstr>
      <vt:lpstr>Wingdings</vt:lpstr>
      <vt:lpstr>Office 2013 - 2022 Theme</vt:lpstr>
      <vt:lpstr>The World's Best UI Component Suite for Building Powerful Web, Desktop and Mobile Apps </vt:lpstr>
      <vt:lpstr>Most Popular Components of Syncfusion : </vt:lpstr>
      <vt:lpstr>DATAGRID:</vt:lpstr>
      <vt:lpstr>CHARTS:</vt:lpstr>
      <vt:lpstr>ListView: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World's Best UI Component Suite for Building Powerful Web, Desktop and Mobile Apps </dc:title>
  <dc:creator>Priyadharshini Kesavan</dc:creator>
  <cp:lastModifiedBy>Priyadharshini Kesavan</cp:lastModifiedBy>
  <cp:revision>1</cp:revision>
  <dcterms:created xsi:type="dcterms:W3CDTF">2024-03-25T09:34:13Z</dcterms:created>
  <dcterms:modified xsi:type="dcterms:W3CDTF">2024-03-25T15:58:28Z</dcterms:modified>
</cp:coreProperties>
</file>