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9C3CF-0733-48F2-AC2D-7B07EC172710}" v="169" dt="2025-09-10T12:48:00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100" d="100"/>
          <a:sy n="100" d="100"/>
        </p:scale>
        <p:origin x="2592" y="804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eu Quang Kham" userId="41b44f68395aea85" providerId="LiveId" clId="{31A9C3CF-0733-48F2-AC2D-7B07EC172710}"/>
    <pc:docChg chg="custSel modSld">
      <pc:chgData name="Kieu Quang Kham" userId="41b44f68395aea85" providerId="LiveId" clId="{31A9C3CF-0733-48F2-AC2D-7B07EC172710}" dt="2025-09-05T14:41:28.374" v="22" actId="478"/>
      <pc:docMkLst>
        <pc:docMk/>
      </pc:docMkLst>
      <pc:sldChg chg="delSp modSp mod">
        <pc:chgData name="Kieu Quang Kham" userId="41b44f68395aea85" providerId="LiveId" clId="{31A9C3CF-0733-48F2-AC2D-7B07EC172710}" dt="2025-09-05T14:41:28.374" v="22" actId="478"/>
        <pc:sldMkLst>
          <pc:docMk/>
          <pc:sldMk cId="140884005" sldId="257"/>
        </pc:sldMkLst>
      </pc:sldChg>
    </pc:docChg>
  </pc:docChgLst>
  <pc:docChgLst>
    <pc:chgData name="Kieu Quang Kham" userId="41b44f68395aea85" providerId="LiveId" clId="{120E9B90-E9C7-4B52-8F0E-76D50183D10D}"/>
    <pc:docChg chg="undo redo custSel addSld modSld">
      <pc:chgData name="Kieu Quang Kham" userId="41b44f68395aea85" providerId="LiveId" clId="{120E9B90-E9C7-4B52-8F0E-76D50183D10D}" dt="2025-09-10T12:48:33.089" v="720" actId="1076"/>
      <pc:docMkLst>
        <pc:docMk/>
      </pc:docMkLst>
      <pc:sldChg chg="addSp delSp modSp new mod">
        <pc:chgData name="Kieu Quang Kham" userId="41b44f68395aea85" providerId="LiveId" clId="{120E9B90-E9C7-4B52-8F0E-76D50183D10D}" dt="2025-09-10T12:48:33.089" v="720" actId="1076"/>
        <pc:sldMkLst>
          <pc:docMk/>
          <pc:sldMk cId="2576454304" sldId="258"/>
        </pc:sldMkLst>
        <pc:spChg chg="del">
          <ac:chgData name="Kieu Quang Kham" userId="41b44f68395aea85" providerId="LiveId" clId="{120E9B90-E9C7-4B52-8F0E-76D50183D10D}" dt="2025-09-10T12:04:49.015" v="1" actId="478"/>
          <ac:spMkLst>
            <pc:docMk/>
            <pc:sldMk cId="2576454304" sldId="258"/>
            <ac:spMk id="2" creationId="{B28E6DF7-B770-1FA1-374D-6DE33A2AF137}"/>
          </ac:spMkLst>
        </pc:spChg>
        <pc:spChg chg="del">
          <ac:chgData name="Kieu Quang Kham" userId="41b44f68395aea85" providerId="LiveId" clId="{120E9B90-E9C7-4B52-8F0E-76D50183D10D}" dt="2025-09-10T12:04:49.015" v="1" actId="478"/>
          <ac:spMkLst>
            <pc:docMk/>
            <pc:sldMk cId="2576454304" sldId="258"/>
            <ac:spMk id="3" creationId="{7149F1C6-05D7-5426-11E2-07C59243A429}"/>
          </ac:spMkLst>
        </pc:spChg>
        <pc:spChg chg="del">
          <ac:chgData name="Kieu Quang Kham" userId="41b44f68395aea85" providerId="LiveId" clId="{120E9B90-E9C7-4B52-8F0E-76D50183D10D}" dt="2025-09-10T12:04:49.015" v="1" actId="478"/>
          <ac:spMkLst>
            <pc:docMk/>
            <pc:sldMk cId="2576454304" sldId="258"/>
            <ac:spMk id="4" creationId="{CDDC4646-7BC2-46F0-3101-2148EBFC0EF5}"/>
          </ac:spMkLst>
        </pc:spChg>
        <pc:spChg chg="add mod">
          <ac:chgData name="Kieu Quang Kham" userId="41b44f68395aea85" providerId="LiveId" clId="{120E9B90-E9C7-4B52-8F0E-76D50183D10D}" dt="2025-09-10T12:07:56.870" v="131" actId="1076"/>
          <ac:spMkLst>
            <pc:docMk/>
            <pc:sldMk cId="2576454304" sldId="258"/>
            <ac:spMk id="5" creationId="{33B0369A-B7A7-F426-02FC-70785A3DB4C1}"/>
          </ac:spMkLst>
        </pc:spChg>
        <pc:spChg chg="add mod">
          <ac:chgData name="Kieu Quang Kham" userId="41b44f68395aea85" providerId="LiveId" clId="{120E9B90-E9C7-4B52-8F0E-76D50183D10D}" dt="2025-09-10T12:48:33.089" v="720" actId="1076"/>
          <ac:spMkLst>
            <pc:docMk/>
            <pc:sldMk cId="2576454304" sldId="258"/>
            <ac:spMk id="7" creationId="{0EBC0FA6-430A-BBF9-FC9D-8005D3C09354}"/>
          </ac:spMkLst>
        </pc:spChg>
        <pc:spChg chg="add mod">
          <ac:chgData name="Kieu Quang Kham" userId="41b44f68395aea85" providerId="LiveId" clId="{120E9B90-E9C7-4B52-8F0E-76D50183D10D}" dt="2025-09-10T12:48:33.089" v="720" actId="1076"/>
          <ac:spMkLst>
            <pc:docMk/>
            <pc:sldMk cId="2576454304" sldId="258"/>
            <ac:spMk id="8" creationId="{EBE8A504-469D-BE19-6F7A-69B5A3876F91}"/>
          </ac:spMkLst>
        </pc:spChg>
        <pc:spChg chg="add mod">
          <ac:chgData name="Kieu Quang Kham" userId="41b44f68395aea85" providerId="LiveId" clId="{120E9B90-E9C7-4B52-8F0E-76D50183D10D}" dt="2025-09-10T12:48:33.089" v="720" actId="1076"/>
          <ac:spMkLst>
            <pc:docMk/>
            <pc:sldMk cId="2576454304" sldId="258"/>
            <ac:spMk id="9" creationId="{3C083741-E9BB-2A96-E45F-92B16EC262A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37231-9401-4589-BED3-DF5B1F2E2027}" type="datetimeFigureOut">
              <a:rPr lang="en-US" smtClean="0"/>
              <a:t>10/09/2025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B2B8-DFE4-4F00-AC8F-D64FEE0A8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58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8662" y="627460"/>
            <a:ext cx="5562600" cy="211574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28700" y="3939902"/>
            <a:ext cx="4800600" cy="576138"/>
          </a:xfrm>
        </p:spPr>
        <p:txBody>
          <a:bodyPr anchor="ctr" anchorCtr="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DAC12-016B-4FAD-9C83-105A8C82B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9240" y="26970"/>
            <a:ext cx="1124744" cy="2258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10"/>
            <a:ext cx="41148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C4E694-8141-4865-9E5C-CAAC7D5751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C4E694-8141-4865-9E5C-CAAC7D5751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8003" y="141685"/>
            <a:ext cx="1538288" cy="405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762" y="141685"/>
            <a:ext cx="4502944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C4E694-8141-4865-9E5C-CAAC7D5751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60764" y="141685"/>
            <a:ext cx="6155531" cy="557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0317" y="844154"/>
            <a:ext cx="2857500" cy="1620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92116" y="844154"/>
            <a:ext cx="2857500" cy="1620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0317" y="2578896"/>
            <a:ext cx="2857500" cy="1620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92116" y="2578896"/>
            <a:ext cx="2857500" cy="1620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C4E694-8141-4865-9E5C-CAAC7D5751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64" y="141685"/>
            <a:ext cx="6155531" cy="557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0317" y="844161"/>
            <a:ext cx="2857500" cy="3355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2116" y="844161"/>
            <a:ext cx="2857500" cy="3355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C4E694-8141-4865-9E5C-CAAC7D5751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64" y="141685"/>
            <a:ext cx="6155531" cy="557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0317" y="844161"/>
            <a:ext cx="2857500" cy="3355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92116" y="844154"/>
            <a:ext cx="2857500" cy="1620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92116" y="2578896"/>
            <a:ext cx="2857500" cy="1620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C4E694-8141-4865-9E5C-CAAC7D5751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64" y="141685"/>
            <a:ext cx="6155531" cy="557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0316" y="844161"/>
            <a:ext cx="5829300" cy="3355181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C4E694-8141-4865-9E5C-CAAC7D5751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844155"/>
            <a:ext cx="6221016" cy="355997"/>
          </a:xfr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067427" y="4876006"/>
            <a:ext cx="790575" cy="228600"/>
          </a:xfrm>
          <a:ln/>
        </p:spPr>
        <p:txBody>
          <a:bodyPr/>
          <a:lstStyle>
            <a:lvl1pPr>
              <a:defRPr/>
            </a:lvl1pPr>
          </a:lstStyle>
          <a:p>
            <a:fld id="{57C4E694-8141-4865-9E5C-CAAC7D5751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C4E694-8141-4865-9E5C-CAAC7D57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3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C4E694-8141-4865-9E5C-CAAC7D5751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317" y="844161"/>
            <a:ext cx="2857500" cy="33551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2116" y="844161"/>
            <a:ext cx="2857500" cy="33551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C4E694-8141-4865-9E5C-CAAC7D5751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8"/>
            <a:ext cx="61722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151335"/>
            <a:ext cx="3030141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1631156"/>
            <a:ext cx="3030141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3" y="1151335"/>
            <a:ext cx="3031331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3" y="1631156"/>
            <a:ext cx="3031331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C4E694-8141-4865-9E5C-CAAC7D5751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C4E694-8141-4865-9E5C-CAAC7D5751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C4E694-8141-4865-9E5C-CAAC7D5751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4" y="204787"/>
            <a:ext cx="2256235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204795"/>
            <a:ext cx="383381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4" y="1076328"/>
            <a:ext cx="2256235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C4E694-8141-4865-9E5C-CAAC7D5751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2" y="141685"/>
            <a:ext cx="6287691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US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1" y="844161"/>
            <a:ext cx="6221016" cy="335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 flipV="1">
            <a:off x="296467" y="735806"/>
            <a:ext cx="6286500" cy="0"/>
          </a:xfrm>
          <a:prstGeom prst="line">
            <a:avLst/>
          </a:prstGeom>
          <a:noFill/>
          <a:ln w="50800">
            <a:solidFill>
              <a:srgbClr val="063DE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67427" y="4914900"/>
            <a:ext cx="7905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ea typeface="宋体" pitchFamily="-65" charset="-122"/>
              </a:defRPr>
            </a:lvl1pPr>
          </a:lstStyle>
          <a:p>
            <a:fld id="{57C4E694-8141-4865-9E5C-CAAC7D5751F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85E5EE-45A9-44B3-954E-23C3A1838F31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9240" y="26970"/>
            <a:ext cx="1124744" cy="2258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charset="0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charset="0"/>
        </a:defRPr>
      </a:lvl6pPr>
      <a:lvl7pPr marL="914354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charset="0"/>
        </a:defRPr>
      </a:lvl7pPr>
      <a:lvl8pPr marL="1371532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charset="0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Arial" charset="0"/>
        </a:defRPr>
      </a:lvl9pPr>
    </p:titleStyle>
    <p:bodyStyle>
      <a:lvl1pPr marL="342883" indent="-34288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-65" charset="2"/>
        <a:buChar char="n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00000"/>
        <a:buFont typeface="Wingdings" pitchFamily="-65" charset="2"/>
        <a:buChar char="n"/>
        <a:defRPr sz="1800">
          <a:solidFill>
            <a:schemeClr val="tx2"/>
          </a:solidFill>
          <a:latin typeface="+mn-lt"/>
        </a:defRPr>
      </a:lvl2pPr>
      <a:lvl3pPr marL="1142942" indent="-22858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-65" charset="2"/>
        <a:buChar char="n"/>
        <a:defRPr sz="1800">
          <a:solidFill>
            <a:schemeClr val="tx2"/>
          </a:solidFill>
          <a:latin typeface="+mn-lt"/>
        </a:defRPr>
      </a:lvl3pPr>
      <a:lvl4pPr marL="1600120" indent="-2285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itchFamily="-65" charset="2"/>
        <a:buChar char="n"/>
        <a:defRPr sz="1800">
          <a:solidFill>
            <a:schemeClr val="tx2"/>
          </a:solidFill>
          <a:latin typeface="+mn-lt"/>
        </a:defRPr>
      </a:lvl4pPr>
      <a:lvl5pPr marL="2057297" indent="-2285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itchFamily="-65" charset="2"/>
        <a:buChar char="n"/>
        <a:defRPr sz="1400">
          <a:solidFill>
            <a:schemeClr val="tx2"/>
          </a:solidFill>
          <a:latin typeface="+mn-lt"/>
        </a:defRPr>
      </a:lvl5pPr>
      <a:lvl6pPr marL="2514474" indent="-2285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6pPr>
      <a:lvl7pPr marL="2971652" indent="-2285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7pPr>
      <a:lvl8pPr marL="3428828" indent="-2285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8pPr>
      <a:lvl9pPr marL="3886006" indent="-2285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2C6B1B-2D57-AD49-9EF7-04B65A58CE56}"/>
              </a:ext>
            </a:extLst>
          </p:cNvPr>
          <p:cNvSpPr/>
          <p:nvPr/>
        </p:nvSpPr>
        <p:spPr bwMode="auto">
          <a:xfrm>
            <a:off x="692696" y="522077"/>
            <a:ext cx="2448272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Tính toán then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EB1972-D314-4D4F-04E2-3AC3BA69FA07}"/>
              </a:ext>
            </a:extLst>
          </p:cNvPr>
          <p:cNvSpPr/>
          <p:nvPr/>
        </p:nvSpPr>
        <p:spPr bwMode="auto">
          <a:xfrm>
            <a:off x="692696" y="1275606"/>
            <a:ext cx="3816424" cy="266429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3DB05D-9534-C119-9E76-DC54E279246D}"/>
              </a:ext>
            </a:extLst>
          </p:cNvPr>
          <p:cNvSpPr/>
          <p:nvPr/>
        </p:nvSpPr>
        <p:spPr bwMode="auto">
          <a:xfrm>
            <a:off x="908720" y="1851670"/>
            <a:ext cx="720080" cy="2880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b="1" dirty="0">
                <a:latin typeface="Arial" charset="0"/>
              </a:rPr>
              <a:t>Đường kính</a:t>
            </a:r>
            <a:endParaRPr kumimoji="0" 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D8E1BB-B2AF-7EC2-AEE9-49D34C383BA2}"/>
              </a:ext>
            </a:extLst>
          </p:cNvPr>
          <p:cNvSpPr/>
          <p:nvPr/>
        </p:nvSpPr>
        <p:spPr bwMode="auto">
          <a:xfrm>
            <a:off x="1700808" y="1851670"/>
            <a:ext cx="648072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b="1" dirty="0">
                <a:latin typeface="Arial" charset="0"/>
              </a:rPr>
              <a:t>Ô nhập số</a:t>
            </a:r>
            <a:endParaRPr kumimoji="0" 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D265DE-1F10-541C-C966-F70AEEC4731C}"/>
              </a:ext>
            </a:extLst>
          </p:cNvPr>
          <p:cNvSpPr/>
          <p:nvPr/>
        </p:nvSpPr>
        <p:spPr bwMode="auto">
          <a:xfrm>
            <a:off x="2564904" y="1845072"/>
            <a:ext cx="720080" cy="2880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b="1" dirty="0">
                <a:latin typeface="Arial" charset="0"/>
              </a:rPr>
              <a:t>Công suất</a:t>
            </a:r>
            <a:endParaRPr kumimoji="0" 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111EA4-C752-0B37-4782-F4BD484BDE8C}"/>
              </a:ext>
            </a:extLst>
          </p:cNvPr>
          <p:cNvSpPr/>
          <p:nvPr/>
        </p:nvSpPr>
        <p:spPr bwMode="auto">
          <a:xfrm>
            <a:off x="3356992" y="1845072"/>
            <a:ext cx="648072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b="1" dirty="0">
                <a:latin typeface="Arial" charset="0"/>
              </a:rPr>
              <a:t>Ô nhập số</a:t>
            </a:r>
            <a:endParaRPr kumimoji="0" 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C49E9C-C509-DE84-A6C7-5F1271E1318C}"/>
              </a:ext>
            </a:extLst>
          </p:cNvPr>
          <p:cNvSpPr/>
          <p:nvPr/>
        </p:nvSpPr>
        <p:spPr bwMode="auto">
          <a:xfrm>
            <a:off x="908720" y="2283470"/>
            <a:ext cx="720080" cy="2880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Chiều dài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ACD377-5F80-2A23-3522-44A8571BC70A}"/>
              </a:ext>
            </a:extLst>
          </p:cNvPr>
          <p:cNvSpPr/>
          <p:nvPr/>
        </p:nvSpPr>
        <p:spPr bwMode="auto">
          <a:xfrm>
            <a:off x="1700808" y="2283470"/>
            <a:ext cx="648072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b="1" dirty="0">
                <a:latin typeface="Arial" charset="0"/>
              </a:rPr>
              <a:t>Ô nhập số</a:t>
            </a:r>
            <a:endParaRPr kumimoji="0" 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C81C9F-E749-A9D8-621B-8D434C198B54}"/>
              </a:ext>
            </a:extLst>
          </p:cNvPr>
          <p:cNvSpPr/>
          <p:nvPr/>
        </p:nvSpPr>
        <p:spPr bwMode="auto">
          <a:xfrm>
            <a:off x="2564904" y="2276872"/>
            <a:ext cx="720080" cy="2880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b="1" dirty="0">
                <a:latin typeface="Arial" charset="0"/>
              </a:rPr>
              <a:t>Tốc độ</a:t>
            </a:r>
            <a:endParaRPr kumimoji="0" 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C17E1B-98C9-E4BD-AC25-AC149878C6C3}"/>
              </a:ext>
            </a:extLst>
          </p:cNvPr>
          <p:cNvSpPr/>
          <p:nvPr/>
        </p:nvSpPr>
        <p:spPr bwMode="auto">
          <a:xfrm>
            <a:off x="3356992" y="2276872"/>
            <a:ext cx="648072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b="1" dirty="0">
                <a:latin typeface="Arial" charset="0"/>
              </a:rPr>
              <a:t>Ô nhập số</a:t>
            </a:r>
            <a:endParaRPr kumimoji="0" 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2BFA261-0F8D-7E47-4CEE-3AB797DC6B23}"/>
              </a:ext>
            </a:extLst>
          </p:cNvPr>
          <p:cNvSpPr/>
          <p:nvPr/>
        </p:nvSpPr>
        <p:spPr bwMode="auto">
          <a:xfrm>
            <a:off x="908720" y="2682937"/>
            <a:ext cx="720080" cy="2880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Số then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6181FD-7222-3372-6134-CA8DC2EFE058}"/>
              </a:ext>
            </a:extLst>
          </p:cNvPr>
          <p:cNvSpPr/>
          <p:nvPr/>
        </p:nvSpPr>
        <p:spPr bwMode="auto">
          <a:xfrm>
            <a:off x="1700808" y="2682937"/>
            <a:ext cx="648072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b="1" dirty="0">
                <a:latin typeface="Arial" charset="0"/>
              </a:rPr>
              <a:t>Ô nhập số</a:t>
            </a:r>
            <a:endParaRPr kumimoji="0" 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FBB7047-2C67-3463-E922-BC9E3398872E}"/>
              </a:ext>
            </a:extLst>
          </p:cNvPr>
          <p:cNvSpPr/>
          <p:nvPr/>
        </p:nvSpPr>
        <p:spPr bwMode="auto">
          <a:xfrm>
            <a:off x="2564904" y="2676339"/>
            <a:ext cx="720080" cy="2880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b="1" dirty="0">
                <a:latin typeface="Arial" charset="0"/>
              </a:rPr>
              <a:t>Hiệu suất</a:t>
            </a:r>
            <a:endParaRPr kumimoji="0" 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FEBBB72-2F2B-B9CE-9B03-F9E216A988E8}"/>
              </a:ext>
            </a:extLst>
          </p:cNvPr>
          <p:cNvSpPr/>
          <p:nvPr/>
        </p:nvSpPr>
        <p:spPr bwMode="auto">
          <a:xfrm>
            <a:off x="3356992" y="2676339"/>
            <a:ext cx="648072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b="1" dirty="0">
                <a:latin typeface="Arial" charset="0"/>
              </a:rPr>
              <a:t>Ô nhập số</a:t>
            </a:r>
            <a:endParaRPr kumimoji="0" 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F79779-7052-C490-FF6D-46230F34FA7E}"/>
              </a:ext>
            </a:extLst>
          </p:cNvPr>
          <p:cNvSpPr/>
          <p:nvPr/>
        </p:nvSpPr>
        <p:spPr bwMode="auto">
          <a:xfrm>
            <a:off x="920676" y="3062523"/>
            <a:ext cx="720080" cy="2880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Vật liệu 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5316D90-76E0-3545-B6D0-2E9CCA1FF53E}"/>
              </a:ext>
            </a:extLst>
          </p:cNvPr>
          <p:cNvSpPr/>
          <p:nvPr/>
        </p:nvSpPr>
        <p:spPr bwMode="auto">
          <a:xfrm>
            <a:off x="1712764" y="3062523"/>
            <a:ext cx="648072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b="1" dirty="0" err="1">
                <a:latin typeface="Arial" charset="0"/>
              </a:rPr>
              <a:t>Droplist</a:t>
            </a:r>
            <a:endParaRPr kumimoji="0" 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B906D10-D404-BEA2-34B4-5B449C65AFE8}"/>
              </a:ext>
            </a:extLst>
          </p:cNvPr>
          <p:cNvSpPr/>
          <p:nvPr/>
        </p:nvSpPr>
        <p:spPr bwMode="auto">
          <a:xfrm>
            <a:off x="920676" y="3409615"/>
            <a:ext cx="720080" cy="2880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Vật liệu 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5FC95A6-BAD9-EADE-8AD5-9FA421107FA2}"/>
              </a:ext>
            </a:extLst>
          </p:cNvPr>
          <p:cNvSpPr/>
          <p:nvPr/>
        </p:nvSpPr>
        <p:spPr bwMode="auto">
          <a:xfrm>
            <a:off x="1712764" y="3409615"/>
            <a:ext cx="648072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b="1" dirty="0" err="1">
                <a:latin typeface="Arial" charset="0"/>
              </a:rPr>
              <a:t>Droplist</a:t>
            </a:r>
            <a:endParaRPr kumimoji="0" 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2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7DE776-86C4-37D4-4921-759F65224DA0}"/>
              </a:ext>
            </a:extLst>
          </p:cNvPr>
          <p:cNvSpPr/>
          <p:nvPr/>
        </p:nvSpPr>
        <p:spPr bwMode="auto">
          <a:xfrm>
            <a:off x="729774" y="821095"/>
            <a:ext cx="2448272" cy="33791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Arial" charset="0"/>
              </a:rPr>
              <a:t>Kết quả tính toán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BB0FD6-04CC-D960-9DB0-6BB4EDAEB439}"/>
              </a:ext>
            </a:extLst>
          </p:cNvPr>
          <p:cNvSpPr/>
          <p:nvPr/>
        </p:nvSpPr>
        <p:spPr bwMode="auto">
          <a:xfrm>
            <a:off x="610989" y="1341512"/>
            <a:ext cx="4350264" cy="375051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Output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79CAA7-42C6-E270-708D-4DCE3FB4C58D}"/>
              </a:ext>
            </a:extLst>
          </p:cNvPr>
          <p:cNvSpPr/>
          <p:nvPr/>
        </p:nvSpPr>
        <p:spPr bwMode="auto">
          <a:xfrm>
            <a:off x="5165321" y="3030029"/>
            <a:ext cx="720080" cy="2880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b="1" dirty="0">
                <a:latin typeface="Arial" charset="0"/>
              </a:rPr>
              <a:t>Bề rộng</a:t>
            </a:r>
            <a:endParaRPr kumimoji="0" 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EBFCB9-E2B3-952D-DC49-9FA97E1511A1}"/>
              </a:ext>
            </a:extLst>
          </p:cNvPr>
          <p:cNvSpPr/>
          <p:nvPr/>
        </p:nvSpPr>
        <p:spPr bwMode="auto">
          <a:xfrm>
            <a:off x="5957409" y="3030029"/>
            <a:ext cx="648072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b="1" dirty="0">
                <a:latin typeface="Arial" charset="0"/>
              </a:rPr>
              <a:t>Kết quả</a:t>
            </a:r>
            <a:endParaRPr kumimoji="0" 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4E665A-284C-8721-65E6-10B73986FC29}"/>
              </a:ext>
            </a:extLst>
          </p:cNvPr>
          <p:cNvSpPr/>
          <p:nvPr/>
        </p:nvSpPr>
        <p:spPr bwMode="auto">
          <a:xfrm>
            <a:off x="6821505" y="3023431"/>
            <a:ext cx="720080" cy="2880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b="1" dirty="0">
                <a:latin typeface="Arial" charset="0"/>
              </a:rPr>
              <a:t>Công suất</a:t>
            </a:r>
            <a:endParaRPr kumimoji="0" 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C21D05-A164-727F-E5B9-082ECB8B5F78}"/>
              </a:ext>
            </a:extLst>
          </p:cNvPr>
          <p:cNvSpPr/>
          <p:nvPr/>
        </p:nvSpPr>
        <p:spPr bwMode="auto">
          <a:xfrm>
            <a:off x="7613593" y="3023431"/>
            <a:ext cx="648072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b="1" dirty="0">
                <a:latin typeface="Arial" charset="0"/>
              </a:rPr>
              <a:t>Ô nhập số</a:t>
            </a:r>
            <a:endParaRPr kumimoji="0" 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6A7684-AC79-16D5-E02A-A65C025654A1}"/>
              </a:ext>
            </a:extLst>
          </p:cNvPr>
          <p:cNvSpPr/>
          <p:nvPr/>
        </p:nvSpPr>
        <p:spPr bwMode="auto">
          <a:xfrm>
            <a:off x="5165321" y="3461829"/>
            <a:ext cx="720080" cy="2880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Chiều dài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2FCC36-0FE9-B20F-5501-5677DFD3FAA5}"/>
              </a:ext>
            </a:extLst>
          </p:cNvPr>
          <p:cNvSpPr/>
          <p:nvPr/>
        </p:nvSpPr>
        <p:spPr bwMode="auto">
          <a:xfrm>
            <a:off x="5957409" y="3461829"/>
            <a:ext cx="648072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b="1" dirty="0">
                <a:latin typeface="Arial" charset="0"/>
              </a:rPr>
              <a:t>Ô nhập số</a:t>
            </a:r>
            <a:endParaRPr kumimoji="0" 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6D6156B-0D17-6A0A-DEFA-51FF04F870AB}"/>
              </a:ext>
            </a:extLst>
          </p:cNvPr>
          <p:cNvSpPr/>
          <p:nvPr/>
        </p:nvSpPr>
        <p:spPr bwMode="auto">
          <a:xfrm>
            <a:off x="6821505" y="3455231"/>
            <a:ext cx="720080" cy="2880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b="1" dirty="0">
                <a:latin typeface="Arial" charset="0"/>
              </a:rPr>
              <a:t>Tốc độ</a:t>
            </a:r>
            <a:endParaRPr kumimoji="0" 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501925-2BED-1853-CC05-BA307184885C}"/>
              </a:ext>
            </a:extLst>
          </p:cNvPr>
          <p:cNvSpPr/>
          <p:nvPr/>
        </p:nvSpPr>
        <p:spPr bwMode="auto">
          <a:xfrm>
            <a:off x="7613593" y="3455231"/>
            <a:ext cx="648072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b="1" dirty="0">
                <a:latin typeface="Arial" charset="0"/>
              </a:rPr>
              <a:t>Ô nhập số</a:t>
            </a:r>
            <a:endParaRPr kumimoji="0" 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C1CCF4A-E629-1E72-AC26-F017AA824E27}"/>
              </a:ext>
            </a:extLst>
          </p:cNvPr>
          <p:cNvSpPr/>
          <p:nvPr/>
        </p:nvSpPr>
        <p:spPr bwMode="auto">
          <a:xfrm>
            <a:off x="5165321" y="3861296"/>
            <a:ext cx="720080" cy="2880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Số then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51AD4A9-08B5-D9EF-70DC-F55DBC6B9527}"/>
              </a:ext>
            </a:extLst>
          </p:cNvPr>
          <p:cNvSpPr/>
          <p:nvPr/>
        </p:nvSpPr>
        <p:spPr bwMode="auto">
          <a:xfrm>
            <a:off x="5957409" y="3861296"/>
            <a:ext cx="648072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b="1" dirty="0">
                <a:latin typeface="Arial" charset="0"/>
              </a:rPr>
              <a:t>Ô nhập số</a:t>
            </a:r>
            <a:endParaRPr kumimoji="0" 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3241C6A-2D03-FFE3-4733-8620F8DB2EA0}"/>
              </a:ext>
            </a:extLst>
          </p:cNvPr>
          <p:cNvSpPr/>
          <p:nvPr/>
        </p:nvSpPr>
        <p:spPr bwMode="auto">
          <a:xfrm>
            <a:off x="6821505" y="3854698"/>
            <a:ext cx="720080" cy="2880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b="1" dirty="0">
                <a:latin typeface="Arial" charset="0"/>
              </a:rPr>
              <a:t>Hiệu suất</a:t>
            </a:r>
            <a:endParaRPr kumimoji="0" 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47F6068-8941-32DD-7EA5-92B6EF8064B1}"/>
              </a:ext>
            </a:extLst>
          </p:cNvPr>
          <p:cNvSpPr/>
          <p:nvPr/>
        </p:nvSpPr>
        <p:spPr bwMode="auto">
          <a:xfrm>
            <a:off x="7613593" y="3854698"/>
            <a:ext cx="648072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b="1" dirty="0">
                <a:latin typeface="Arial" charset="0"/>
              </a:rPr>
              <a:t>Ô nhập số</a:t>
            </a:r>
            <a:endParaRPr kumimoji="0" 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0A0620D-156D-97DA-604D-3F0A8ADEB660}"/>
              </a:ext>
            </a:extLst>
          </p:cNvPr>
          <p:cNvSpPr/>
          <p:nvPr/>
        </p:nvSpPr>
        <p:spPr bwMode="auto">
          <a:xfrm>
            <a:off x="5177277" y="4240882"/>
            <a:ext cx="720080" cy="2880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Vật liệu 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82EFE7B-FEED-1FD6-FCDD-5E6441D3D40F}"/>
              </a:ext>
            </a:extLst>
          </p:cNvPr>
          <p:cNvSpPr/>
          <p:nvPr/>
        </p:nvSpPr>
        <p:spPr bwMode="auto">
          <a:xfrm>
            <a:off x="5969365" y="4240882"/>
            <a:ext cx="648072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b="1" dirty="0" err="1">
                <a:latin typeface="Arial" charset="0"/>
              </a:rPr>
              <a:t>Droplist</a:t>
            </a:r>
            <a:endParaRPr kumimoji="0" 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EA8A6CF-155D-4C99-3DAC-F217905CE882}"/>
              </a:ext>
            </a:extLst>
          </p:cNvPr>
          <p:cNvSpPr/>
          <p:nvPr/>
        </p:nvSpPr>
        <p:spPr bwMode="auto">
          <a:xfrm>
            <a:off x="5177277" y="4587974"/>
            <a:ext cx="720080" cy="28803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Vật liệu 2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E54A53C-533E-1716-72CA-3F3F152DE91F}"/>
              </a:ext>
            </a:extLst>
          </p:cNvPr>
          <p:cNvSpPr/>
          <p:nvPr/>
        </p:nvSpPr>
        <p:spPr bwMode="auto">
          <a:xfrm>
            <a:off x="5969365" y="4587974"/>
            <a:ext cx="648072" cy="2880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b="1" dirty="0" err="1">
                <a:latin typeface="Arial" charset="0"/>
              </a:rPr>
              <a:t>Droplist</a:t>
            </a:r>
            <a:endParaRPr kumimoji="0" 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013FDB-4323-3CDB-19A1-39F982490D63}"/>
              </a:ext>
            </a:extLst>
          </p:cNvPr>
          <p:cNvSpPr txBox="1"/>
          <p:nvPr/>
        </p:nvSpPr>
        <p:spPr>
          <a:xfrm>
            <a:off x="827013" y="1845568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Thông số then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7CE53B-A1AD-4B24-B28F-DBCADB825C5B}"/>
              </a:ext>
            </a:extLst>
          </p:cNvPr>
          <p:cNvSpPr txBox="1"/>
          <p:nvPr/>
        </p:nvSpPr>
        <p:spPr>
          <a:xfrm>
            <a:off x="5330992" y="2562459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Ứng suất then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3E5D10-0AC6-80DD-665E-0ED0AEA9A764}"/>
              </a:ext>
            </a:extLst>
          </p:cNvPr>
          <p:cNvSpPr txBox="1"/>
          <p:nvPr/>
        </p:nvSpPr>
        <p:spPr>
          <a:xfrm>
            <a:off x="5285289" y="2211710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Ứng suất then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33B480B-5D41-A649-C8D8-E85967D52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96789"/>
              </p:ext>
            </p:extLst>
          </p:nvPr>
        </p:nvGraphicFramePr>
        <p:xfrm>
          <a:off x="883637" y="2081225"/>
          <a:ext cx="2502025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292">
                  <a:extLst>
                    <a:ext uri="{9D8B030D-6E8A-4147-A177-3AD203B41FA5}">
                      <a16:colId xmlns:a16="http://schemas.microsoft.com/office/drawing/2014/main" val="3866612188"/>
                    </a:ext>
                  </a:extLst>
                </a:gridCol>
                <a:gridCol w="498518">
                  <a:extLst>
                    <a:ext uri="{9D8B030D-6E8A-4147-A177-3AD203B41FA5}">
                      <a16:colId xmlns:a16="http://schemas.microsoft.com/office/drawing/2014/main" val="3738730735"/>
                    </a:ext>
                  </a:extLst>
                </a:gridCol>
                <a:gridCol w="500405">
                  <a:extLst>
                    <a:ext uri="{9D8B030D-6E8A-4147-A177-3AD203B41FA5}">
                      <a16:colId xmlns:a16="http://schemas.microsoft.com/office/drawing/2014/main" val="1775353467"/>
                    </a:ext>
                  </a:extLst>
                </a:gridCol>
                <a:gridCol w="500405">
                  <a:extLst>
                    <a:ext uri="{9D8B030D-6E8A-4147-A177-3AD203B41FA5}">
                      <a16:colId xmlns:a16="http://schemas.microsoft.com/office/drawing/2014/main" val="3313975420"/>
                    </a:ext>
                  </a:extLst>
                </a:gridCol>
                <a:gridCol w="500405">
                  <a:extLst>
                    <a:ext uri="{9D8B030D-6E8A-4147-A177-3AD203B41FA5}">
                      <a16:colId xmlns:a16="http://schemas.microsoft.com/office/drawing/2014/main" val="944829077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en-US" sz="9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830918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19437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D93A8D1-0714-06CA-71B9-A4DBB9204FAA}"/>
              </a:ext>
            </a:extLst>
          </p:cNvPr>
          <p:cNvSpPr txBox="1"/>
          <p:nvPr/>
        </p:nvSpPr>
        <p:spPr>
          <a:xfrm>
            <a:off x="883637" y="2633690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Ứng suất then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6965B65-36A1-5A89-CB92-3ED91993B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51677"/>
              </p:ext>
            </p:extLst>
          </p:nvPr>
        </p:nvGraphicFramePr>
        <p:xfrm>
          <a:off x="892338" y="2831502"/>
          <a:ext cx="2502025" cy="100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292">
                  <a:extLst>
                    <a:ext uri="{9D8B030D-6E8A-4147-A177-3AD203B41FA5}">
                      <a16:colId xmlns:a16="http://schemas.microsoft.com/office/drawing/2014/main" val="3866612188"/>
                    </a:ext>
                  </a:extLst>
                </a:gridCol>
                <a:gridCol w="498518">
                  <a:extLst>
                    <a:ext uri="{9D8B030D-6E8A-4147-A177-3AD203B41FA5}">
                      <a16:colId xmlns:a16="http://schemas.microsoft.com/office/drawing/2014/main" val="3738730735"/>
                    </a:ext>
                  </a:extLst>
                </a:gridCol>
                <a:gridCol w="500405">
                  <a:extLst>
                    <a:ext uri="{9D8B030D-6E8A-4147-A177-3AD203B41FA5}">
                      <a16:colId xmlns:a16="http://schemas.microsoft.com/office/drawing/2014/main" val="1775353467"/>
                    </a:ext>
                  </a:extLst>
                </a:gridCol>
                <a:gridCol w="500405">
                  <a:extLst>
                    <a:ext uri="{9D8B030D-6E8A-4147-A177-3AD203B41FA5}">
                      <a16:colId xmlns:a16="http://schemas.microsoft.com/office/drawing/2014/main" val="3313975420"/>
                    </a:ext>
                  </a:extLst>
                </a:gridCol>
                <a:gridCol w="500405">
                  <a:extLst>
                    <a:ext uri="{9D8B030D-6E8A-4147-A177-3AD203B41FA5}">
                      <a16:colId xmlns:a16="http://schemas.microsoft.com/office/drawing/2014/main" val="944829077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en-US" sz="900" dirty="0"/>
                        <a:t>Vật liệu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Us dập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Ứng suất cắt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Sf dập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Sf cắt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830918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900" dirty="0"/>
                        <a:t>Mat1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194379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900" dirty="0"/>
                        <a:t>Mat2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011232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C50573C2-6005-2B0F-AA9C-D8DF2AEE6486}"/>
              </a:ext>
            </a:extLst>
          </p:cNvPr>
          <p:cNvSpPr/>
          <p:nvPr/>
        </p:nvSpPr>
        <p:spPr bwMode="auto">
          <a:xfrm>
            <a:off x="3643364" y="1977970"/>
            <a:ext cx="1088249" cy="6139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Hình ảnh về then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F5F0B4-2063-215B-6B3F-9E0B330D7E73}"/>
              </a:ext>
            </a:extLst>
          </p:cNvPr>
          <p:cNvSpPr txBox="1"/>
          <p:nvPr/>
        </p:nvSpPr>
        <p:spPr>
          <a:xfrm>
            <a:off x="883637" y="3838478"/>
            <a:ext cx="1209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Đồ thị ứng suất</a:t>
            </a:r>
          </a:p>
        </p:txBody>
      </p:sp>
    </p:spTree>
    <p:extLst>
      <p:ext uri="{BB962C8B-B14F-4D97-AF65-F5344CB8AC3E}">
        <p14:creationId xmlns:p14="http://schemas.microsoft.com/office/powerpoint/2010/main" val="14088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B0369A-B7A7-F426-02FC-70785A3DB4C1}"/>
              </a:ext>
            </a:extLst>
          </p:cNvPr>
          <p:cNvSpPr txBox="1"/>
          <p:nvPr/>
        </p:nvSpPr>
        <p:spPr>
          <a:xfrm>
            <a:off x="-1395536" y="-184666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Công thức tính ứng suất truyền qua then tuân theo tiêu chuẩn: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BC0FA6-430A-BBF9-FC9D-8005D3C09354}"/>
                  </a:ext>
                </a:extLst>
              </p:cNvPr>
              <p:cNvSpPr txBox="1"/>
              <p:nvPr/>
            </p:nvSpPr>
            <p:spPr>
              <a:xfrm>
                <a:off x="-593609" y="1491630"/>
                <a:ext cx="4238633" cy="13763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vi-VN" sz="1400" dirty="0"/>
                  <a:t>Ứng suất dập</a:t>
                </a:r>
                <a:r>
                  <a:rPr lang="en-US" sz="1400" dirty="0"/>
                  <a:t> trên then</a:t>
                </a:r>
                <a:r>
                  <a:rPr lang="vi-VN" sz="1600" dirty="0"/>
                  <a:t>: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ar-AE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ar-AE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 i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ar-AE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ar-AE" i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ar-AE" i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ar-AE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sz="1600" dirty="0"/>
              </a:p>
              <a:p>
                <a:pPr>
                  <a:buFont typeface="+mj-lt"/>
                  <a:buAutoNum type="arabicPeriod"/>
                </a:pPr>
                <a:endParaRPr lang="ar-AE" sz="1600" dirty="0"/>
              </a:p>
              <a:p>
                <a:pPr>
                  <a:buFont typeface="+mj-lt"/>
                  <a:buAutoNum type="arabicPeriod" startAt="2"/>
                </a:pPr>
                <a:r>
                  <a:rPr lang="vi-VN" sz="1400" dirty="0"/>
                  <a:t>Ứng suất cắt</a:t>
                </a:r>
                <a:r>
                  <a:rPr lang="en-US" sz="1400" dirty="0"/>
                  <a:t> trên then</a:t>
                </a:r>
                <a:r>
                  <a:rPr lang="vi-VN" sz="1400" dirty="0"/>
                  <a:t>: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vi-VN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ar-AE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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 i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ar-AE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ar-AE" i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ar-AE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ar-AE" i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ar-AE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ar-AE" sz="1600" dirty="0"/>
              </a:p>
              <a:p>
                <a:pPr lvl="1"/>
                <a:endParaRPr 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BC0FA6-430A-BBF9-FC9D-8005D3C09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3609" y="1491630"/>
                <a:ext cx="4238633" cy="1376339"/>
              </a:xfrm>
              <a:prstGeom prst="rect">
                <a:avLst/>
              </a:prstGeom>
              <a:blipFill>
                <a:blip r:embed="rId2"/>
                <a:stretch>
                  <a:fillRect l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E8A504-469D-BE19-6F7A-69B5A3876F91}"/>
                  </a:ext>
                </a:extLst>
              </p:cNvPr>
              <p:cNvSpPr txBox="1"/>
              <p:nvPr/>
            </p:nvSpPr>
            <p:spPr>
              <a:xfrm>
                <a:off x="3429000" y="1491630"/>
                <a:ext cx="4392488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vi-VN" sz="1400" dirty="0"/>
                  <a:t>Trong đó: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400" dirty="0"/>
                  <a:t>: Công suất động cơ [kW]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400" i="1" dirty="0">
                    <a:latin typeface="Cambria Math" panose="02040503050406030204" pitchFamily="18" charset="0"/>
                  </a:rPr>
                  <a:t> n</a:t>
                </a:r>
                <a:r>
                  <a:rPr lang="en-US" sz="1400" dirty="0"/>
                  <a:t> : Tốc độ quay của trục [rpm]</a:t>
                </a:r>
                <a:endParaRPr lang="vi-VN" sz="140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vi-VN" sz="1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vi-VN" sz="1400" dirty="0"/>
                  <a:t>: đường kính trục [mm]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1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sz="1400" dirty="0"/>
                  <a:t>: chiều dài làm việc của then [mm]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400" i="1" dirty="0">
                    <a:latin typeface="Cambria Math" panose="02040503050406030204" pitchFamily="18" charset="0"/>
                  </a:rPr>
                  <a:t> h</a:t>
                </a:r>
                <a:r>
                  <a:rPr lang="en-US" sz="1400" dirty="0"/>
                  <a:t> : chiều cao then </a:t>
                </a:r>
                <a:r>
                  <a:rPr lang="vi-VN" sz="1400" dirty="0"/>
                  <a:t>[mm]</a:t>
                </a:r>
                <a:endParaRPr lang="en-US" sz="140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400" i="1" dirty="0">
                    <a:latin typeface="Cambria Math" panose="02040503050406030204" pitchFamily="18" charset="0"/>
                  </a:rPr>
                  <a:t> t</a:t>
                </a:r>
                <a:r>
                  <a:rPr lang="en-US" sz="1400" i="1" baseline="-25000" dirty="0">
                    <a:latin typeface="Cambria Math" panose="02040503050406030204" pitchFamily="18" charset="0"/>
                  </a:rPr>
                  <a:t>1</a:t>
                </a:r>
                <a:r>
                  <a:rPr lang="en-US" sz="1400" dirty="0"/>
                  <a:t>: chiều sâu then trên trục </a:t>
                </a:r>
                <a:r>
                  <a:rPr lang="vi-VN" sz="1400" dirty="0"/>
                  <a:t>[mm]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vi-VN" sz="1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vi-VN" sz="1400" dirty="0"/>
                  <a:t>: số then cùng làm việc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1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vi-VN" sz="1400" dirty="0"/>
                  <a:t>: chiều rộng then [mm]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E8A504-469D-BE19-6F7A-69B5A3876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491630"/>
                <a:ext cx="4392488" cy="2031325"/>
              </a:xfrm>
              <a:prstGeom prst="rect">
                <a:avLst/>
              </a:prstGeom>
              <a:blipFill>
                <a:blip r:embed="rId3"/>
                <a:stretch>
                  <a:fillRect t="-601" b="-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C083741-E9BB-2A96-E45F-92B16EC262AF}"/>
              </a:ext>
            </a:extLst>
          </p:cNvPr>
          <p:cNvSpPr txBox="1"/>
          <p:nvPr/>
        </p:nvSpPr>
        <p:spPr>
          <a:xfrm>
            <a:off x="-564240" y="3022502"/>
            <a:ext cx="46413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Các tính toán dựa trên tiêu chuẩn TCVN 2261 và ISO 773/1-2</a:t>
            </a:r>
          </a:p>
        </p:txBody>
      </p:sp>
    </p:spTree>
    <p:extLst>
      <p:ext uri="{BB962C8B-B14F-4D97-AF65-F5344CB8AC3E}">
        <p14:creationId xmlns:p14="http://schemas.microsoft.com/office/powerpoint/2010/main" val="257645430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bkapema 16-9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3714FA5-6AC5-4444-98A6-C533F81839F4}" vid="{585785DA-591F-491E-84B0-318019CC22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SC 4-3 V1.4 - BKAPEMA</Template>
  <TotalTime>77</TotalTime>
  <Words>247</Words>
  <Application>Microsoft Office PowerPoint</Application>
  <PresentationFormat>Custom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 Math</vt:lpstr>
      <vt:lpstr>Wingdings</vt:lpstr>
      <vt:lpstr>Template bkapema 16-9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Kieu Quang Kham</dc:creator>
  <cp:lastModifiedBy>Kieu Quang Kham</cp:lastModifiedBy>
  <cp:revision>1</cp:revision>
  <dcterms:created xsi:type="dcterms:W3CDTF">2025-09-05T14:07:04Z</dcterms:created>
  <dcterms:modified xsi:type="dcterms:W3CDTF">2025-09-10T12:48:43Z</dcterms:modified>
</cp:coreProperties>
</file>