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Bricolage Grotesque" panose="020B0604020202020204" charset="0"/>
      <p:regular r:id="rId8"/>
    </p:embeddedFont>
    <p:embeddedFont>
      <p:font typeface="Bricolage Grotesque Bold" panose="020B0604020202020204" charset="0"/>
      <p:regular r:id="rId9"/>
    </p:embeddedFont>
    <p:embeddedFont>
      <p:font typeface="Bungee" panose="020B0604020202020204" charset="-93"/>
      <p:regular r:id="rId10"/>
    </p:embeddedFont>
    <p:embeddedFont>
      <p:font typeface="Noto Sans 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601"/>
    <a:srgbClr val="0080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1278" y="6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12/09/2025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12/09/2025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12/09/2025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12/09/2025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12/09/2025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12/09/2025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12/09/2025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12/09/2025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12/09/2025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12/09/2025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12/09/2025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12/09/2025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38992" y="7366957"/>
            <a:ext cx="14077580" cy="2920043"/>
          </a:xfrm>
          <a:custGeom>
            <a:avLst/>
            <a:gdLst/>
            <a:ahLst/>
            <a:cxnLst/>
            <a:rect l="l" t="t" r="r" b="b"/>
            <a:pathLst>
              <a:path w="14077580" h="2920043">
                <a:moveTo>
                  <a:pt x="0" y="0"/>
                </a:moveTo>
                <a:lnTo>
                  <a:pt x="14077580" y="0"/>
                </a:lnTo>
                <a:lnTo>
                  <a:pt x="14077580" y="2920043"/>
                </a:lnTo>
                <a:lnTo>
                  <a:pt x="0" y="29200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371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2562399"/>
            <a:ext cx="18288000" cy="3412203"/>
            <a:chOff x="0" y="0"/>
            <a:chExt cx="5218206" cy="89868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218206" cy="898687"/>
            </a:xfrm>
            <a:custGeom>
              <a:avLst/>
              <a:gdLst/>
              <a:ahLst/>
              <a:cxnLst/>
              <a:rect l="l" t="t" r="r" b="b"/>
              <a:pathLst>
                <a:path w="5218206" h="898687">
                  <a:moveTo>
                    <a:pt x="8206" y="0"/>
                  </a:moveTo>
                  <a:lnTo>
                    <a:pt x="5210001" y="0"/>
                  </a:lnTo>
                  <a:cubicBezTo>
                    <a:pt x="5214532" y="0"/>
                    <a:pt x="5218206" y="3674"/>
                    <a:pt x="5218206" y="8206"/>
                  </a:cubicBezTo>
                  <a:lnTo>
                    <a:pt x="5218206" y="890481"/>
                  </a:lnTo>
                  <a:cubicBezTo>
                    <a:pt x="5218206" y="895013"/>
                    <a:pt x="5214532" y="898687"/>
                    <a:pt x="5210001" y="898687"/>
                  </a:cubicBezTo>
                  <a:lnTo>
                    <a:pt x="8206" y="898687"/>
                  </a:lnTo>
                  <a:cubicBezTo>
                    <a:pt x="3674" y="898687"/>
                    <a:pt x="0" y="895013"/>
                    <a:pt x="0" y="890481"/>
                  </a:cubicBezTo>
                  <a:lnTo>
                    <a:pt x="0" y="8206"/>
                  </a:lnTo>
                  <a:cubicBezTo>
                    <a:pt x="0" y="3674"/>
                    <a:pt x="3674" y="0"/>
                    <a:pt x="8206" y="0"/>
                  </a:cubicBezTo>
                  <a:close/>
                </a:path>
              </a:pathLst>
            </a:custGeom>
            <a:solidFill>
              <a:srgbClr val="FFFFFF">
                <a:alpha val="47843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218206" cy="9367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1658600" y="9182100"/>
            <a:ext cx="2657973" cy="7044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798"/>
              </a:lnSpc>
              <a:spcBef>
                <a:spcPct val="0"/>
              </a:spcBef>
            </a:pPr>
            <a:r>
              <a:rPr lang="en-US" sz="4142" b="1" dirty="0">
                <a:solidFill>
                  <a:srgbClr val="00809D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09/2025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20701" y="3126790"/>
            <a:ext cx="16745718" cy="12984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55"/>
              </a:lnSpc>
            </a:pPr>
            <a:r>
              <a:rPr lang="en-US" sz="8795">
                <a:solidFill>
                  <a:srgbClr val="FF7601"/>
                </a:solidFill>
                <a:latin typeface="Bungee"/>
                <a:ea typeface="Bungee"/>
                <a:cs typeface="Bungee"/>
                <a:sym typeface="Bungee"/>
              </a:rPr>
              <a:t>báo cáo cuối kỳ</a:t>
            </a:r>
          </a:p>
        </p:txBody>
      </p:sp>
      <p:sp>
        <p:nvSpPr>
          <p:cNvPr id="8" name="Freeform 8"/>
          <p:cNvSpPr/>
          <p:nvPr/>
        </p:nvSpPr>
        <p:spPr>
          <a:xfrm rot="-10800000">
            <a:off x="3471603" y="126578"/>
            <a:ext cx="14496119" cy="5848024"/>
          </a:xfrm>
          <a:custGeom>
            <a:avLst/>
            <a:gdLst/>
            <a:ahLst/>
            <a:cxnLst/>
            <a:rect l="l" t="t" r="r" b="b"/>
            <a:pathLst>
              <a:path w="14496119" h="5848024">
                <a:moveTo>
                  <a:pt x="0" y="0"/>
                </a:moveTo>
                <a:lnTo>
                  <a:pt x="14496119" y="0"/>
                </a:lnTo>
                <a:lnTo>
                  <a:pt x="14496119" y="5848024"/>
                </a:lnTo>
                <a:lnTo>
                  <a:pt x="0" y="58480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344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512312" y="4386480"/>
            <a:ext cx="8475169" cy="15881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 b="1">
                <a:solidFill>
                  <a:srgbClr val="FF7601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Phần mềm tính toán thiết kế then bằng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" y="789730"/>
            <a:ext cx="18288001" cy="2612792"/>
            <a:chOff x="0" y="0"/>
            <a:chExt cx="5218206" cy="8197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18206" cy="819741"/>
            </a:xfrm>
            <a:custGeom>
              <a:avLst/>
              <a:gdLst/>
              <a:ahLst/>
              <a:cxnLst/>
              <a:rect l="l" t="t" r="r" b="b"/>
              <a:pathLst>
                <a:path w="5218206" h="819741">
                  <a:moveTo>
                    <a:pt x="8206" y="0"/>
                  </a:moveTo>
                  <a:lnTo>
                    <a:pt x="5210001" y="0"/>
                  </a:lnTo>
                  <a:cubicBezTo>
                    <a:pt x="5214532" y="0"/>
                    <a:pt x="5218206" y="3674"/>
                    <a:pt x="5218206" y="8206"/>
                  </a:cubicBezTo>
                  <a:lnTo>
                    <a:pt x="5218206" y="811535"/>
                  </a:lnTo>
                  <a:cubicBezTo>
                    <a:pt x="5218206" y="816067"/>
                    <a:pt x="5214532" y="819741"/>
                    <a:pt x="5210001" y="819741"/>
                  </a:cubicBezTo>
                  <a:lnTo>
                    <a:pt x="8206" y="819741"/>
                  </a:lnTo>
                  <a:cubicBezTo>
                    <a:pt x="3674" y="819741"/>
                    <a:pt x="0" y="816067"/>
                    <a:pt x="0" y="811535"/>
                  </a:cubicBezTo>
                  <a:lnTo>
                    <a:pt x="0" y="8206"/>
                  </a:lnTo>
                  <a:cubicBezTo>
                    <a:pt x="0" y="3674"/>
                    <a:pt x="3674" y="0"/>
                    <a:pt x="8206" y="0"/>
                  </a:cubicBezTo>
                  <a:close/>
                </a:path>
              </a:pathLst>
            </a:custGeom>
            <a:solidFill>
              <a:srgbClr val="FFFFFF">
                <a:alpha val="47843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218206" cy="8578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" y="4038600"/>
            <a:ext cx="10552467" cy="3597608"/>
            <a:chOff x="0" y="0"/>
            <a:chExt cx="3533217" cy="110032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533217" cy="1100329"/>
            </a:xfrm>
            <a:custGeom>
              <a:avLst/>
              <a:gdLst/>
              <a:ahLst/>
              <a:cxnLst/>
              <a:rect l="l" t="t" r="r" b="b"/>
              <a:pathLst>
                <a:path w="3533217" h="1100329">
                  <a:moveTo>
                    <a:pt x="14074" y="0"/>
                  </a:moveTo>
                  <a:lnTo>
                    <a:pt x="3519143" y="0"/>
                  </a:lnTo>
                  <a:cubicBezTo>
                    <a:pt x="3522875" y="0"/>
                    <a:pt x="3526455" y="1483"/>
                    <a:pt x="3529094" y="4122"/>
                  </a:cubicBezTo>
                  <a:cubicBezTo>
                    <a:pt x="3531734" y="6761"/>
                    <a:pt x="3533217" y="10341"/>
                    <a:pt x="3533217" y="14074"/>
                  </a:cubicBezTo>
                  <a:lnTo>
                    <a:pt x="3533217" y="1086256"/>
                  </a:lnTo>
                  <a:cubicBezTo>
                    <a:pt x="3533217" y="1089988"/>
                    <a:pt x="3531734" y="1093568"/>
                    <a:pt x="3529094" y="1096207"/>
                  </a:cubicBezTo>
                  <a:cubicBezTo>
                    <a:pt x="3526455" y="1098846"/>
                    <a:pt x="3522875" y="1100329"/>
                    <a:pt x="3519143" y="1100329"/>
                  </a:cubicBezTo>
                  <a:lnTo>
                    <a:pt x="14074" y="1100329"/>
                  </a:lnTo>
                  <a:cubicBezTo>
                    <a:pt x="10341" y="1100329"/>
                    <a:pt x="6761" y="1098846"/>
                    <a:pt x="4122" y="1096207"/>
                  </a:cubicBezTo>
                  <a:cubicBezTo>
                    <a:pt x="1483" y="1093568"/>
                    <a:pt x="0" y="1089988"/>
                    <a:pt x="0" y="1086256"/>
                  </a:cubicBezTo>
                  <a:lnTo>
                    <a:pt x="0" y="14074"/>
                  </a:lnTo>
                  <a:cubicBezTo>
                    <a:pt x="0" y="10341"/>
                    <a:pt x="1483" y="6761"/>
                    <a:pt x="4122" y="4122"/>
                  </a:cubicBezTo>
                  <a:cubicBezTo>
                    <a:pt x="6761" y="1483"/>
                    <a:pt x="10341" y="0"/>
                    <a:pt x="14074" y="0"/>
                  </a:cubicBezTo>
                  <a:close/>
                </a:path>
              </a:pathLst>
            </a:custGeom>
            <a:solidFill>
              <a:srgbClr val="00809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533217" cy="11384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53348" y="4538876"/>
            <a:ext cx="9232451" cy="2412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sz="3604" dirty="0">
                <a:solidFill>
                  <a:srgbClr val="FFFFFF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1.  Mất nhiều thời gian tra cứu tài liệu</a:t>
            </a: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r>
              <a:rPr lang="en-US" sz="3604" u="none" strike="noStrike" dirty="0">
                <a:solidFill>
                  <a:srgbClr val="FFFFFF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2. Khó tính toán nhiều trường hợp cùng lúc</a:t>
            </a: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r>
              <a:rPr lang="en-US" sz="3604" u="none" strike="noStrike" dirty="0">
                <a:solidFill>
                  <a:srgbClr val="FFFFFF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3. Không có tư vấn, gợi ý thiết kế</a:t>
            </a:r>
          </a:p>
        </p:txBody>
      </p:sp>
      <p:sp>
        <p:nvSpPr>
          <p:cNvPr id="9" name="Freeform 9"/>
          <p:cNvSpPr>
            <a:spLocks noChangeAspect="1"/>
          </p:cNvSpPr>
          <p:nvPr/>
        </p:nvSpPr>
        <p:spPr>
          <a:xfrm rot="-5400000">
            <a:off x="11342803" y="3837103"/>
            <a:ext cx="10058401" cy="2612792"/>
          </a:xfrm>
          <a:custGeom>
            <a:avLst/>
            <a:gdLst/>
            <a:ahLst/>
            <a:cxnLst/>
            <a:rect l="l" t="t" r="r" b="b"/>
            <a:pathLst>
              <a:path w="12404702" h="3178705">
                <a:moveTo>
                  <a:pt x="0" y="0"/>
                </a:moveTo>
                <a:lnTo>
                  <a:pt x="12404702" y="0"/>
                </a:lnTo>
                <a:lnTo>
                  <a:pt x="12404702" y="3178705"/>
                </a:lnTo>
                <a:lnTo>
                  <a:pt x="0" y="3178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936264" y="1606639"/>
            <a:ext cx="9466617" cy="1423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086"/>
              </a:lnSpc>
            </a:pPr>
            <a:r>
              <a:rPr lang="en-US" sz="8800" dirty="0">
                <a:solidFill>
                  <a:srgbClr val="FF7601"/>
                </a:solidFill>
                <a:latin typeface="Bungee"/>
                <a:ea typeface="Bungee"/>
                <a:cs typeface="Bungee"/>
                <a:sym typeface="Bungee"/>
              </a:rPr>
              <a:t>Vấn đề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734423" y="8238815"/>
            <a:ext cx="11545960" cy="1296000"/>
            <a:chOff x="0" y="0"/>
            <a:chExt cx="3040911" cy="394489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12" name="Freeform 12"/>
            <p:cNvSpPr/>
            <p:nvPr/>
          </p:nvSpPr>
          <p:spPr>
            <a:xfrm>
              <a:off x="0" y="0"/>
              <a:ext cx="3040911" cy="394489"/>
            </a:xfrm>
            <a:custGeom>
              <a:avLst/>
              <a:gdLst/>
              <a:ahLst/>
              <a:cxnLst/>
              <a:rect l="l" t="t" r="r" b="b"/>
              <a:pathLst>
                <a:path w="3040911" h="394489">
                  <a:moveTo>
                    <a:pt x="14081" y="0"/>
                  </a:moveTo>
                  <a:lnTo>
                    <a:pt x="3026830" y="0"/>
                  </a:lnTo>
                  <a:cubicBezTo>
                    <a:pt x="3030565" y="0"/>
                    <a:pt x="3034146" y="1484"/>
                    <a:pt x="3036787" y="4124"/>
                  </a:cubicBezTo>
                  <a:cubicBezTo>
                    <a:pt x="3039428" y="6765"/>
                    <a:pt x="3040911" y="10347"/>
                    <a:pt x="3040911" y="14081"/>
                  </a:cubicBezTo>
                  <a:lnTo>
                    <a:pt x="3040911" y="380407"/>
                  </a:lnTo>
                  <a:cubicBezTo>
                    <a:pt x="3040911" y="388184"/>
                    <a:pt x="3034607" y="394489"/>
                    <a:pt x="3026830" y="394489"/>
                  </a:cubicBezTo>
                  <a:lnTo>
                    <a:pt x="14081" y="394489"/>
                  </a:lnTo>
                  <a:cubicBezTo>
                    <a:pt x="10347" y="394489"/>
                    <a:pt x="6765" y="393005"/>
                    <a:pt x="4124" y="390364"/>
                  </a:cubicBezTo>
                  <a:cubicBezTo>
                    <a:pt x="1484" y="387724"/>
                    <a:pt x="0" y="384142"/>
                    <a:pt x="0" y="380407"/>
                  </a:cubicBezTo>
                  <a:lnTo>
                    <a:pt x="0" y="14081"/>
                  </a:lnTo>
                  <a:cubicBezTo>
                    <a:pt x="0" y="10347"/>
                    <a:pt x="1484" y="6765"/>
                    <a:pt x="4124" y="4124"/>
                  </a:cubicBezTo>
                  <a:cubicBezTo>
                    <a:pt x="6765" y="1484"/>
                    <a:pt x="10347" y="0"/>
                    <a:pt x="14081" y="0"/>
                  </a:cubicBezTo>
                  <a:close/>
                </a:path>
              </a:pathLst>
            </a:custGeom>
            <a:solidFill>
              <a:srgbClr val="FFFFFF">
                <a:alpha val="47843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3040911" cy="4325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191000" y="8530649"/>
            <a:ext cx="8477833" cy="629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78"/>
              </a:lnSpc>
              <a:spcBef>
                <a:spcPct val="0"/>
              </a:spcBef>
            </a:pPr>
            <a:r>
              <a:rPr lang="en-US" sz="3055" dirty="0">
                <a:solidFill>
                  <a:srgbClr val="00809D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Sinh viên kỹ thuật và kỹ sư mới ra trường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53348" y="8593602"/>
            <a:ext cx="3566476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838"/>
              </a:lnSpc>
              <a:spcBef>
                <a:spcPct val="0"/>
              </a:spcBef>
            </a:pPr>
            <a:r>
              <a:rPr lang="en-US" sz="3455" dirty="0">
                <a:solidFill>
                  <a:srgbClr val="FF7601"/>
                </a:solidFill>
                <a:latin typeface="Bungee"/>
                <a:ea typeface="Bungee"/>
                <a:cs typeface="Bungee"/>
                <a:sym typeface="Bungee"/>
              </a:rPr>
              <a:t>Khó khăn 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" y="789729"/>
            <a:ext cx="18288001" cy="2143971"/>
            <a:chOff x="0" y="0"/>
            <a:chExt cx="5218206" cy="8197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18206" cy="819741"/>
            </a:xfrm>
            <a:custGeom>
              <a:avLst/>
              <a:gdLst/>
              <a:ahLst/>
              <a:cxnLst/>
              <a:rect l="l" t="t" r="r" b="b"/>
              <a:pathLst>
                <a:path w="5218206" h="819741">
                  <a:moveTo>
                    <a:pt x="8206" y="0"/>
                  </a:moveTo>
                  <a:lnTo>
                    <a:pt x="5210001" y="0"/>
                  </a:lnTo>
                  <a:cubicBezTo>
                    <a:pt x="5214532" y="0"/>
                    <a:pt x="5218206" y="3674"/>
                    <a:pt x="5218206" y="8206"/>
                  </a:cubicBezTo>
                  <a:lnTo>
                    <a:pt x="5218206" y="811535"/>
                  </a:lnTo>
                  <a:cubicBezTo>
                    <a:pt x="5218206" y="816067"/>
                    <a:pt x="5214532" y="819741"/>
                    <a:pt x="5210001" y="819741"/>
                  </a:cubicBezTo>
                  <a:lnTo>
                    <a:pt x="8206" y="819741"/>
                  </a:lnTo>
                  <a:cubicBezTo>
                    <a:pt x="3674" y="819741"/>
                    <a:pt x="0" y="816067"/>
                    <a:pt x="0" y="811535"/>
                  </a:cubicBezTo>
                  <a:lnTo>
                    <a:pt x="0" y="8206"/>
                  </a:lnTo>
                  <a:cubicBezTo>
                    <a:pt x="0" y="3674"/>
                    <a:pt x="3674" y="0"/>
                    <a:pt x="8206" y="0"/>
                  </a:cubicBezTo>
                  <a:close/>
                </a:path>
              </a:pathLst>
            </a:custGeom>
            <a:solidFill>
              <a:srgbClr val="FFFFFF">
                <a:alpha val="47843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218206" cy="8578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41647" y="1634896"/>
            <a:ext cx="14248558" cy="11464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59"/>
              </a:lnSpc>
              <a:spcBef>
                <a:spcPct val="0"/>
              </a:spcBef>
            </a:pPr>
            <a:r>
              <a:rPr lang="en-US" sz="8799" dirty="0">
                <a:solidFill>
                  <a:srgbClr val="FF7601"/>
                </a:solidFill>
                <a:latin typeface="Bungee"/>
                <a:ea typeface="Bungee"/>
                <a:cs typeface="Bungee"/>
                <a:sym typeface="Bungee"/>
              </a:rPr>
              <a:t>Giải pháp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0" y="3610500"/>
            <a:ext cx="18288000" cy="1152000"/>
            <a:chOff x="0" y="0"/>
            <a:chExt cx="5527278" cy="26788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527278" cy="267887"/>
            </a:xfrm>
            <a:custGeom>
              <a:avLst/>
              <a:gdLst/>
              <a:ahLst/>
              <a:cxnLst/>
              <a:rect l="l" t="t" r="r" b="b"/>
              <a:pathLst>
                <a:path w="5527278" h="267887">
                  <a:moveTo>
                    <a:pt x="7747" y="0"/>
                  </a:moveTo>
                  <a:lnTo>
                    <a:pt x="5519531" y="0"/>
                  </a:lnTo>
                  <a:cubicBezTo>
                    <a:pt x="5523809" y="0"/>
                    <a:pt x="5527278" y="3468"/>
                    <a:pt x="5527278" y="7747"/>
                  </a:cubicBezTo>
                  <a:lnTo>
                    <a:pt x="5527278" y="260140"/>
                  </a:lnTo>
                  <a:cubicBezTo>
                    <a:pt x="5527278" y="264418"/>
                    <a:pt x="5523809" y="267887"/>
                    <a:pt x="5519531" y="267887"/>
                  </a:cubicBezTo>
                  <a:lnTo>
                    <a:pt x="7747" y="267887"/>
                  </a:lnTo>
                  <a:cubicBezTo>
                    <a:pt x="3468" y="267887"/>
                    <a:pt x="0" y="264418"/>
                    <a:pt x="0" y="260140"/>
                  </a:cubicBezTo>
                  <a:lnTo>
                    <a:pt x="0" y="7747"/>
                  </a:lnTo>
                  <a:cubicBezTo>
                    <a:pt x="0" y="3468"/>
                    <a:pt x="3468" y="0"/>
                    <a:pt x="7747" y="0"/>
                  </a:cubicBezTo>
                  <a:close/>
                </a:path>
              </a:pathLst>
            </a:custGeom>
            <a:solidFill>
              <a:srgbClr val="00809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527278" cy="3059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917809" y="3972069"/>
            <a:ext cx="16452383" cy="590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73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FFFFFF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Tool: Flatkey Calc</a:t>
            </a:r>
          </a:p>
        </p:txBody>
      </p:sp>
      <p:sp>
        <p:nvSpPr>
          <p:cNvPr id="10" name="Freeform 10"/>
          <p:cNvSpPr/>
          <p:nvPr/>
        </p:nvSpPr>
        <p:spPr>
          <a:xfrm>
            <a:off x="1951780" y="7970065"/>
            <a:ext cx="16177165" cy="2173092"/>
          </a:xfrm>
          <a:custGeom>
            <a:avLst/>
            <a:gdLst/>
            <a:ahLst/>
            <a:cxnLst/>
            <a:rect l="l" t="t" r="r" b="b"/>
            <a:pathLst>
              <a:path w="16177165" h="2173092">
                <a:moveTo>
                  <a:pt x="0" y="0"/>
                </a:moveTo>
                <a:lnTo>
                  <a:pt x="16177164" y="0"/>
                </a:lnTo>
                <a:lnTo>
                  <a:pt x="16177164" y="2173093"/>
                </a:lnTo>
                <a:lnTo>
                  <a:pt x="0" y="21730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331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-1" y="5450137"/>
            <a:ext cx="9772161" cy="3024386"/>
            <a:chOff x="0" y="0"/>
            <a:chExt cx="2859872" cy="79654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59873" cy="796546"/>
            </a:xfrm>
            <a:custGeom>
              <a:avLst/>
              <a:gdLst/>
              <a:ahLst/>
              <a:cxnLst/>
              <a:rect l="l" t="t" r="r" b="b"/>
              <a:pathLst>
                <a:path w="2859873" h="796546">
                  <a:moveTo>
                    <a:pt x="14973" y="0"/>
                  </a:moveTo>
                  <a:lnTo>
                    <a:pt x="2844900" y="0"/>
                  </a:lnTo>
                  <a:cubicBezTo>
                    <a:pt x="2853169" y="0"/>
                    <a:pt x="2859873" y="6703"/>
                    <a:pt x="2859873" y="14973"/>
                  </a:cubicBezTo>
                  <a:lnTo>
                    <a:pt x="2859873" y="781574"/>
                  </a:lnTo>
                  <a:cubicBezTo>
                    <a:pt x="2859873" y="785545"/>
                    <a:pt x="2858295" y="789353"/>
                    <a:pt x="2855487" y="792161"/>
                  </a:cubicBezTo>
                  <a:cubicBezTo>
                    <a:pt x="2852679" y="794969"/>
                    <a:pt x="2848871" y="796546"/>
                    <a:pt x="2844900" y="796546"/>
                  </a:cubicBezTo>
                  <a:lnTo>
                    <a:pt x="14973" y="796546"/>
                  </a:lnTo>
                  <a:cubicBezTo>
                    <a:pt x="11002" y="796546"/>
                    <a:pt x="7193" y="794969"/>
                    <a:pt x="4385" y="792161"/>
                  </a:cubicBezTo>
                  <a:cubicBezTo>
                    <a:pt x="1577" y="789353"/>
                    <a:pt x="0" y="785545"/>
                    <a:pt x="0" y="781574"/>
                  </a:cubicBezTo>
                  <a:lnTo>
                    <a:pt x="0" y="14973"/>
                  </a:lnTo>
                  <a:cubicBezTo>
                    <a:pt x="0" y="11002"/>
                    <a:pt x="1577" y="7193"/>
                    <a:pt x="4385" y="4385"/>
                  </a:cubicBezTo>
                  <a:cubicBezTo>
                    <a:pt x="7193" y="1577"/>
                    <a:pt x="11002" y="0"/>
                    <a:pt x="14973" y="0"/>
                  </a:cubicBezTo>
                  <a:close/>
                </a:path>
              </a:pathLst>
            </a:custGeom>
            <a:solidFill>
              <a:srgbClr val="FFFFFF">
                <a:alpha val="47843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859872" cy="8346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476500" y="6210300"/>
            <a:ext cx="8115300" cy="2045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9749" lvl="1" indent="-329874" algn="l">
              <a:lnSpc>
                <a:spcPct val="150000"/>
              </a:lnSpc>
              <a:buAutoNum type="arabicPeriod"/>
            </a:pPr>
            <a:r>
              <a:rPr lang="en-US" sz="3055" dirty="0">
                <a:solidFill>
                  <a:srgbClr val="00809D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Chỉ cần nhập input</a:t>
            </a:r>
          </a:p>
          <a:p>
            <a:pPr marL="659749" lvl="1" indent="-329874" algn="l">
              <a:lnSpc>
                <a:spcPct val="150000"/>
              </a:lnSpc>
              <a:buAutoNum type="arabicPeriod"/>
            </a:pPr>
            <a:r>
              <a:rPr lang="en-US" sz="3055" dirty="0">
                <a:solidFill>
                  <a:srgbClr val="00809D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Tự động tính toán thiết kế</a:t>
            </a:r>
          </a:p>
          <a:p>
            <a:pPr marL="659749" lvl="1" indent="-329874" algn="l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lang="en-US" sz="3055" dirty="0">
                <a:solidFill>
                  <a:srgbClr val="00809D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Tư vấn giải pháp tối ưu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52556" y="5596910"/>
            <a:ext cx="8165551" cy="664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838"/>
              </a:lnSpc>
              <a:spcBef>
                <a:spcPct val="0"/>
              </a:spcBef>
            </a:pPr>
            <a:r>
              <a:rPr lang="en-US" sz="3455" dirty="0">
                <a:solidFill>
                  <a:srgbClr val="FF7601"/>
                </a:solidFill>
                <a:latin typeface="Bungee"/>
                <a:ea typeface="Bungee"/>
                <a:cs typeface="Bungee"/>
                <a:sym typeface="Bungee"/>
              </a:rPr>
              <a:t>Chức năng chính: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" y="789729"/>
            <a:ext cx="18288001" cy="2792665"/>
            <a:chOff x="0" y="0"/>
            <a:chExt cx="5218206" cy="8197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18206" cy="819741"/>
            </a:xfrm>
            <a:custGeom>
              <a:avLst/>
              <a:gdLst/>
              <a:ahLst/>
              <a:cxnLst/>
              <a:rect l="l" t="t" r="r" b="b"/>
              <a:pathLst>
                <a:path w="5218206" h="819741">
                  <a:moveTo>
                    <a:pt x="8206" y="0"/>
                  </a:moveTo>
                  <a:lnTo>
                    <a:pt x="5210001" y="0"/>
                  </a:lnTo>
                  <a:cubicBezTo>
                    <a:pt x="5214532" y="0"/>
                    <a:pt x="5218206" y="3674"/>
                    <a:pt x="5218206" y="8206"/>
                  </a:cubicBezTo>
                  <a:lnTo>
                    <a:pt x="5218206" y="811535"/>
                  </a:lnTo>
                  <a:cubicBezTo>
                    <a:pt x="5218206" y="816067"/>
                    <a:pt x="5214532" y="819741"/>
                    <a:pt x="5210001" y="819741"/>
                  </a:cubicBezTo>
                  <a:lnTo>
                    <a:pt x="8206" y="819741"/>
                  </a:lnTo>
                  <a:cubicBezTo>
                    <a:pt x="3674" y="819741"/>
                    <a:pt x="0" y="816067"/>
                    <a:pt x="0" y="811535"/>
                  </a:cubicBezTo>
                  <a:lnTo>
                    <a:pt x="0" y="8206"/>
                  </a:lnTo>
                  <a:cubicBezTo>
                    <a:pt x="0" y="3674"/>
                    <a:pt x="3674" y="0"/>
                    <a:pt x="8206" y="0"/>
                  </a:cubicBezTo>
                  <a:close/>
                </a:path>
              </a:pathLst>
            </a:custGeom>
            <a:solidFill>
              <a:srgbClr val="FFFFFF">
                <a:alpha val="47843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218206" cy="8578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" y="2400300"/>
            <a:ext cx="6108177" cy="823641"/>
            <a:chOff x="0" y="0"/>
            <a:chExt cx="2140634" cy="21692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40634" cy="216926"/>
            </a:xfrm>
            <a:custGeom>
              <a:avLst/>
              <a:gdLst/>
              <a:ahLst/>
              <a:cxnLst/>
              <a:rect l="l" t="t" r="r" b="b"/>
              <a:pathLst>
                <a:path w="2140634" h="216926">
                  <a:moveTo>
                    <a:pt x="20003" y="0"/>
                  </a:moveTo>
                  <a:lnTo>
                    <a:pt x="2120631" y="0"/>
                  </a:lnTo>
                  <a:cubicBezTo>
                    <a:pt x="2125936" y="0"/>
                    <a:pt x="2131024" y="2107"/>
                    <a:pt x="2134775" y="5859"/>
                  </a:cubicBezTo>
                  <a:cubicBezTo>
                    <a:pt x="2138527" y="9610"/>
                    <a:pt x="2140634" y="14698"/>
                    <a:pt x="2140634" y="20003"/>
                  </a:cubicBezTo>
                  <a:lnTo>
                    <a:pt x="2140634" y="196923"/>
                  </a:lnTo>
                  <a:cubicBezTo>
                    <a:pt x="2140634" y="202228"/>
                    <a:pt x="2138527" y="207316"/>
                    <a:pt x="2134775" y="211067"/>
                  </a:cubicBezTo>
                  <a:cubicBezTo>
                    <a:pt x="2131024" y="214819"/>
                    <a:pt x="2125936" y="216926"/>
                    <a:pt x="2120631" y="216926"/>
                  </a:cubicBezTo>
                  <a:lnTo>
                    <a:pt x="20003" y="216926"/>
                  </a:lnTo>
                  <a:cubicBezTo>
                    <a:pt x="14698" y="216926"/>
                    <a:pt x="9610" y="214819"/>
                    <a:pt x="5859" y="211067"/>
                  </a:cubicBezTo>
                  <a:cubicBezTo>
                    <a:pt x="2107" y="207316"/>
                    <a:pt x="0" y="202228"/>
                    <a:pt x="0" y="196923"/>
                  </a:cubicBezTo>
                  <a:lnTo>
                    <a:pt x="0" y="20003"/>
                  </a:lnTo>
                  <a:cubicBezTo>
                    <a:pt x="0" y="14698"/>
                    <a:pt x="2107" y="9610"/>
                    <a:pt x="5859" y="5859"/>
                  </a:cubicBezTo>
                  <a:cubicBezTo>
                    <a:pt x="9610" y="2107"/>
                    <a:pt x="14698" y="0"/>
                    <a:pt x="20003" y="0"/>
                  </a:cubicBezTo>
                  <a:close/>
                </a:path>
              </a:pathLst>
            </a:custGeom>
            <a:solidFill>
              <a:srgbClr val="00809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140634" cy="2550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1273176"/>
            <a:ext cx="11230417" cy="1298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59"/>
              </a:lnSpc>
            </a:pPr>
            <a:r>
              <a:rPr lang="en-US" sz="8799" dirty="0">
                <a:solidFill>
                  <a:srgbClr val="FF7601"/>
                </a:solidFill>
                <a:latin typeface="Bungee"/>
                <a:ea typeface="Bungee"/>
                <a:cs typeface="Bungee"/>
                <a:sym typeface="Bungee"/>
              </a:rPr>
              <a:t>Flatkey Calc</a:t>
            </a:r>
          </a:p>
        </p:txBody>
      </p:sp>
      <p:sp>
        <p:nvSpPr>
          <p:cNvPr id="9" name="Freeform 9"/>
          <p:cNvSpPr/>
          <p:nvPr/>
        </p:nvSpPr>
        <p:spPr>
          <a:xfrm rot="-10800000">
            <a:off x="11236345" y="205366"/>
            <a:ext cx="6922468" cy="2792662"/>
          </a:xfrm>
          <a:custGeom>
            <a:avLst/>
            <a:gdLst/>
            <a:ahLst/>
            <a:cxnLst/>
            <a:rect l="l" t="t" r="r" b="b"/>
            <a:pathLst>
              <a:path w="6922468" h="2792662">
                <a:moveTo>
                  <a:pt x="0" y="0"/>
                </a:moveTo>
                <a:lnTo>
                  <a:pt x="6922468" y="0"/>
                </a:lnTo>
                <a:lnTo>
                  <a:pt x="6922468" y="2792662"/>
                </a:lnTo>
                <a:lnTo>
                  <a:pt x="0" y="27926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344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>
            <a:spLocks noChangeAspect="1"/>
          </p:cNvSpPr>
          <p:nvPr/>
        </p:nvSpPr>
        <p:spPr>
          <a:xfrm>
            <a:off x="7848600" y="3866210"/>
            <a:ext cx="9355281" cy="6047476"/>
          </a:xfrm>
          <a:custGeom>
            <a:avLst/>
            <a:gdLst/>
            <a:ahLst/>
            <a:cxnLst/>
            <a:rect l="l" t="t" r="r" b="b"/>
            <a:pathLst>
              <a:path w="5765888" h="3727207">
                <a:moveTo>
                  <a:pt x="0" y="0"/>
                </a:moveTo>
                <a:lnTo>
                  <a:pt x="5765888" y="0"/>
                </a:lnTo>
                <a:lnTo>
                  <a:pt x="5765888" y="3727207"/>
                </a:lnTo>
                <a:lnTo>
                  <a:pt x="0" y="37272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>
            <a:spLocks noChangeAspect="1"/>
          </p:cNvSpPr>
          <p:nvPr/>
        </p:nvSpPr>
        <p:spPr>
          <a:xfrm>
            <a:off x="7008315" y="3866210"/>
            <a:ext cx="10918404" cy="4858690"/>
          </a:xfrm>
          <a:custGeom>
            <a:avLst/>
            <a:gdLst/>
            <a:ahLst/>
            <a:cxnLst/>
            <a:rect l="l" t="t" r="r" b="b"/>
            <a:pathLst>
              <a:path w="8375746" h="3727207">
                <a:moveTo>
                  <a:pt x="0" y="0"/>
                </a:moveTo>
                <a:lnTo>
                  <a:pt x="8375747" y="0"/>
                </a:lnTo>
                <a:lnTo>
                  <a:pt x="8375747" y="3727207"/>
                </a:lnTo>
                <a:lnTo>
                  <a:pt x="0" y="372720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>
            <a:spLocks noChangeAspect="1"/>
          </p:cNvSpPr>
          <p:nvPr/>
        </p:nvSpPr>
        <p:spPr>
          <a:xfrm>
            <a:off x="7027365" y="3842448"/>
            <a:ext cx="10865749" cy="6071238"/>
          </a:xfrm>
          <a:custGeom>
            <a:avLst/>
            <a:gdLst/>
            <a:ahLst/>
            <a:cxnLst/>
            <a:rect l="l" t="t" r="r" b="b"/>
            <a:pathLst>
              <a:path w="7752615" h="4331774">
                <a:moveTo>
                  <a:pt x="0" y="0"/>
                </a:moveTo>
                <a:lnTo>
                  <a:pt x="7752615" y="0"/>
                </a:lnTo>
                <a:lnTo>
                  <a:pt x="7752615" y="4331774"/>
                </a:lnTo>
                <a:lnTo>
                  <a:pt x="0" y="433177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29187" y="2421813"/>
            <a:ext cx="4270694" cy="7044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798"/>
              </a:lnSpc>
              <a:spcBef>
                <a:spcPct val="0"/>
              </a:spcBef>
            </a:pPr>
            <a:r>
              <a:rPr lang="en-US" sz="4142" b="1" dirty="0">
                <a:solidFill>
                  <a:srgbClr val="FFFFFF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Giao diện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F16E804D-3A56-032B-A600-ABC5A92741F0}"/>
              </a:ext>
            </a:extLst>
          </p:cNvPr>
          <p:cNvSpPr txBox="1"/>
          <p:nvPr/>
        </p:nvSpPr>
        <p:spPr>
          <a:xfrm>
            <a:off x="342231" y="3866210"/>
            <a:ext cx="8115300" cy="2142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9749" lvl="1" indent="-329874" algn="l">
              <a:lnSpc>
                <a:spcPct val="150000"/>
              </a:lnSpc>
              <a:buAutoNum type="arabicPeriod"/>
            </a:pPr>
            <a:r>
              <a:rPr lang="en-US" sz="3200" dirty="0">
                <a:solidFill>
                  <a:srgbClr val="00809D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Chỉ cần nhập input</a:t>
            </a:r>
          </a:p>
          <a:p>
            <a:pPr marL="659749" lvl="1" indent="-329874" algn="l">
              <a:lnSpc>
                <a:spcPct val="150000"/>
              </a:lnSpc>
              <a:buAutoNum type="arabicPeriod"/>
            </a:pPr>
            <a:r>
              <a:rPr lang="en-US" sz="3200" dirty="0">
                <a:solidFill>
                  <a:srgbClr val="00809D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Tự động tính toán thiết kế</a:t>
            </a:r>
          </a:p>
          <a:p>
            <a:pPr marL="659749" lvl="1" indent="-329874" algn="l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lang="en-US" sz="3200" dirty="0">
                <a:solidFill>
                  <a:srgbClr val="00809D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Tư vấn giải pháp tối ưu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C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" y="299387"/>
            <a:ext cx="18203942" cy="2649470"/>
            <a:chOff x="0" y="0"/>
            <a:chExt cx="7466435" cy="9732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466435" cy="973297"/>
            </a:xfrm>
            <a:custGeom>
              <a:avLst/>
              <a:gdLst/>
              <a:ahLst/>
              <a:cxnLst/>
              <a:rect l="l" t="t" r="r" b="b"/>
              <a:pathLst>
                <a:path w="7466435" h="973297">
                  <a:moveTo>
                    <a:pt x="6733" y="0"/>
                  </a:moveTo>
                  <a:lnTo>
                    <a:pt x="7459703" y="0"/>
                  </a:lnTo>
                  <a:cubicBezTo>
                    <a:pt x="7461488" y="0"/>
                    <a:pt x="7463200" y="709"/>
                    <a:pt x="7464463" y="1972"/>
                  </a:cubicBezTo>
                  <a:cubicBezTo>
                    <a:pt x="7465726" y="3234"/>
                    <a:pt x="7466435" y="4947"/>
                    <a:pt x="7466435" y="6733"/>
                  </a:cubicBezTo>
                  <a:lnTo>
                    <a:pt x="7466435" y="966565"/>
                  </a:lnTo>
                  <a:cubicBezTo>
                    <a:pt x="7466435" y="970283"/>
                    <a:pt x="7463420" y="973297"/>
                    <a:pt x="7459703" y="973297"/>
                  </a:cubicBezTo>
                  <a:lnTo>
                    <a:pt x="6733" y="973297"/>
                  </a:lnTo>
                  <a:cubicBezTo>
                    <a:pt x="4947" y="973297"/>
                    <a:pt x="3234" y="972588"/>
                    <a:pt x="1972" y="971325"/>
                  </a:cubicBezTo>
                  <a:cubicBezTo>
                    <a:pt x="709" y="970063"/>
                    <a:pt x="0" y="968350"/>
                    <a:pt x="0" y="966565"/>
                  </a:cubicBezTo>
                  <a:lnTo>
                    <a:pt x="0" y="6733"/>
                  </a:lnTo>
                  <a:cubicBezTo>
                    <a:pt x="0" y="4947"/>
                    <a:pt x="709" y="3234"/>
                    <a:pt x="1972" y="1972"/>
                  </a:cubicBezTo>
                  <a:cubicBezTo>
                    <a:pt x="3234" y="709"/>
                    <a:pt x="4947" y="0"/>
                    <a:pt x="6733" y="0"/>
                  </a:cubicBezTo>
                  <a:close/>
                </a:path>
              </a:pathLst>
            </a:custGeom>
            <a:solidFill>
              <a:srgbClr val="FFFFFF">
                <a:alpha val="66667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7466435" cy="10113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176723" y="4703662"/>
            <a:ext cx="10301277" cy="1980000"/>
            <a:chOff x="0" y="0"/>
            <a:chExt cx="4274726" cy="73291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732917"/>
            </a:xfrm>
            <a:custGeom>
              <a:avLst/>
              <a:gdLst/>
              <a:ahLst/>
              <a:cxnLst/>
              <a:rect l="l" t="t" r="r" b="b"/>
              <a:pathLst>
                <a:path w="4274726" h="732917">
                  <a:moveTo>
                    <a:pt x="10017" y="0"/>
                  </a:moveTo>
                  <a:lnTo>
                    <a:pt x="4264709" y="0"/>
                  </a:lnTo>
                  <a:cubicBezTo>
                    <a:pt x="4267365" y="0"/>
                    <a:pt x="4269913" y="1055"/>
                    <a:pt x="4271792" y="2934"/>
                  </a:cubicBezTo>
                  <a:cubicBezTo>
                    <a:pt x="4273671" y="4812"/>
                    <a:pt x="4274726" y="7360"/>
                    <a:pt x="4274726" y="10017"/>
                  </a:cubicBezTo>
                  <a:lnTo>
                    <a:pt x="4274726" y="722900"/>
                  </a:lnTo>
                  <a:cubicBezTo>
                    <a:pt x="4274726" y="725557"/>
                    <a:pt x="4273671" y="728105"/>
                    <a:pt x="4271792" y="729983"/>
                  </a:cubicBezTo>
                  <a:cubicBezTo>
                    <a:pt x="4269913" y="731862"/>
                    <a:pt x="4267365" y="732917"/>
                    <a:pt x="4264709" y="732917"/>
                  </a:cubicBezTo>
                  <a:lnTo>
                    <a:pt x="10017" y="732917"/>
                  </a:lnTo>
                  <a:cubicBezTo>
                    <a:pt x="7360" y="732917"/>
                    <a:pt x="4812" y="731862"/>
                    <a:pt x="2934" y="729983"/>
                  </a:cubicBezTo>
                  <a:cubicBezTo>
                    <a:pt x="1055" y="728105"/>
                    <a:pt x="0" y="725557"/>
                    <a:pt x="0" y="722900"/>
                  </a:cubicBezTo>
                  <a:lnTo>
                    <a:pt x="0" y="10017"/>
                  </a:lnTo>
                  <a:cubicBezTo>
                    <a:pt x="0" y="7360"/>
                    <a:pt x="1055" y="4812"/>
                    <a:pt x="2934" y="2934"/>
                  </a:cubicBezTo>
                  <a:cubicBezTo>
                    <a:pt x="4812" y="1055"/>
                    <a:pt x="7360" y="0"/>
                    <a:pt x="10017" y="0"/>
                  </a:cubicBezTo>
                  <a:close/>
                </a:path>
              </a:pathLst>
            </a:custGeom>
            <a:solidFill>
              <a:srgbClr val="FFFFFF">
                <a:alpha val="66667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7710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800599" y="4716757"/>
            <a:ext cx="10668001" cy="18991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46"/>
              </a:lnSpc>
            </a:pPr>
            <a:r>
              <a:rPr lang="en-US" sz="3000" b="1" dirty="0">
                <a:solidFill>
                  <a:srgbClr val="00809D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1. Module tính toán thiết kế</a:t>
            </a:r>
          </a:p>
          <a:p>
            <a:pPr algn="l">
              <a:lnSpc>
                <a:spcPts val="5046"/>
              </a:lnSpc>
            </a:pPr>
            <a:r>
              <a:rPr lang="en-US" sz="3000" b="1" u="none" strike="noStrike" dirty="0">
                <a:solidFill>
                  <a:srgbClr val="00809D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2. Hệ thống PDM - Quản lý dữ liệu sản phẩm </a:t>
            </a:r>
          </a:p>
          <a:p>
            <a:pPr algn="l">
              <a:lnSpc>
                <a:spcPts val="5046"/>
              </a:lnSpc>
            </a:pPr>
            <a:r>
              <a:rPr lang="en-US" sz="3000" b="1" u="none" strike="noStrike" dirty="0">
                <a:solidFill>
                  <a:srgbClr val="00809D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3. Hệ thống PLM - Quản lý vòng đời sản phẩm</a:t>
            </a:r>
          </a:p>
        </p:txBody>
      </p:sp>
      <p:sp>
        <p:nvSpPr>
          <p:cNvPr id="13" name="Freeform 13"/>
          <p:cNvSpPr/>
          <p:nvPr/>
        </p:nvSpPr>
        <p:spPr>
          <a:xfrm flipH="1">
            <a:off x="275431" y="7625775"/>
            <a:ext cx="15604898" cy="2420318"/>
          </a:xfrm>
          <a:custGeom>
            <a:avLst/>
            <a:gdLst/>
            <a:ahLst/>
            <a:cxnLst/>
            <a:rect l="l" t="t" r="r" b="b"/>
            <a:pathLst>
              <a:path w="15604898" h="2420318">
                <a:moveTo>
                  <a:pt x="15604898" y="0"/>
                </a:moveTo>
                <a:lnTo>
                  <a:pt x="0" y="0"/>
                </a:lnTo>
                <a:lnTo>
                  <a:pt x="0" y="2420319"/>
                </a:lnTo>
                <a:lnTo>
                  <a:pt x="15604898" y="2420319"/>
                </a:lnTo>
                <a:lnTo>
                  <a:pt x="1560489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380" b="-191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667610" y="876300"/>
            <a:ext cx="16140323" cy="21953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184"/>
              </a:lnSpc>
            </a:pPr>
            <a:r>
              <a:rPr lang="en-US" sz="6600" dirty="0">
                <a:solidFill>
                  <a:srgbClr val="FF7601"/>
                </a:solidFill>
                <a:latin typeface="Bungee"/>
                <a:ea typeface="Bungee"/>
                <a:cs typeface="Bungee"/>
                <a:sym typeface="Bungee"/>
              </a:rPr>
              <a:t>Tiềm năng </a:t>
            </a:r>
          </a:p>
          <a:p>
            <a:pPr algn="just">
              <a:lnSpc>
                <a:spcPts val="8184"/>
              </a:lnSpc>
            </a:pPr>
            <a:r>
              <a:rPr lang="en-US" sz="6600" dirty="0">
                <a:solidFill>
                  <a:srgbClr val="FF7601"/>
                </a:solidFill>
                <a:latin typeface="Bungee"/>
                <a:ea typeface="Bungee"/>
                <a:cs typeface="Bungee"/>
                <a:sym typeface="Bungee"/>
              </a:rPr>
              <a:t>                    phát triển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8534400" y="6930736"/>
            <a:ext cx="8724900" cy="1905000"/>
            <a:chOff x="0" y="0"/>
            <a:chExt cx="2976130" cy="55918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976130" cy="559187"/>
            </a:xfrm>
            <a:custGeom>
              <a:avLst/>
              <a:gdLst/>
              <a:ahLst/>
              <a:cxnLst/>
              <a:rect l="l" t="t" r="r" b="b"/>
              <a:pathLst>
                <a:path w="2976130" h="559187">
                  <a:moveTo>
                    <a:pt x="14388" y="0"/>
                  </a:moveTo>
                  <a:lnTo>
                    <a:pt x="2961742" y="0"/>
                  </a:lnTo>
                  <a:cubicBezTo>
                    <a:pt x="2969689" y="0"/>
                    <a:pt x="2976130" y="6442"/>
                    <a:pt x="2976130" y="14388"/>
                  </a:cubicBezTo>
                  <a:lnTo>
                    <a:pt x="2976130" y="544799"/>
                  </a:lnTo>
                  <a:cubicBezTo>
                    <a:pt x="2976130" y="552745"/>
                    <a:pt x="2969689" y="559187"/>
                    <a:pt x="2961742" y="559187"/>
                  </a:cubicBezTo>
                  <a:lnTo>
                    <a:pt x="14388" y="559187"/>
                  </a:lnTo>
                  <a:cubicBezTo>
                    <a:pt x="10572" y="559187"/>
                    <a:pt x="6912" y="557671"/>
                    <a:pt x="4214" y="554973"/>
                  </a:cubicBezTo>
                  <a:cubicBezTo>
                    <a:pt x="1516" y="552275"/>
                    <a:pt x="0" y="548615"/>
                    <a:pt x="0" y="544799"/>
                  </a:cubicBezTo>
                  <a:lnTo>
                    <a:pt x="0" y="14388"/>
                  </a:lnTo>
                  <a:cubicBezTo>
                    <a:pt x="0" y="6442"/>
                    <a:pt x="6442" y="0"/>
                    <a:pt x="14388" y="0"/>
                  </a:cubicBezTo>
                  <a:close/>
                </a:path>
              </a:pathLst>
            </a:custGeom>
            <a:solidFill>
              <a:srgbClr val="FFFFFF">
                <a:alpha val="47843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976130" cy="5972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1811000" y="7051001"/>
            <a:ext cx="5427518" cy="16083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59749" lvl="1" indent="-329874" algn="l">
              <a:lnSpc>
                <a:spcPts val="4278"/>
              </a:lnSpc>
              <a:buFont typeface="Arial"/>
              <a:buChar char="•"/>
            </a:pPr>
            <a:r>
              <a:rPr lang="en-US" sz="2400" dirty="0">
                <a:solidFill>
                  <a:srgbClr val="00809D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Doanh nghiệp sản xuất, thiết kế</a:t>
            </a:r>
          </a:p>
          <a:p>
            <a:pPr marL="659749" lvl="1" indent="-329874" algn="l">
              <a:lnSpc>
                <a:spcPts val="4278"/>
              </a:lnSpc>
              <a:buFont typeface="Arial"/>
              <a:buChar char="•"/>
            </a:pPr>
            <a:r>
              <a:rPr lang="en-US" sz="2400" dirty="0">
                <a:solidFill>
                  <a:srgbClr val="00809D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Cơ sở giáo dục, đại học</a:t>
            </a:r>
          </a:p>
          <a:p>
            <a:pPr marL="659749" lvl="1" indent="-329874" algn="l">
              <a:lnSpc>
                <a:spcPts val="4278"/>
              </a:lnSpc>
              <a:spcBef>
                <a:spcPct val="0"/>
              </a:spcBef>
              <a:buFont typeface="Arial"/>
              <a:buChar char="•"/>
            </a:pPr>
            <a:r>
              <a:rPr lang="en-US" sz="2400" dirty="0">
                <a:solidFill>
                  <a:srgbClr val="00809D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Kỹ sư tự do, sinh viên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737771" y="7093721"/>
            <a:ext cx="3230675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838"/>
              </a:lnSpc>
              <a:spcBef>
                <a:spcPct val="0"/>
              </a:spcBef>
            </a:pPr>
            <a:r>
              <a:rPr lang="en-US" sz="3455" dirty="0">
                <a:solidFill>
                  <a:srgbClr val="FF7601"/>
                </a:solidFill>
                <a:latin typeface="Bungee"/>
                <a:ea typeface="Bungee"/>
                <a:cs typeface="Bungee"/>
                <a:sym typeface="Bungee"/>
              </a:rPr>
              <a:t>Khách hàng</a:t>
            </a:r>
          </a:p>
        </p:txBody>
      </p:sp>
      <p:sp>
        <p:nvSpPr>
          <p:cNvPr id="16" name="Freeform 16"/>
          <p:cNvSpPr/>
          <p:nvPr/>
        </p:nvSpPr>
        <p:spPr>
          <a:xfrm flipH="1" flipV="1">
            <a:off x="8199358" y="351046"/>
            <a:ext cx="10004584" cy="1829288"/>
          </a:xfrm>
          <a:custGeom>
            <a:avLst/>
            <a:gdLst/>
            <a:ahLst/>
            <a:cxnLst/>
            <a:rect l="l" t="t" r="r" b="b"/>
            <a:pathLst>
              <a:path w="10004584" h="1829288">
                <a:moveTo>
                  <a:pt x="10004584" y="1829288"/>
                </a:moveTo>
                <a:lnTo>
                  <a:pt x="0" y="1829288"/>
                </a:lnTo>
                <a:lnTo>
                  <a:pt x="0" y="0"/>
                </a:lnTo>
                <a:lnTo>
                  <a:pt x="10004584" y="0"/>
                </a:lnTo>
                <a:lnTo>
                  <a:pt x="10004584" y="182928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3741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D02998C-CA97-ABEE-5653-A21ECFED9EFC}"/>
              </a:ext>
            </a:extLst>
          </p:cNvPr>
          <p:cNvGrpSpPr/>
          <p:nvPr/>
        </p:nvGrpSpPr>
        <p:grpSpPr>
          <a:xfrm>
            <a:off x="498996" y="3148019"/>
            <a:ext cx="11545960" cy="1263261"/>
            <a:chOff x="498996" y="3148019"/>
            <a:chExt cx="11545960" cy="1263261"/>
          </a:xfrm>
        </p:grpSpPr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0E42472-9406-663A-D9F9-DC3B459864AE}"/>
                </a:ext>
              </a:extLst>
            </p:cNvPr>
            <p:cNvSpPr/>
            <p:nvPr/>
          </p:nvSpPr>
          <p:spPr>
            <a:xfrm>
              <a:off x="498996" y="3259280"/>
              <a:ext cx="11545960" cy="1152000"/>
            </a:xfrm>
            <a:custGeom>
              <a:avLst/>
              <a:gdLst/>
              <a:ahLst/>
              <a:cxnLst/>
              <a:rect l="l" t="t" r="r" b="b"/>
              <a:pathLst>
                <a:path w="3040911" h="394489">
                  <a:moveTo>
                    <a:pt x="14081" y="0"/>
                  </a:moveTo>
                  <a:lnTo>
                    <a:pt x="3026830" y="0"/>
                  </a:lnTo>
                  <a:cubicBezTo>
                    <a:pt x="3030565" y="0"/>
                    <a:pt x="3034146" y="1484"/>
                    <a:pt x="3036787" y="4124"/>
                  </a:cubicBezTo>
                  <a:cubicBezTo>
                    <a:pt x="3039428" y="6765"/>
                    <a:pt x="3040911" y="10347"/>
                    <a:pt x="3040911" y="14081"/>
                  </a:cubicBezTo>
                  <a:lnTo>
                    <a:pt x="3040911" y="380407"/>
                  </a:lnTo>
                  <a:cubicBezTo>
                    <a:pt x="3040911" y="388184"/>
                    <a:pt x="3034607" y="394489"/>
                    <a:pt x="3026830" y="394489"/>
                  </a:cubicBezTo>
                  <a:lnTo>
                    <a:pt x="14081" y="394489"/>
                  </a:lnTo>
                  <a:cubicBezTo>
                    <a:pt x="10347" y="394489"/>
                    <a:pt x="6765" y="393005"/>
                    <a:pt x="4124" y="390364"/>
                  </a:cubicBezTo>
                  <a:cubicBezTo>
                    <a:pt x="1484" y="387724"/>
                    <a:pt x="0" y="384142"/>
                    <a:pt x="0" y="380407"/>
                  </a:cubicBezTo>
                  <a:lnTo>
                    <a:pt x="0" y="14081"/>
                  </a:lnTo>
                  <a:cubicBezTo>
                    <a:pt x="0" y="10347"/>
                    <a:pt x="1484" y="6765"/>
                    <a:pt x="4124" y="4124"/>
                  </a:cubicBezTo>
                  <a:cubicBezTo>
                    <a:pt x="6765" y="1484"/>
                    <a:pt x="10347" y="0"/>
                    <a:pt x="14081" y="0"/>
                  </a:cubicBezTo>
                  <a:close/>
                </a:path>
              </a:pathLst>
            </a:custGeom>
            <a:solidFill>
              <a:srgbClr val="FFFFFF">
                <a:alpha val="47843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E11A6946-4279-6DD7-FED0-A46DEED23359}"/>
                </a:ext>
              </a:extLst>
            </p:cNvPr>
            <p:cNvSpPr txBox="1"/>
            <p:nvPr/>
          </p:nvSpPr>
          <p:spPr>
            <a:xfrm>
              <a:off x="498996" y="3148019"/>
              <a:ext cx="11545960" cy="12632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14">
            <a:extLst>
              <a:ext uri="{FF2B5EF4-FFF2-40B4-BE49-F238E27FC236}">
                <a16:creationId xmlns:a16="http://schemas.microsoft.com/office/drawing/2014/main" id="{CA8BEF00-479E-8956-EF3D-74450DD9416C}"/>
              </a:ext>
            </a:extLst>
          </p:cNvPr>
          <p:cNvSpPr txBox="1"/>
          <p:nvPr/>
        </p:nvSpPr>
        <p:spPr>
          <a:xfrm>
            <a:off x="3567123" y="3627725"/>
            <a:ext cx="8477833" cy="579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78"/>
              </a:lnSpc>
              <a:spcBef>
                <a:spcPct val="0"/>
              </a:spcBef>
            </a:pPr>
            <a:r>
              <a:rPr lang="en-US" sz="4800" dirty="0">
                <a:solidFill>
                  <a:srgbClr val="00809D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Nhanh, chính xác và kinh tế</a:t>
            </a:r>
          </a:p>
        </p:txBody>
      </p:sp>
      <p:sp>
        <p:nvSpPr>
          <p:cNvPr id="21" name="TextBox 15">
            <a:extLst>
              <a:ext uri="{FF2B5EF4-FFF2-40B4-BE49-F238E27FC236}">
                <a16:creationId xmlns:a16="http://schemas.microsoft.com/office/drawing/2014/main" id="{7974006C-9663-9377-B04A-48BEA5DBF8C8}"/>
              </a:ext>
            </a:extLst>
          </p:cNvPr>
          <p:cNvSpPr txBox="1"/>
          <p:nvPr/>
        </p:nvSpPr>
        <p:spPr>
          <a:xfrm>
            <a:off x="1122721" y="3605645"/>
            <a:ext cx="2382479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838"/>
              </a:lnSpc>
              <a:spcBef>
                <a:spcPct val="0"/>
              </a:spcBef>
            </a:pPr>
            <a:r>
              <a:rPr lang="en-US" sz="3455" dirty="0">
                <a:solidFill>
                  <a:srgbClr val="FF7601"/>
                </a:solidFill>
                <a:latin typeface="Bungee"/>
                <a:ea typeface="Bungee"/>
                <a:cs typeface="Bungee"/>
                <a:sym typeface="Bungee"/>
              </a:rPr>
              <a:t>Ưu thế :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DB0CA9E-264C-23EE-0D54-EDE6AD12309B}"/>
              </a:ext>
            </a:extLst>
          </p:cNvPr>
          <p:cNvSpPr/>
          <p:nvPr/>
        </p:nvSpPr>
        <p:spPr>
          <a:xfrm>
            <a:off x="1465620" y="5002251"/>
            <a:ext cx="2306279" cy="138238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1" grpId="0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10017" y="0"/>
                  </a:moveTo>
                  <a:lnTo>
                    <a:pt x="4264709" y="0"/>
                  </a:lnTo>
                  <a:cubicBezTo>
                    <a:pt x="4267365" y="0"/>
                    <a:pt x="4269913" y="1055"/>
                    <a:pt x="4271792" y="2934"/>
                  </a:cubicBezTo>
                  <a:cubicBezTo>
                    <a:pt x="4273671" y="4812"/>
                    <a:pt x="4274726" y="7360"/>
                    <a:pt x="4274726" y="10017"/>
                  </a:cubicBezTo>
                  <a:lnTo>
                    <a:pt x="4274726" y="2157450"/>
                  </a:lnTo>
                  <a:cubicBezTo>
                    <a:pt x="4274726" y="2160107"/>
                    <a:pt x="4273671" y="2162654"/>
                    <a:pt x="4271792" y="2164533"/>
                  </a:cubicBezTo>
                  <a:cubicBezTo>
                    <a:pt x="4269913" y="2166411"/>
                    <a:pt x="4267365" y="2167467"/>
                    <a:pt x="4264709" y="2167467"/>
                  </a:cubicBezTo>
                  <a:lnTo>
                    <a:pt x="10017" y="2167467"/>
                  </a:lnTo>
                  <a:cubicBezTo>
                    <a:pt x="7360" y="2167467"/>
                    <a:pt x="4812" y="2166411"/>
                    <a:pt x="2934" y="2164533"/>
                  </a:cubicBezTo>
                  <a:cubicBezTo>
                    <a:pt x="1055" y="2162654"/>
                    <a:pt x="0" y="2160107"/>
                    <a:pt x="0" y="2157450"/>
                  </a:cubicBezTo>
                  <a:lnTo>
                    <a:pt x="0" y="10017"/>
                  </a:lnTo>
                  <a:cubicBezTo>
                    <a:pt x="0" y="7360"/>
                    <a:pt x="1055" y="4812"/>
                    <a:pt x="2934" y="2934"/>
                  </a:cubicBezTo>
                  <a:cubicBezTo>
                    <a:pt x="4812" y="1055"/>
                    <a:pt x="7360" y="0"/>
                    <a:pt x="10017" y="0"/>
                  </a:cubicBezTo>
                  <a:close/>
                </a:path>
              </a:pathLst>
            </a:custGeom>
            <a:solidFill>
              <a:srgbClr val="FFFFFF">
                <a:alpha val="47843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520997" y="4235950"/>
            <a:ext cx="15246006" cy="945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30"/>
              </a:lnSpc>
            </a:pPr>
            <a:r>
              <a:rPr lang="en-US" sz="6633" b="1" dirty="0">
                <a:solidFill>
                  <a:srgbClr val="00809D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TRÂN TRỌNG</a:t>
            </a:r>
          </a:p>
        </p:txBody>
      </p:sp>
      <p:sp>
        <p:nvSpPr>
          <p:cNvPr id="6" name="Freeform 6"/>
          <p:cNvSpPr/>
          <p:nvPr/>
        </p:nvSpPr>
        <p:spPr>
          <a:xfrm flipV="1">
            <a:off x="180899" y="111680"/>
            <a:ext cx="15437322" cy="2822637"/>
          </a:xfrm>
          <a:custGeom>
            <a:avLst/>
            <a:gdLst/>
            <a:ahLst/>
            <a:cxnLst/>
            <a:rect l="l" t="t" r="r" b="b"/>
            <a:pathLst>
              <a:path w="15437322" h="2822637">
                <a:moveTo>
                  <a:pt x="0" y="2822637"/>
                </a:moveTo>
                <a:lnTo>
                  <a:pt x="15437322" y="2822637"/>
                </a:lnTo>
                <a:lnTo>
                  <a:pt x="15437322" y="0"/>
                </a:lnTo>
                <a:lnTo>
                  <a:pt x="0" y="0"/>
                </a:lnTo>
                <a:lnTo>
                  <a:pt x="0" y="282263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374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951780" y="7970065"/>
            <a:ext cx="16177165" cy="2173092"/>
          </a:xfrm>
          <a:custGeom>
            <a:avLst/>
            <a:gdLst/>
            <a:ahLst/>
            <a:cxnLst/>
            <a:rect l="l" t="t" r="r" b="b"/>
            <a:pathLst>
              <a:path w="16177165" h="2173092">
                <a:moveTo>
                  <a:pt x="0" y="0"/>
                </a:moveTo>
                <a:lnTo>
                  <a:pt x="16177164" y="0"/>
                </a:lnTo>
                <a:lnTo>
                  <a:pt x="16177164" y="2173093"/>
                </a:lnTo>
                <a:lnTo>
                  <a:pt x="0" y="21730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3331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176</Words>
  <Application>Microsoft Office PowerPoint</Application>
  <PresentationFormat>Custom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Bricolage Grotesque</vt:lpstr>
      <vt:lpstr>Calibri</vt:lpstr>
      <vt:lpstr>Bungee</vt:lpstr>
      <vt:lpstr>Arial</vt:lpstr>
      <vt:lpstr>Noto Sans Bold</vt:lpstr>
      <vt:lpstr>Bricolage Grotesque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 cuối kỳ Python</dc:title>
  <cp:lastModifiedBy>Kieu Quang Kham</cp:lastModifiedBy>
  <cp:revision>26</cp:revision>
  <dcterms:created xsi:type="dcterms:W3CDTF">2006-08-16T00:00:00Z</dcterms:created>
  <dcterms:modified xsi:type="dcterms:W3CDTF">2025-09-12T11:42:36Z</dcterms:modified>
  <dc:identifier>DAGyqRj-J_I</dc:identifier>
</cp:coreProperties>
</file>