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8"/>
  </p:notesMasterIdLst>
  <p:handoutMasterIdLst>
    <p:handoutMasterId r:id="rId19"/>
  </p:handoutMasterIdLst>
  <p:sldIdLst>
    <p:sldId id="1489" r:id="rId7"/>
    <p:sldId id="1553" r:id="rId8"/>
    <p:sldId id="1570" r:id="rId9"/>
    <p:sldId id="1571" r:id="rId10"/>
    <p:sldId id="1574" r:id="rId11"/>
    <p:sldId id="1564" r:id="rId12"/>
    <p:sldId id="1575" r:id="rId13"/>
    <p:sldId id="1565" r:id="rId14"/>
    <p:sldId id="1566" r:id="rId15"/>
    <p:sldId id="1567" r:id="rId16"/>
    <p:sldId id="1542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EAD"/>
    <a:srgbClr val="FD6625"/>
    <a:srgbClr val="002050"/>
    <a:srgbClr val="000E22"/>
    <a:srgbClr val="001B42"/>
    <a:srgbClr val="0078D7"/>
    <a:srgbClr val="003582"/>
    <a:srgbClr val="3393DF"/>
    <a:srgbClr val="FFFFFF"/>
    <a:srgbClr val="218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502E-5272-6D3A-C13C-2C2B8F28A999}" v="960" dt="2024-05-02T21:16:59.844"/>
    <p1510:client id="{8A785C43-BEBD-826F-29D4-C358B9EFECE0}" v="21" dt="2024-05-02T22:32:50.928"/>
    <p1510:client id="{D10AC8A8-CE00-8CAC-3B79-E3B84DCF8F19}" v="3401" dt="2024-05-02T22:23:54.363"/>
    <p1510:client id="{D9EE90AA-8E3F-CF4E-FD3F-67906DE484C3}" v="3" dt="2024-05-02T22:20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5/5/2024 4:09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3331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07075C3-B46B-4B8D-853F-82F4F9107BAA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7866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0525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29173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5417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0941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279D0AF-5102-465F-9774-3BAAD6555D09}" type="datetime8">
              <a:rPr lang="en-US" smtClean="0"/>
              <a:t>5/5/2024 4:09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07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7315200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5486400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54864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200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800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grpSp>
        <p:nvGrpSpPr>
          <p:cNvPr id="91" name="Group 90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92" name="Freeform: Shape 91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0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266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63" r:id="rId12"/>
    <p:sldLayoutId id="2147484256" r:id="rId13"/>
    <p:sldLayoutId id="2147484257" r:id="rId14"/>
    <p:sldLayoutId id="2147484260" r:id="rId15"/>
    <p:sldLayoutId id="2147484299" r:id="rId16"/>
    <p:sldLayoutId id="2147484263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1897062"/>
            <a:ext cx="4937760" cy="1434602"/>
          </a:xfrm>
        </p:spPr>
        <p:txBody>
          <a:bodyPr/>
          <a:lstStyle/>
          <a:p>
            <a:r>
              <a:rPr lang="en-US">
                <a:latin typeface="Helvetica Neue"/>
                <a:ea typeface="Helvetica Neue Medium" panose="02000503000000020004" pitchFamily="2" charset="0"/>
                <a:cs typeface="Helvetica Neue Medium" panose="02000503000000020004" pitchFamily="2" charset="0"/>
              </a:rPr>
              <a:t>Team 6</a:t>
            </a:r>
            <a:br>
              <a:rPr lang="en-US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sz="2400">
                <a:latin typeface="Helvetica Neue"/>
                <a:ea typeface="Helvetica Neue Medium" panose="02000503000000020004" pitchFamily="2" charset="0"/>
                <a:cs typeface="Helvetica Neue Medium" panose="02000503000000020004" pitchFamily="2" charset="0"/>
              </a:rPr>
              <a:t>Space Shooter Game</a:t>
            </a:r>
            <a:r>
              <a:rPr lang="en-US">
                <a:latin typeface="Helvetica Neue Medium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endParaRPr lang="en-US">
              <a:latin typeface="Helvetica Neue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702" y="3649662"/>
            <a:ext cx="4937760" cy="553998"/>
          </a:xfrm>
        </p:spPr>
        <p:txBody>
          <a:bodyPr vert="horz" wrap="square" lIns="164592" tIns="109728" rIns="164592" bIns="109728" rtlCol="0" anchor="t">
            <a:spAutoFit/>
          </a:bodyPr>
          <a:lstStyle/>
          <a:p>
            <a:r>
              <a:rPr lang="en-US" sz="2400">
                <a:latin typeface="Helvetica Neue Light"/>
              </a:rPr>
              <a:t>May 2, 2024</a:t>
            </a:r>
            <a:endParaRPr lang="en-US"/>
          </a:p>
        </p:txBody>
      </p:sp>
      <p:pic>
        <p:nvPicPr>
          <p:cNvPr id="11" name="Picture 10" descr="A pixel art of a cartoon character&#10;&#10;Description automatically generated">
            <a:extLst>
              <a:ext uri="{FF2B5EF4-FFF2-40B4-BE49-F238E27FC236}">
                <a16:creationId xmlns:a16="http://schemas.microsoft.com/office/drawing/2014/main" id="{1EEA5DD6-CE79-DAF0-E1E7-BFF63811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7" y="2049462"/>
            <a:ext cx="2895600" cy="28956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A37251D-C378-1A2D-4F0C-3D37E76D423A}"/>
              </a:ext>
            </a:extLst>
          </p:cNvPr>
          <p:cNvSpPr txBox="1">
            <a:spLocks/>
          </p:cNvSpPr>
          <p:nvPr/>
        </p:nvSpPr>
        <p:spPr bwMode="auto">
          <a:xfrm>
            <a:off x="274702" y="4299542"/>
            <a:ext cx="4937760" cy="886397"/>
          </a:xfrm>
          <a:prstGeom prst="rect">
            <a:avLst/>
          </a:prstGeom>
        </p:spPr>
        <p:txBody>
          <a:bodyPr vert="horz" wrap="square" lIns="164592" tIns="109728" rIns="164592" bIns="109728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Seiji Aoyama, Kevin Qian, Patrick Sharp, Stephen Donlin</a:t>
            </a:r>
            <a:endParaRPr lang="en-US" sz="28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Helvetica Neue"/>
                <a:cs typeface="Segoe UI"/>
              </a:rPr>
              <a:t>Challenges and Solutions</a:t>
            </a:r>
            <a:endParaRPr lang="en-US" b="1">
              <a:latin typeface="Helvetica Neue"/>
              <a:ea typeface="Helvetica Neue" panose="02000503000000020004" pitchFamily="2" charset="0"/>
              <a:cs typeface="Segoe UI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B81819C-68F7-64B8-F2F6-51980F8C0954}"/>
              </a:ext>
            </a:extLst>
          </p:cNvPr>
          <p:cNvSpPr txBox="1">
            <a:spLocks/>
          </p:cNvSpPr>
          <p:nvPr/>
        </p:nvSpPr>
        <p:spPr>
          <a:xfrm>
            <a:off x="276029" y="1415781"/>
            <a:ext cx="5562600" cy="29054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Challenge</a:t>
            </a:r>
            <a:b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b="1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New languages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Hosting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Game Development process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Scope of project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User interface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Database connection</a:t>
            </a:r>
          </a:p>
          <a:p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Remote work</a:t>
            </a:r>
          </a:p>
          <a:p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8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7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 Medium"/>
                <a:ea typeface="Helvetica Neue" panose="02000503000000020004" pitchFamily="2" charset="0"/>
                <a:cs typeface="Helvetica Neue" panose="02000503000000020004" pitchFamily="2" charset="0"/>
              </a:rPr>
              <a:t>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1262"/>
            <a:ext cx="11888787" cy="258532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Develop an immersive web-based arcade-style game, featuring multiple pages, where players can test their skills and compete for leaderboard supremacy against others. </a:t>
            </a:r>
          </a:p>
          <a:p>
            <a:pPr lvl="2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panose="02000503000000020004" pitchFamily="2" charset="0"/>
              </a:rPr>
              <a:t>Purpose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1262"/>
            <a:ext cx="11888787" cy="208672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To create an engaging game that allows players to challenge themselves and others by competing for a high score that is recorded and available for others to see</a:t>
            </a:r>
          </a:p>
          <a:p>
            <a:pPr lvl="2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6400798" cy="917575"/>
          </a:xfrm>
        </p:spPr>
        <p:txBody>
          <a:bodyPr/>
          <a:lstStyle/>
          <a:p>
            <a:r>
              <a:rPr lang="en-US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Project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A3A937-EC25-199F-2D41-8EFFA8A9B7F6}"/>
              </a:ext>
            </a:extLst>
          </p:cNvPr>
          <p:cNvSpPr txBox="1">
            <a:spLocks/>
          </p:cNvSpPr>
          <p:nvPr/>
        </p:nvSpPr>
        <p:spPr>
          <a:xfrm>
            <a:off x="6218237" y="1136453"/>
            <a:ext cx="6025680" cy="328397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Discord</a:t>
            </a: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Instant messaging and social platform used for communication 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Offers text, voice, and video communication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Servers are configurable to team needs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Free 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Distracting – platform not designed for business use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curve</a:t>
            </a: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9F4D135-F718-2207-0C52-18F756B139DF}"/>
              </a:ext>
            </a:extLst>
          </p:cNvPr>
          <p:cNvSpPr txBox="1">
            <a:spLocks/>
          </p:cNvSpPr>
          <p:nvPr/>
        </p:nvSpPr>
        <p:spPr>
          <a:xfrm>
            <a:off x="198437" y="1136453"/>
            <a:ext cx="5562600" cy="30008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Source control and code sharing platform 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  <a:endParaRPr lang="en-US" sz="8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Easy to learn basic commands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Remote collaboration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work is backed up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Steep learning curve to leverage potential</a:t>
            </a:r>
          </a:p>
          <a:p>
            <a:pPr lvl="1"/>
            <a:endParaRPr lang="en-US" sz="1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D53154-6163-FA65-2DC1-718A690D473C}"/>
              </a:ext>
            </a:extLst>
          </p:cNvPr>
          <p:cNvSpPr txBox="1">
            <a:spLocks/>
          </p:cNvSpPr>
          <p:nvPr/>
        </p:nvSpPr>
        <p:spPr>
          <a:xfrm>
            <a:off x="192558" y="4291496"/>
            <a:ext cx="5562600" cy="248375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Monday.com</a:t>
            </a:r>
          </a:p>
          <a:p>
            <a:pPr marL="0" indent="0">
              <a:buNone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SAAS application for project management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Easy project management tool for making 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 account (free with .</a:t>
            </a:r>
            <a:r>
              <a:rPr lang="en-US" sz="14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</a:t>
            </a:r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login) offers more features than competing tools free tier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features locked behind paywall</a:t>
            </a: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8EB2CFA-848B-F945-3681-F6EA43380DFC}"/>
              </a:ext>
            </a:extLst>
          </p:cNvPr>
          <p:cNvSpPr txBox="1">
            <a:spLocks/>
          </p:cNvSpPr>
          <p:nvPr/>
        </p:nvSpPr>
        <p:spPr>
          <a:xfrm>
            <a:off x="6218237" y="4291496"/>
            <a:ext cx="6025680" cy="22221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Zoom</a:t>
            </a:r>
          </a:p>
          <a:p>
            <a:pPr marL="0" indent="0">
              <a:buNone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Video conferencing platform used for team meetings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Available on on platforms and browser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Easy recordings of meetings</a:t>
            </a:r>
          </a:p>
          <a:p>
            <a:pPr lvl="1"/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Integrates with Google </a:t>
            </a:r>
            <a:r>
              <a:rPr lang="en-US" sz="14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Calender</a:t>
            </a:r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Outlook, iCal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4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Free tier limited to 40 minute meetings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72C12C-50E5-AA07-6C11-B325B0E115DC}"/>
              </a:ext>
            </a:extLst>
          </p:cNvPr>
          <p:cNvGrpSpPr/>
          <p:nvPr/>
        </p:nvGrpSpPr>
        <p:grpSpPr>
          <a:xfrm>
            <a:off x="6904037" y="326553"/>
            <a:ext cx="5429791" cy="427508"/>
            <a:chOff x="6904037" y="326553"/>
            <a:chExt cx="5429791" cy="427508"/>
          </a:xfrm>
        </p:grpSpPr>
        <p:pic>
          <p:nvPicPr>
            <p:cNvPr id="11" name="Picture 10" descr="A black text on a black background&#10;&#10;Description automatically generated">
              <a:extLst>
                <a:ext uri="{FF2B5EF4-FFF2-40B4-BE49-F238E27FC236}">
                  <a16:creationId xmlns:a16="http://schemas.microsoft.com/office/drawing/2014/main" id="{E5DA3A19-5771-8720-4EC1-27E648CC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4037" y="353280"/>
              <a:ext cx="912328" cy="374054"/>
            </a:xfrm>
            <a:prstGeom prst="rect">
              <a:avLst/>
            </a:prstGeom>
          </p:spPr>
        </p:pic>
        <p:pic>
          <p:nvPicPr>
            <p:cNvPr id="13" name="Picture 12" descr="A group of blue circles&#10;&#10;Description automatically generated">
              <a:extLst>
                <a:ext uri="{FF2B5EF4-FFF2-40B4-BE49-F238E27FC236}">
                  <a16:creationId xmlns:a16="http://schemas.microsoft.com/office/drawing/2014/main" id="{C2B7C0E1-3D3B-D10B-FCC1-B128A2A4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6433" y="364863"/>
              <a:ext cx="1047433" cy="350889"/>
            </a:xfrm>
            <a:prstGeom prst="rect">
              <a:avLst/>
            </a:prstGeom>
            <a:effectLst/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B7349EF-E08D-83A0-4225-7D82A7A5A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28761" y="326553"/>
              <a:ext cx="564073" cy="42750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3F8C21B-8785-BDDD-BE34-E017D5810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87727" y="384732"/>
              <a:ext cx="1746101" cy="311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1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6400798" cy="917575"/>
          </a:xfrm>
        </p:spPr>
        <p:txBody>
          <a:bodyPr/>
          <a:lstStyle/>
          <a:p>
            <a:r>
              <a:rPr lang="en-US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Development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9F4D135-F718-2207-0C52-18F756B139DF}"/>
              </a:ext>
            </a:extLst>
          </p:cNvPr>
          <p:cNvSpPr txBox="1">
            <a:spLocks/>
          </p:cNvSpPr>
          <p:nvPr/>
        </p:nvSpPr>
        <p:spPr>
          <a:xfrm>
            <a:off x="198437" y="1136453"/>
            <a:ext cx="5562600" cy="236988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Flask</a:t>
            </a: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Framework for developing the Python web application powering the project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Built-in development server and debugger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Template engine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not scale for large projects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A3A937-EC25-199F-2D41-8EFFA8A9B7F6}"/>
              </a:ext>
            </a:extLst>
          </p:cNvPr>
          <p:cNvSpPr txBox="1">
            <a:spLocks/>
          </p:cNvSpPr>
          <p:nvPr/>
        </p:nvSpPr>
        <p:spPr>
          <a:xfrm>
            <a:off x="6218237" y="1136453"/>
            <a:ext cx="6025680" cy="291772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SQLite</a:t>
            </a:r>
          </a:p>
          <a:p>
            <a:pPr marL="0" indent="0">
              <a:buNone/>
            </a:pPr>
            <a:r>
              <a:rPr lang="en-US" sz="1800">
                <a:latin typeface="Helvetica Neue"/>
              </a:rPr>
              <a:t>Relational database system used to maintain user data</a:t>
            </a:r>
            <a:endParaRPr lang="en-US" sz="1800">
              <a:latin typeface="Helvetica Neue"/>
              <a:cs typeface="Segoe UI Light"/>
            </a:endParaRPr>
          </a:p>
          <a:p>
            <a:r>
              <a:rPr lang="en-US" sz="1600" b="1">
                <a:latin typeface="Helvetica Neue"/>
              </a:rPr>
              <a:t>Benefits</a:t>
            </a:r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en-US"/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Easy Python integration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File-based, easy to share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for most standard SQL commands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size is limited compared to PostgreSQL, MySQL, etc.</a:t>
            </a:r>
          </a:p>
          <a:p>
            <a:pPr marL="0" indent="0">
              <a:buNone/>
            </a:pPr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D53154-6163-FA65-2DC1-718A690D473C}"/>
              </a:ext>
            </a:extLst>
          </p:cNvPr>
          <p:cNvSpPr txBox="1">
            <a:spLocks/>
          </p:cNvSpPr>
          <p:nvPr/>
        </p:nvSpPr>
        <p:spPr>
          <a:xfrm>
            <a:off x="192558" y="4291496"/>
            <a:ext cx="5562600" cy="239142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Render</a:t>
            </a:r>
          </a:p>
          <a:p>
            <a:pPr marL="0" indent="0">
              <a:buNone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Cloud hosting provider used for the project</a:t>
            </a:r>
          </a:p>
          <a:p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Free for basic individual or student use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Easy to use</a:t>
            </a:r>
          </a:p>
          <a:p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Low priority for free users</a:t>
            </a: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8EB2CFA-848B-F945-3681-F6EA43380DFC}"/>
              </a:ext>
            </a:extLst>
          </p:cNvPr>
          <p:cNvSpPr txBox="1">
            <a:spLocks/>
          </p:cNvSpPr>
          <p:nvPr/>
        </p:nvSpPr>
        <p:spPr>
          <a:xfrm>
            <a:off x="6218237" y="4291496"/>
            <a:ext cx="6025680" cy="257916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VS Code</a:t>
            </a:r>
          </a:p>
          <a:p>
            <a:pPr marL="0" indent="0">
              <a:buNone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Open source, extensible code editor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Lightweight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Cross-platform 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Highly customizable 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a true IDE - requires extensions to incorporate all but basic editing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D253C5-A059-EDCE-67F4-B2BE9D2617E3}"/>
              </a:ext>
            </a:extLst>
          </p:cNvPr>
          <p:cNvGrpSpPr/>
          <p:nvPr/>
        </p:nvGrpSpPr>
        <p:grpSpPr>
          <a:xfrm>
            <a:off x="6001756" y="144462"/>
            <a:ext cx="6160080" cy="611809"/>
            <a:chOff x="6028459" y="137573"/>
            <a:chExt cx="6160080" cy="611809"/>
          </a:xfrm>
        </p:grpSpPr>
        <p:pic>
          <p:nvPicPr>
            <p:cNvPr id="2" name="Picture 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42F00F3-AB48-8071-4896-FE0A05AA8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8459" y="155759"/>
              <a:ext cx="1389394" cy="54367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31BD8F-C8FD-079F-FA74-106D0B76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8963" y="295274"/>
              <a:ext cx="1389394" cy="264646"/>
            </a:xfrm>
            <a:prstGeom prst="rect">
              <a:avLst/>
            </a:prstGeom>
          </p:spPr>
        </p:pic>
        <p:pic>
          <p:nvPicPr>
            <p:cNvPr id="4" name="Picture 3" descr="A blue text with a feather&#10;&#10;Description automatically generated">
              <a:extLst>
                <a:ext uri="{FF2B5EF4-FFF2-40B4-BE49-F238E27FC236}">
                  <a16:creationId xmlns:a16="http://schemas.microsoft.com/office/drawing/2014/main" id="{DD26BBA6-9719-0EF2-B389-44D1C408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9467" y="137573"/>
              <a:ext cx="1296549" cy="61180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148481-E8ED-2E28-6124-2683BD0C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67125" y="166891"/>
              <a:ext cx="521414" cy="521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2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Database: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56488" y="1900179"/>
            <a:ext cx="4726766" cy="123726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228600" lvl="1" indent="0">
              <a:buNone/>
            </a:pPr>
            <a:r>
              <a:rPr lang="en-US" sz="1800" u="sng">
                <a:latin typeface="Helvetica Neue"/>
                <a:ea typeface="+mn-lt"/>
                <a:cs typeface="+mn-lt"/>
              </a:rPr>
              <a:t>SQLite3</a:t>
            </a:r>
          </a:p>
          <a:p>
            <a:pPr marL="514350" lvl="1" indent="-285750">
              <a:buFont typeface="Calibri" panose="05000000000000000000" pitchFamily="2" charset="2"/>
              <a:buChar char="-"/>
            </a:pPr>
            <a:r>
              <a:rPr lang="en-US" sz="1800">
                <a:latin typeface="Helvetica Neue"/>
                <a:ea typeface="+mn-lt"/>
                <a:cs typeface="+mn-lt"/>
              </a:rPr>
              <a:t>SQLite3 is a lightweight SQL-like database management tool with excellent integration with Python</a:t>
            </a:r>
            <a:endParaRPr lang="en-US">
              <a:latin typeface="Helvetica Neue"/>
              <a:ea typeface="+mn-lt"/>
              <a:cs typeface="+mn-lt"/>
            </a:endParaRPr>
          </a:p>
        </p:txBody>
      </p:sp>
      <p:pic>
        <p:nvPicPr>
          <p:cNvPr id="3" name="Picture 2" descr="A blue text with a feather&#10;&#10;Description automatically generated">
            <a:extLst>
              <a:ext uri="{FF2B5EF4-FFF2-40B4-BE49-F238E27FC236}">
                <a16:creationId xmlns:a16="http://schemas.microsoft.com/office/drawing/2014/main" id="{CA18ADD2-B23D-53B6-67B7-50B44BEB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146" y="190557"/>
            <a:ext cx="2314732" cy="112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0555E-0443-EE18-B02B-51C7DCC8DCBA}"/>
              </a:ext>
            </a:extLst>
          </p:cNvPr>
          <p:cNvSpPr txBox="1"/>
          <p:nvPr/>
        </p:nvSpPr>
        <p:spPr>
          <a:xfrm>
            <a:off x="1432860" y="1303905"/>
            <a:ext cx="3753841" cy="62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cs typeface="Segoe UI Semilight"/>
              </a:rPr>
              <a:t>Database structure (Post)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85D6C4-A099-2B0C-12DC-F753E27B3BB5}"/>
              </a:ext>
            </a:extLst>
          </p:cNvPr>
          <p:cNvSpPr txBox="1">
            <a:spLocks/>
          </p:cNvSpPr>
          <p:nvPr/>
        </p:nvSpPr>
        <p:spPr>
          <a:xfrm>
            <a:off x="7255644" y="3223810"/>
            <a:ext cx="4726766" cy="309315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800" u="sng">
                <a:latin typeface="Helvetica Neue"/>
                <a:ea typeface="+mn-lt"/>
                <a:cs typeface="+mn-lt"/>
              </a:rPr>
              <a:t>Challenge</a:t>
            </a:r>
          </a:p>
          <a:p>
            <a:pPr lvl="1">
              <a:buAutoNum type="arabicPeriod"/>
            </a:pPr>
            <a:r>
              <a:rPr lang="en-US" sz="1800">
                <a:latin typeface="Helvetica Neue"/>
                <a:ea typeface="+mn-lt"/>
                <a:cs typeface="+mn-lt"/>
              </a:rPr>
              <a:t>Understand and illustrate the concepts of database design.</a:t>
            </a:r>
            <a:endParaRPr lang="en-US">
              <a:cs typeface="Segoe UI Semilight"/>
            </a:endParaRPr>
          </a:p>
          <a:p>
            <a:pPr lvl="1">
              <a:buAutoNum type="arabicPeriod"/>
            </a:pPr>
            <a:r>
              <a:rPr lang="en-US" sz="1800">
                <a:latin typeface="Helvetica Neue"/>
                <a:ea typeface="+mn-lt"/>
                <a:cs typeface="+mn-lt"/>
              </a:rPr>
              <a:t>Implement the operation of the server-side database via a POST request.</a:t>
            </a:r>
          </a:p>
          <a:p>
            <a:pPr lvl="1">
              <a:buAutoNum type="arabicPeriod"/>
            </a:pPr>
            <a:r>
              <a:rPr lang="en-US" sz="1800">
                <a:solidFill>
                  <a:srgbClr val="353535"/>
                </a:solidFill>
                <a:latin typeface="Helvetica Neue"/>
                <a:ea typeface="+mn-lt"/>
                <a:cs typeface="+mn-lt"/>
              </a:rPr>
              <a:t>Especially, it was difficult to retrieve the game score from TypeScript at game end. I had to use try-except checks and console.log for detailed debugging to handle frequent errors in data transmission.</a:t>
            </a:r>
            <a:endParaRPr lang="en-US" sz="1800">
              <a:latin typeface="Helvetica Neue"/>
              <a:cs typeface="Segoe UI Semilight"/>
            </a:endParaRPr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24FC00C-E948-A320-9A42-9B59B32F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53" y="1830203"/>
            <a:ext cx="6797413" cy="48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6400798" cy="917575"/>
          </a:xfrm>
        </p:spPr>
        <p:txBody>
          <a:bodyPr/>
          <a:lstStyle/>
          <a:p>
            <a:r>
              <a:rPr lang="en-US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Development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D53154-6163-FA65-2DC1-718A690D473C}"/>
              </a:ext>
            </a:extLst>
          </p:cNvPr>
          <p:cNvSpPr txBox="1">
            <a:spLocks/>
          </p:cNvSpPr>
          <p:nvPr/>
        </p:nvSpPr>
        <p:spPr>
          <a:xfrm>
            <a:off x="327151" y="3388926"/>
            <a:ext cx="5562600" cy="184973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Javascript</a:t>
            </a:r>
            <a: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/ Typescript</a:t>
            </a:r>
          </a:p>
          <a:p>
            <a:pPr marL="0" indent="0">
              <a:buNone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Scripting languages</a:t>
            </a:r>
          </a:p>
          <a:p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Easy to learn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Information readily available </a:t>
            </a: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9F4D135-F718-2207-0C52-18F756B139DF}"/>
              </a:ext>
            </a:extLst>
          </p:cNvPr>
          <p:cNvSpPr txBox="1">
            <a:spLocks/>
          </p:cNvSpPr>
          <p:nvPr/>
        </p:nvSpPr>
        <p:spPr>
          <a:xfrm>
            <a:off x="198437" y="1136453"/>
            <a:ext cx="5562600" cy="237603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HTML / CSS</a:t>
            </a: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Standards used for online documents</a:t>
            </a:r>
          </a:p>
          <a:p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Anyone with a browser can access documents created in HTML / CSS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Easy to learn</a:t>
            </a:r>
            <a:endParaRPr lang="en-US"/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Tons of information available</a:t>
            </a:r>
            <a:endParaRPr lang="en-US"/>
          </a:p>
          <a:p>
            <a:endParaRPr lang="en-US" sz="1800">
              <a:latin typeface="Helvetica Neue" panose="02000503000000020004" pitchFamily="2" charset="0"/>
              <a:cs typeface="Segoe UI Semi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E90C7F-93C9-466B-9273-1BE4A5EAC5C5}"/>
              </a:ext>
            </a:extLst>
          </p:cNvPr>
          <p:cNvGrpSpPr/>
          <p:nvPr/>
        </p:nvGrpSpPr>
        <p:grpSpPr>
          <a:xfrm>
            <a:off x="6819772" y="141871"/>
            <a:ext cx="5348295" cy="612190"/>
            <a:chOff x="6978704" y="141872"/>
            <a:chExt cx="5348295" cy="612190"/>
          </a:xfrm>
        </p:grpSpPr>
        <p:pic>
          <p:nvPicPr>
            <p:cNvPr id="3" name="Picture 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F615FEC3-985A-4E4D-8D66-F634D1EA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6666" y="172801"/>
              <a:ext cx="550333" cy="550333"/>
            </a:xfrm>
            <a:prstGeom prst="rect">
              <a:avLst/>
            </a:prstGeom>
          </p:spPr>
        </p:pic>
        <p:pic>
          <p:nvPicPr>
            <p:cNvPr id="4" name="Picture 3" descr="A cartoon character in space&#10;&#10;Description automatically generated">
              <a:extLst>
                <a:ext uri="{FF2B5EF4-FFF2-40B4-BE49-F238E27FC236}">
                  <a16:creationId xmlns:a16="http://schemas.microsoft.com/office/drawing/2014/main" id="{9288A82B-E702-DC1C-3306-5A1BEBDFD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6237" y="141872"/>
              <a:ext cx="713286" cy="612190"/>
            </a:xfrm>
            <a:prstGeom prst="rect">
              <a:avLst/>
            </a:prstGeom>
          </p:spPr>
        </p:pic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810EBDF-A14F-A633-A089-B2386074C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4299" y="141872"/>
              <a:ext cx="428533" cy="612190"/>
            </a:xfrm>
            <a:prstGeom prst="rect">
              <a:avLst/>
            </a:prstGeom>
          </p:spPr>
        </p:pic>
        <p:pic>
          <p:nvPicPr>
            <p:cNvPr id="9" name="Picture 8" descr="A logo of a website&#10;&#10;Description automatically generated">
              <a:extLst>
                <a:ext uri="{FF2B5EF4-FFF2-40B4-BE49-F238E27FC236}">
                  <a16:creationId xmlns:a16="http://schemas.microsoft.com/office/drawing/2014/main" id="{15004296-31C7-7EDA-32A8-5D3187D2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704" y="141872"/>
              <a:ext cx="612190" cy="612190"/>
            </a:xfrm>
            <a:prstGeom prst="rect">
              <a:avLst/>
            </a:prstGeom>
          </p:spPr>
        </p:pic>
        <p:pic>
          <p:nvPicPr>
            <p:cNvPr id="12" name="Picture 11" descr="A yellow and black logo&#10;&#10;Description automatically generated">
              <a:extLst>
                <a:ext uri="{FF2B5EF4-FFF2-40B4-BE49-F238E27FC236}">
                  <a16:creationId xmlns:a16="http://schemas.microsoft.com/office/drawing/2014/main" id="{26D575D2-6B99-3D09-FE3D-17CF57DD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02928" y="172801"/>
              <a:ext cx="550333" cy="550333"/>
            </a:xfrm>
            <a:prstGeom prst="rect">
              <a:avLst/>
            </a:prstGeom>
          </p:spPr>
        </p:pic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A3A937-EC25-199F-2D41-8EFFA8A9B7F6}"/>
              </a:ext>
            </a:extLst>
          </p:cNvPr>
          <p:cNvSpPr txBox="1">
            <a:spLocks/>
          </p:cNvSpPr>
          <p:nvPr/>
        </p:nvSpPr>
        <p:spPr>
          <a:xfrm>
            <a:off x="6202402" y="1500648"/>
            <a:ext cx="6025680" cy="393030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Phaser</a:t>
            </a: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Open-source framework for developing HTML5 and mobile games. </a:t>
            </a:r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Benefits: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Large community of users make it easy to find information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The built-in feature set provides everything needed to get started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Games developed with the framework can deploy across multiple platforms</a:t>
            </a:r>
          </a:p>
          <a:p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Drawbacks: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Not suited for large scale games</a:t>
            </a:r>
          </a:p>
          <a:p>
            <a:pPr lvl="1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Official documentation is lacking detail</a:t>
            </a:r>
          </a:p>
          <a:p>
            <a:pPr lvl="1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155B79-E413-412F-0FD7-35133C818A6E}"/>
              </a:ext>
            </a:extLst>
          </p:cNvPr>
          <p:cNvSpPr txBox="1">
            <a:spLocks/>
          </p:cNvSpPr>
          <p:nvPr/>
        </p:nvSpPr>
        <p:spPr>
          <a:xfrm>
            <a:off x="287571" y="5843290"/>
            <a:ext cx="2124747" cy="76636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</a:rPr>
              <a:t>Gimp</a:t>
            </a:r>
            <a:endParaRPr lang="en-US">
              <a:latin typeface="Segoe UI Light"/>
              <a:ea typeface="Helvetica Neue" panose="02000503000000020004" pitchFamily="2" charset="0"/>
              <a:cs typeface="Segoe UI Light"/>
            </a:endParaRP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Image creation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361CCAF-6E7B-5711-CC06-12AAB3B32BC4}"/>
              </a:ext>
            </a:extLst>
          </p:cNvPr>
          <p:cNvSpPr txBox="1">
            <a:spLocks/>
          </p:cNvSpPr>
          <p:nvPr/>
        </p:nvSpPr>
        <p:spPr>
          <a:xfrm>
            <a:off x="5746549" y="5843290"/>
            <a:ext cx="2663396" cy="76636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</a:rPr>
              <a:t>Rollup.js</a:t>
            </a:r>
            <a:endParaRPr lang="en-US">
              <a:latin typeface="Segoe UI Light"/>
              <a:ea typeface="Helvetica Neue" panose="02000503000000020004" pitchFamily="2" charset="0"/>
              <a:cs typeface="Segoe UI Light"/>
            </a:endParaRP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Module for compiling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C68F598-1003-7BD9-D220-15CD23D0EE93}"/>
              </a:ext>
            </a:extLst>
          </p:cNvPr>
          <p:cNvSpPr txBox="1">
            <a:spLocks/>
          </p:cNvSpPr>
          <p:nvPr/>
        </p:nvSpPr>
        <p:spPr>
          <a:xfrm>
            <a:off x="9012433" y="5843290"/>
            <a:ext cx="3138677" cy="76636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</a:rPr>
              <a:t>Vite</a:t>
            </a:r>
            <a:endParaRPr lang="en-US">
              <a:latin typeface="Segoe UI Light"/>
              <a:ea typeface="Helvetica Neue" panose="02000503000000020004" pitchFamily="2" charset="0"/>
              <a:cs typeface="Segoe UI Light"/>
            </a:endParaRPr>
          </a:p>
          <a:p>
            <a:pPr marL="0" indent="0">
              <a:buNone/>
            </a:pPr>
            <a:r>
              <a:rPr lang="en-US" sz="1800">
                <a:latin typeface="Helvetica Neue"/>
              </a:rPr>
              <a:t>Local development server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6BDF0B4-20FD-95CE-8CF7-8BB7671C8D3A}"/>
              </a:ext>
            </a:extLst>
          </p:cNvPr>
          <p:cNvSpPr txBox="1">
            <a:spLocks/>
          </p:cNvSpPr>
          <p:nvPr/>
        </p:nvSpPr>
        <p:spPr>
          <a:xfrm>
            <a:off x="3015080" y="5843290"/>
            <a:ext cx="2124747" cy="76636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Helvetica Neue"/>
              </a:rPr>
              <a:t>Audacity</a:t>
            </a:r>
            <a:endParaRPr lang="en-US">
              <a:latin typeface="Segoe UI Light"/>
              <a:ea typeface="Helvetica Neue" panose="02000503000000020004" pitchFamily="2" charset="0"/>
              <a:cs typeface="Segoe UI Light"/>
            </a:endParaRPr>
          </a:p>
          <a:p>
            <a:pPr marL="0" indent="0">
              <a:buNone/>
            </a:pPr>
            <a:r>
              <a:rPr lang="en-US" sz="1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Audio creation</a:t>
            </a:r>
          </a:p>
        </p:txBody>
      </p:sp>
    </p:spTree>
    <p:extLst>
      <p:ext uri="{BB962C8B-B14F-4D97-AF65-F5344CB8AC3E}">
        <p14:creationId xmlns:p14="http://schemas.microsoft.com/office/powerpoint/2010/main" val="11435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Helvetica Neue"/>
                <a:cs typeface="Segoe UI"/>
              </a:rPr>
              <a:t>Testing</a:t>
            </a:r>
            <a:endParaRPr lang="en-US" b="1">
              <a:latin typeface="Helvetica Neue"/>
              <a:ea typeface="Helvetica Neue" panose="02000503000000020004" pitchFamily="2" charset="0"/>
              <a:cs typeface="Segoe U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2272" y="1212848"/>
            <a:ext cx="6694084" cy="603242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000">
                <a:latin typeface="Helvetica Neue"/>
              </a:rPr>
              <a:t>Unit testing with Python's </a:t>
            </a:r>
            <a:r>
              <a:rPr lang="en-US" sz="2000" err="1">
                <a:latin typeface="Helvetica Neue"/>
              </a:rPr>
              <a:t>unittest</a:t>
            </a:r>
            <a:r>
              <a:rPr lang="en-US" sz="2000">
                <a:latin typeface="Helvetica Neue"/>
              </a:rPr>
              <a:t> framework</a:t>
            </a:r>
            <a:br>
              <a:rPr lang="en-US" sz="2000">
                <a:latin typeface="Helvetica Neue"/>
              </a:rPr>
            </a:br>
            <a:endParaRPr lang="en-US" sz="2000">
              <a:latin typeface="Helvetica Neue"/>
            </a:endParaRPr>
          </a:p>
          <a:p>
            <a:r>
              <a:rPr lang="en-US" sz="20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Tests Performed: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Input errors in database filename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Input errors in database filename, </a:t>
            </a: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playerId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, and score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Input errors in </a:t>
            </a: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playerName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and/or </a:t>
            </a: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playerEmail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in </a:t>
            </a: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addPlayer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() function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getTopTenScore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() function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GetTopTenPersonalScores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() 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Cross device testing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Functional testing</a:t>
            </a:r>
          </a:p>
          <a:p>
            <a:pPr lvl="1">
              <a:spcBef>
                <a:spcPts val="1400"/>
              </a:spcBef>
              <a:spcAft>
                <a:spcPts val="100"/>
              </a:spcAft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Integration testing</a:t>
            </a:r>
          </a:p>
          <a:p>
            <a:pPr lvl="1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Helvetica Neue"/>
                <a:cs typeface="Segoe UI"/>
              </a:rPr>
              <a:t>Documentation</a:t>
            </a:r>
            <a:endParaRPr lang="en-US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6075" y="1275611"/>
            <a:ext cx="5488766" cy="246836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lvl="1"/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In-Code documentation</a:t>
            </a:r>
          </a:p>
          <a:p>
            <a:pPr lvl="1"/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README</a:t>
            </a:r>
            <a:endParaRPr lang="en-US">
              <a:latin typeface="Helvetica Neue"/>
            </a:endParaRPr>
          </a:p>
          <a:p>
            <a:pPr lvl="1"/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User Guide</a:t>
            </a:r>
          </a:p>
          <a:p>
            <a:pPr lvl="1"/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Game Design Document</a:t>
            </a:r>
          </a:p>
          <a:p>
            <a:pPr lvl="1"/>
            <a:endParaRPr lang="en-US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6909B-2951-CDF9-E41C-5B959B9B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96" y="1410212"/>
            <a:ext cx="5614183" cy="22056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635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BFF27B-44C7-8E13-CE45-740E94A8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17" y="3907703"/>
            <a:ext cx="2968174" cy="1580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635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86F38B-4ABC-7BF9-768F-F5E8EFCD21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8" t="4682" r="8240" b="3381"/>
          <a:stretch/>
        </p:blipFill>
        <p:spPr>
          <a:xfrm>
            <a:off x="6550417" y="3903051"/>
            <a:ext cx="2553233" cy="15849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635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97877E-58D5-B131-74DC-0C25E32B8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00" y="3496966"/>
            <a:ext cx="5000954" cy="28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Preso">
      <a:dk1>
        <a:srgbClr val="353535"/>
      </a:dk1>
      <a:lt1>
        <a:srgbClr val="FFFFFF"/>
      </a:lt1>
      <a:dk2>
        <a:srgbClr val="000000"/>
      </a:dk2>
      <a:lt2>
        <a:srgbClr val="A2A3A3"/>
      </a:lt2>
      <a:accent1>
        <a:srgbClr val="478EAD"/>
      </a:accent1>
      <a:accent2>
        <a:srgbClr val="A2A3A3"/>
      </a:accent2>
      <a:accent3>
        <a:srgbClr val="A2A3A3"/>
      </a:accent3>
      <a:accent4>
        <a:srgbClr val="CFB87C"/>
      </a:accent4>
      <a:accent5>
        <a:srgbClr val="737373"/>
      </a:accent5>
      <a:accent6>
        <a:srgbClr val="E6E6E6"/>
      </a:accent6>
      <a:hlink>
        <a:srgbClr val="F2D692"/>
      </a:hlink>
      <a:folHlink>
        <a:srgbClr val="84755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1C005FCB-3EFD-459A-9B3C-100EE6B65A57}"/>
    </a:ext>
  </a:extLst>
</a:theme>
</file>

<file path=ppt/theme/theme2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95337A88-F4DF-4C60-8E6B-1CC04ADFC789}"/>
    </a:ext>
  </a:extLst>
</a:theme>
</file>

<file path=ppt/theme/theme3.xml><?xml version="1.0" encoding="utf-8"?>
<a:theme xmlns:a="http://schemas.openxmlformats.org/drawingml/2006/main" name="DARK GRAY TEMPLATE">
  <a:themeElements>
    <a:clrScheme name="Preso">
      <a:dk1>
        <a:srgbClr val="353535"/>
      </a:dk1>
      <a:lt1>
        <a:srgbClr val="FFFFFF"/>
      </a:lt1>
      <a:dk2>
        <a:srgbClr val="000000"/>
      </a:dk2>
      <a:lt2>
        <a:srgbClr val="A2A3A3"/>
      </a:lt2>
      <a:accent1>
        <a:srgbClr val="478EAD"/>
      </a:accent1>
      <a:accent2>
        <a:srgbClr val="A2A3A3"/>
      </a:accent2>
      <a:accent3>
        <a:srgbClr val="A2A3A3"/>
      </a:accent3>
      <a:accent4>
        <a:srgbClr val="CFB87C"/>
      </a:accent4>
      <a:accent5>
        <a:srgbClr val="737373"/>
      </a:accent5>
      <a:accent6>
        <a:srgbClr val="E6E6E6"/>
      </a:accent6>
      <a:hlink>
        <a:srgbClr val="F2D692"/>
      </a:hlink>
      <a:folHlink>
        <a:srgbClr val="84755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10.potx" id="{17662C09-4D96-42AE-AE74-219D1A618C70}" vid="{6DAD0A7F-D469-4B06-AC33-D846E2F8241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630a2e83-186a-4a0f-ab27-bee8a8096a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WHITE TEMPLATE</vt:lpstr>
      <vt:lpstr>LIGHT GRAY TEMPLATE</vt:lpstr>
      <vt:lpstr>DARK GRAY TEMPLATE</vt:lpstr>
      <vt:lpstr>Team 6 Space Shooter Game </vt:lpstr>
      <vt:lpstr>Vision</vt:lpstr>
      <vt:lpstr>Purpose</vt:lpstr>
      <vt:lpstr>Tools: Project Management</vt:lpstr>
      <vt:lpstr>Tools: Development</vt:lpstr>
      <vt:lpstr>Database:</vt:lpstr>
      <vt:lpstr>Tools: Development</vt:lpstr>
      <vt:lpstr>Testing</vt:lpstr>
      <vt:lpstr>Documentation</vt:lpstr>
      <vt:lpstr>Challenges and Solutions</vt:lpstr>
      <vt:lpstr>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TITLE </dc:title>
  <dc:subject>&lt;Speech title here&gt;</dc:subject>
  <dc:creator>Stephen Donlin</dc:creator>
  <cp:keywords/>
  <dc:description>Template: _x000d_
Formatting: _x000d_
Audience Type:</dc:description>
  <cp:revision>13</cp:revision>
  <dcterms:created xsi:type="dcterms:W3CDTF">2024-04-30T23:08:05Z</dcterms:created>
  <dcterms:modified xsi:type="dcterms:W3CDTF">2024-05-05T23:09:31Z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