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DD492-8A13-47AD-B0DD-73E36C65B8C6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IN"/>
        </a:p>
      </dgm:t>
    </dgm:pt>
    <dgm:pt modelId="{3D99AB37-0DB2-4F21-BFB9-32ACC0B91D69}">
      <dgm:prSet/>
      <dgm:spPr/>
      <dgm:t>
        <a:bodyPr/>
        <a:lstStyle/>
        <a:p>
          <a:r>
            <a:rPr lang="en-US" i="0" dirty="0"/>
            <a:t>Tea and coffee consumption is important to people’s diets and lifestyles worldwide. They are widely believed to be addictive and hazardous to health when taken in large quantities. </a:t>
          </a:r>
          <a:endParaRPr lang="en-IN" dirty="0"/>
        </a:p>
      </dgm:t>
    </dgm:pt>
    <dgm:pt modelId="{892DF2C4-B38F-4AC7-9DAD-173F7CD30567}" type="parTrans" cxnId="{A6699168-F369-451C-8F60-D35D997AA688}">
      <dgm:prSet/>
      <dgm:spPr/>
      <dgm:t>
        <a:bodyPr/>
        <a:lstStyle/>
        <a:p>
          <a:endParaRPr lang="en-IN"/>
        </a:p>
      </dgm:t>
    </dgm:pt>
    <dgm:pt modelId="{302C6F35-4F68-435E-A38F-CB3297C351C3}" type="sibTrans" cxnId="{A6699168-F369-451C-8F60-D35D997AA688}">
      <dgm:prSet/>
      <dgm:spPr/>
      <dgm:t>
        <a:bodyPr/>
        <a:lstStyle/>
        <a:p>
          <a:endParaRPr lang="en-IN"/>
        </a:p>
      </dgm:t>
    </dgm:pt>
    <dgm:pt modelId="{70F6AFB1-7DBA-4F07-B555-7DA7FE7180EA}">
      <dgm:prSet/>
      <dgm:spPr/>
      <dgm:t>
        <a:bodyPr/>
        <a:lstStyle/>
        <a:p>
          <a:r>
            <a:rPr lang="en-US"/>
            <a:t>According to surveys, 76% of Americans drink coffee or tea. We want to determine which beverage is more popular and sold in U.S. retail establishments.</a:t>
          </a:r>
          <a:endParaRPr lang="en-IN"/>
        </a:p>
      </dgm:t>
    </dgm:pt>
    <dgm:pt modelId="{E167CDF2-8E3F-4E7A-8F20-9419859B01C7}" type="parTrans" cxnId="{8D300F7E-B579-450B-81B8-984DC7692303}">
      <dgm:prSet/>
      <dgm:spPr/>
      <dgm:t>
        <a:bodyPr/>
        <a:lstStyle/>
        <a:p>
          <a:endParaRPr lang="en-IN"/>
        </a:p>
      </dgm:t>
    </dgm:pt>
    <dgm:pt modelId="{3B79F984-550D-4D43-A6F4-FABFB5C3DCC5}" type="sibTrans" cxnId="{8D300F7E-B579-450B-81B8-984DC7692303}">
      <dgm:prSet/>
      <dgm:spPr/>
      <dgm:t>
        <a:bodyPr/>
        <a:lstStyle/>
        <a:p>
          <a:endParaRPr lang="en-IN"/>
        </a:p>
      </dgm:t>
    </dgm:pt>
    <dgm:pt modelId="{FBC0D7E5-4429-4C0C-9297-42DC208CB34C}" type="pres">
      <dgm:prSet presAssocID="{ED3DD492-8A13-47AD-B0DD-73E36C65B8C6}" presName="linear" presStyleCnt="0">
        <dgm:presLayoutVars>
          <dgm:animLvl val="lvl"/>
          <dgm:resizeHandles val="exact"/>
        </dgm:presLayoutVars>
      </dgm:prSet>
      <dgm:spPr/>
    </dgm:pt>
    <dgm:pt modelId="{C867B5CE-5362-4490-9025-CA90D64FEF70}" type="pres">
      <dgm:prSet presAssocID="{3D99AB37-0DB2-4F21-BFB9-32ACC0B91D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42B49D-A365-4C98-84F7-1B0477BFE4F5}" type="pres">
      <dgm:prSet presAssocID="{302C6F35-4F68-435E-A38F-CB3297C351C3}" presName="spacer" presStyleCnt="0"/>
      <dgm:spPr/>
    </dgm:pt>
    <dgm:pt modelId="{B799E2D2-7EDB-4586-B6C6-5BD3663DBF73}" type="pres">
      <dgm:prSet presAssocID="{70F6AFB1-7DBA-4F07-B555-7DA7FE7180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699168-F369-451C-8F60-D35D997AA688}" srcId="{ED3DD492-8A13-47AD-B0DD-73E36C65B8C6}" destId="{3D99AB37-0DB2-4F21-BFB9-32ACC0B91D69}" srcOrd="0" destOrd="0" parTransId="{892DF2C4-B38F-4AC7-9DAD-173F7CD30567}" sibTransId="{302C6F35-4F68-435E-A38F-CB3297C351C3}"/>
    <dgm:cxn modelId="{8D300F7E-B579-450B-81B8-984DC7692303}" srcId="{ED3DD492-8A13-47AD-B0DD-73E36C65B8C6}" destId="{70F6AFB1-7DBA-4F07-B555-7DA7FE7180EA}" srcOrd="1" destOrd="0" parTransId="{E167CDF2-8E3F-4E7A-8F20-9419859B01C7}" sibTransId="{3B79F984-550D-4D43-A6F4-FABFB5C3DCC5}"/>
    <dgm:cxn modelId="{52B0D496-41F1-4998-B59B-CE61793BA10B}" type="presOf" srcId="{70F6AFB1-7DBA-4F07-B555-7DA7FE7180EA}" destId="{B799E2D2-7EDB-4586-B6C6-5BD3663DBF73}" srcOrd="0" destOrd="0" presId="urn:microsoft.com/office/officeart/2005/8/layout/vList2"/>
    <dgm:cxn modelId="{5A02F0C4-838E-4AC0-A0F9-19C0F8B6E355}" type="presOf" srcId="{3D99AB37-0DB2-4F21-BFB9-32ACC0B91D69}" destId="{C867B5CE-5362-4490-9025-CA90D64FEF70}" srcOrd="0" destOrd="0" presId="urn:microsoft.com/office/officeart/2005/8/layout/vList2"/>
    <dgm:cxn modelId="{8D913CFC-A171-4B76-B273-486ADFE644F6}" type="presOf" srcId="{ED3DD492-8A13-47AD-B0DD-73E36C65B8C6}" destId="{FBC0D7E5-4429-4C0C-9297-42DC208CB34C}" srcOrd="0" destOrd="0" presId="urn:microsoft.com/office/officeart/2005/8/layout/vList2"/>
    <dgm:cxn modelId="{69E07A60-BF1D-4333-9C5B-69FDD32DD58F}" type="presParOf" srcId="{FBC0D7E5-4429-4C0C-9297-42DC208CB34C}" destId="{C867B5CE-5362-4490-9025-CA90D64FEF70}" srcOrd="0" destOrd="0" presId="urn:microsoft.com/office/officeart/2005/8/layout/vList2"/>
    <dgm:cxn modelId="{9920F284-5816-45CA-BDAD-262339E2EFB6}" type="presParOf" srcId="{FBC0D7E5-4429-4C0C-9297-42DC208CB34C}" destId="{CE42B49D-A365-4C98-84F7-1B0477BFE4F5}" srcOrd="1" destOrd="0" presId="urn:microsoft.com/office/officeart/2005/8/layout/vList2"/>
    <dgm:cxn modelId="{25EF3668-9FF7-4FC2-831D-89507F76E6A0}" type="presParOf" srcId="{FBC0D7E5-4429-4C0C-9297-42DC208CB34C}" destId="{B799E2D2-7EDB-4586-B6C6-5BD3663DBF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BEC42-6A89-44AD-AEB8-783870983AB7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31B329A9-BDD4-4B7D-8B8F-840C051F2C0C}">
      <dgm:prSet/>
      <dgm:spPr/>
      <dgm:t>
        <a:bodyPr/>
        <a:lstStyle/>
        <a:p>
          <a:r>
            <a:rPr lang="en-IN" b="1" u="sng"/>
            <a:t>Sneha</a:t>
          </a:r>
          <a:r>
            <a:rPr lang="en-IN"/>
            <a:t>: What is the relation between profit and sales among markets of product types?</a:t>
          </a:r>
        </a:p>
      </dgm:t>
    </dgm:pt>
    <dgm:pt modelId="{E293252B-1D39-4A90-A43C-850198D72D6A}" type="parTrans" cxnId="{DF2BD40C-FAB7-4FDB-82AC-0929D73405FA}">
      <dgm:prSet/>
      <dgm:spPr/>
      <dgm:t>
        <a:bodyPr/>
        <a:lstStyle/>
        <a:p>
          <a:endParaRPr lang="en-IN"/>
        </a:p>
      </dgm:t>
    </dgm:pt>
    <dgm:pt modelId="{F99C012F-3FB7-4306-B0A1-C237EBE51B5C}" type="sibTrans" cxnId="{DF2BD40C-FAB7-4FDB-82AC-0929D73405FA}">
      <dgm:prSet/>
      <dgm:spPr/>
      <dgm:t>
        <a:bodyPr/>
        <a:lstStyle/>
        <a:p>
          <a:endParaRPr lang="en-IN"/>
        </a:p>
      </dgm:t>
    </dgm:pt>
    <dgm:pt modelId="{A15CE099-75E5-4B72-A1C7-3345813407C4}">
      <dgm:prSet/>
      <dgm:spPr/>
      <dgm:t>
        <a:bodyPr/>
        <a:lstStyle/>
        <a:p>
          <a:r>
            <a:rPr lang="en-US" b="1" u="sng"/>
            <a:t>Himaja</a:t>
          </a:r>
          <a:r>
            <a:rPr lang="en-US"/>
            <a:t>: What is the gap between budget sales and sales monthly basis?</a:t>
          </a:r>
          <a:endParaRPr lang="en-IN"/>
        </a:p>
      </dgm:t>
    </dgm:pt>
    <dgm:pt modelId="{55399989-D885-49CD-9B0E-6722E3F3833B}" type="parTrans" cxnId="{8DC0C92A-8A21-4860-8400-FACA5486A244}">
      <dgm:prSet/>
      <dgm:spPr/>
      <dgm:t>
        <a:bodyPr/>
        <a:lstStyle/>
        <a:p>
          <a:endParaRPr lang="en-IN"/>
        </a:p>
      </dgm:t>
    </dgm:pt>
    <dgm:pt modelId="{2510E451-E077-42DE-885D-D87A11B5BE3B}" type="sibTrans" cxnId="{8DC0C92A-8A21-4860-8400-FACA5486A244}">
      <dgm:prSet/>
      <dgm:spPr/>
      <dgm:t>
        <a:bodyPr/>
        <a:lstStyle/>
        <a:p>
          <a:endParaRPr lang="en-IN"/>
        </a:p>
      </dgm:t>
    </dgm:pt>
    <dgm:pt modelId="{CC0DF60C-AAB2-4143-A843-1BC1206F676B}">
      <dgm:prSet/>
      <dgm:spPr/>
      <dgm:t>
        <a:bodyPr/>
        <a:lstStyle/>
        <a:p>
          <a:r>
            <a:rPr lang="en-US" b="1" u="sng"/>
            <a:t>Manaswi</a:t>
          </a:r>
          <a:r>
            <a:rPr lang="en-US"/>
            <a:t>: Which are the top five states profit-wise? And show their profit with product type.</a:t>
          </a:r>
          <a:endParaRPr lang="en-IN"/>
        </a:p>
      </dgm:t>
    </dgm:pt>
    <dgm:pt modelId="{754290F0-7397-43BC-91B9-E39778B20CD9}" type="parTrans" cxnId="{D970EF52-B6BC-442E-8907-2B8355784447}">
      <dgm:prSet/>
      <dgm:spPr/>
      <dgm:t>
        <a:bodyPr/>
        <a:lstStyle/>
        <a:p>
          <a:endParaRPr lang="en-IN"/>
        </a:p>
      </dgm:t>
    </dgm:pt>
    <dgm:pt modelId="{DA47A6C8-DED3-4B3F-ADF5-009F07873FAD}" type="sibTrans" cxnId="{D970EF52-B6BC-442E-8907-2B8355784447}">
      <dgm:prSet/>
      <dgm:spPr/>
      <dgm:t>
        <a:bodyPr/>
        <a:lstStyle/>
        <a:p>
          <a:endParaRPr lang="en-IN"/>
        </a:p>
      </dgm:t>
    </dgm:pt>
    <dgm:pt modelId="{65FD3240-AEAA-4F1D-B1D9-D7B7AAB9D564}">
      <dgm:prSet/>
      <dgm:spPr/>
      <dgm:t>
        <a:bodyPr/>
        <a:lstStyle/>
        <a:p>
          <a:r>
            <a:rPr lang="en-US" b="1" u="sng"/>
            <a:t>Priya</a:t>
          </a:r>
          <a:r>
            <a:rPr lang="en-US"/>
            <a:t>: How are the Marketing, Sales, Product, and Product Types Related </a:t>
          </a:r>
          <a:endParaRPr lang="en-IN"/>
        </a:p>
      </dgm:t>
    </dgm:pt>
    <dgm:pt modelId="{18DB4EC4-B857-4B15-90D9-5D26DC92188E}" type="parTrans" cxnId="{7C4A7055-F913-4538-AC60-9B44B049BD9A}">
      <dgm:prSet/>
      <dgm:spPr/>
      <dgm:t>
        <a:bodyPr/>
        <a:lstStyle/>
        <a:p>
          <a:endParaRPr lang="en-IN"/>
        </a:p>
      </dgm:t>
    </dgm:pt>
    <dgm:pt modelId="{1F39F7B8-A07F-49A3-95AC-0A672D3D77DE}" type="sibTrans" cxnId="{7C4A7055-F913-4538-AC60-9B44B049BD9A}">
      <dgm:prSet/>
      <dgm:spPr/>
      <dgm:t>
        <a:bodyPr/>
        <a:lstStyle/>
        <a:p>
          <a:endParaRPr lang="en-IN"/>
        </a:p>
      </dgm:t>
    </dgm:pt>
    <dgm:pt modelId="{A6E553D4-E309-4C27-92D3-D01A3F1AE62E}">
      <dgm:prSet/>
      <dgm:spPr/>
      <dgm:t>
        <a:bodyPr/>
        <a:lstStyle/>
        <a:p>
          <a:r>
            <a:rPr lang="en-US" b="1" u="sng"/>
            <a:t>Shrisha</a:t>
          </a:r>
          <a:r>
            <a:rPr lang="en-US"/>
            <a:t>: </a:t>
          </a:r>
          <a:r>
            <a:rPr lang="en-IN"/>
            <a:t>How is the Expenses and Profit related to the Market for Product Types</a:t>
          </a:r>
        </a:p>
      </dgm:t>
    </dgm:pt>
    <dgm:pt modelId="{223EFD85-DDB8-483C-BF68-F43B6224336B}" type="parTrans" cxnId="{067DEC79-DEB2-4ABA-8AA4-C4B427DFD5F3}">
      <dgm:prSet/>
      <dgm:spPr/>
      <dgm:t>
        <a:bodyPr/>
        <a:lstStyle/>
        <a:p>
          <a:endParaRPr lang="en-IN"/>
        </a:p>
      </dgm:t>
    </dgm:pt>
    <dgm:pt modelId="{3C01E486-8442-4DBB-B655-AF4B46F0B464}" type="sibTrans" cxnId="{067DEC79-DEB2-4ABA-8AA4-C4B427DFD5F3}">
      <dgm:prSet/>
      <dgm:spPr/>
      <dgm:t>
        <a:bodyPr/>
        <a:lstStyle/>
        <a:p>
          <a:endParaRPr lang="en-IN"/>
        </a:p>
      </dgm:t>
    </dgm:pt>
    <dgm:pt modelId="{ADED2C69-8490-440E-9D15-CE20BD131534}">
      <dgm:prSet/>
      <dgm:spPr/>
      <dgm:t>
        <a:bodyPr/>
        <a:lstStyle/>
        <a:p>
          <a:r>
            <a:rPr lang="en-US" b="1" u="sng"/>
            <a:t>Nishanth</a:t>
          </a:r>
          <a:r>
            <a:rPr lang="en-US"/>
            <a:t>: What is the relation between Inventory, Sales, Product type, and Market Size</a:t>
          </a:r>
          <a:endParaRPr lang="en-IN"/>
        </a:p>
      </dgm:t>
    </dgm:pt>
    <dgm:pt modelId="{ECC795F6-34D1-4CFF-A291-0382C000735C}" type="parTrans" cxnId="{0AAA77F9-CBE9-4D1D-870D-55C716E2E503}">
      <dgm:prSet/>
      <dgm:spPr/>
      <dgm:t>
        <a:bodyPr/>
        <a:lstStyle/>
        <a:p>
          <a:endParaRPr lang="en-IN"/>
        </a:p>
      </dgm:t>
    </dgm:pt>
    <dgm:pt modelId="{14E4E84B-7F40-4F72-8605-B107E7883628}" type="sibTrans" cxnId="{0AAA77F9-CBE9-4D1D-870D-55C716E2E503}">
      <dgm:prSet/>
      <dgm:spPr/>
      <dgm:t>
        <a:bodyPr/>
        <a:lstStyle/>
        <a:p>
          <a:endParaRPr lang="en-IN"/>
        </a:p>
      </dgm:t>
    </dgm:pt>
    <dgm:pt modelId="{E21BBA42-8048-4F41-B44C-38A211E58028}" type="pres">
      <dgm:prSet presAssocID="{4FEBEC42-6A89-44AD-AEB8-783870983AB7}" presName="linear" presStyleCnt="0">
        <dgm:presLayoutVars>
          <dgm:animLvl val="lvl"/>
          <dgm:resizeHandles val="exact"/>
        </dgm:presLayoutVars>
      </dgm:prSet>
      <dgm:spPr/>
    </dgm:pt>
    <dgm:pt modelId="{AB0CB3A6-E170-4140-A820-B24CC28979CE}" type="pres">
      <dgm:prSet presAssocID="{31B329A9-BDD4-4B7D-8B8F-840C051F2C0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765A08-0D66-404A-9EC7-651445A40595}" type="pres">
      <dgm:prSet presAssocID="{F99C012F-3FB7-4306-B0A1-C237EBE51B5C}" presName="spacer" presStyleCnt="0"/>
      <dgm:spPr/>
    </dgm:pt>
    <dgm:pt modelId="{38CBB649-04AB-4D18-84FC-7AE7651B83B8}" type="pres">
      <dgm:prSet presAssocID="{A15CE099-75E5-4B72-A1C7-3345813407C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0CA71DB-E3F3-4E36-9743-D00770C3D91A}" type="pres">
      <dgm:prSet presAssocID="{2510E451-E077-42DE-885D-D87A11B5BE3B}" presName="spacer" presStyleCnt="0"/>
      <dgm:spPr/>
    </dgm:pt>
    <dgm:pt modelId="{80AFD3B5-CDB9-4D3F-B95B-BEE34EA46655}" type="pres">
      <dgm:prSet presAssocID="{CC0DF60C-AAB2-4143-A843-1BC1206F676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73C9F36-7D85-431E-87D9-648FDB6C3A70}" type="pres">
      <dgm:prSet presAssocID="{DA47A6C8-DED3-4B3F-ADF5-009F07873FAD}" presName="spacer" presStyleCnt="0"/>
      <dgm:spPr/>
    </dgm:pt>
    <dgm:pt modelId="{70CF3600-0A38-4BC7-915A-99E8BA464977}" type="pres">
      <dgm:prSet presAssocID="{65FD3240-AEAA-4F1D-B1D9-D7B7AAB9D56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13D685F-8870-4E18-BAA4-F9801615B129}" type="pres">
      <dgm:prSet presAssocID="{1F39F7B8-A07F-49A3-95AC-0A672D3D77DE}" presName="spacer" presStyleCnt="0"/>
      <dgm:spPr/>
    </dgm:pt>
    <dgm:pt modelId="{0717E280-77C7-4F9F-BA1D-D0E94E430E79}" type="pres">
      <dgm:prSet presAssocID="{A6E553D4-E309-4C27-92D3-D01A3F1AE6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EC4FFE-571E-42B2-9075-8130B3550FCE}" type="pres">
      <dgm:prSet presAssocID="{3C01E486-8442-4DBB-B655-AF4B46F0B464}" presName="spacer" presStyleCnt="0"/>
      <dgm:spPr/>
    </dgm:pt>
    <dgm:pt modelId="{15FE4D22-130A-4AAD-95DC-040DF82ED524}" type="pres">
      <dgm:prSet presAssocID="{ADED2C69-8490-440E-9D15-CE20BD13153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F2BD40C-FAB7-4FDB-82AC-0929D73405FA}" srcId="{4FEBEC42-6A89-44AD-AEB8-783870983AB7}" destId="{31B329A9-BDD4-4B7D-8B8F-840C051F2C0C}" srcOrd="0" destOrd="0" parTransId="{E293252B-1D39-4A90-A43C-850198D72D6A}" sibTransId="{F99C012F-3FB7-4306-B0A1-C237EBE51B5C}"/>
    <dgm:cxn modelId="{8DC0C92A-8A21-4860-8400-FACA5486A244}" srcId="{4FEBEC42-6A89-44AD-AEB8-783870983AB7}" destId="{A15CE099-75E5-4B72-A1C7-3345813407C4}" srcOrd="1" destOrd="0" parTransId="{55399989-D885-49CD-9B0E-6722E3F3833B}" sibTransId="{2510E451-E077-42DE-885D-D87A11B5BE3B}"/>
    <dgm:cxn modelId="{EACB6443-5298-44B8-872E-27D2B47C1F46}" type="presOf" srcId="{4FEBEC42-6A89-44AD-AEB8-783870983AB7}" destId="{E21BBA42-8048-4F41-B44C-38A211E58028}" srcOrd="0" destOrd="0" presId="urn:microsoft.com/office/officeart/2005/8/layout/vList2"/>
    <dgm:cxn modelId="{D970EF52-B6BC-442E-8907-2B8355784447}" srcId="{4FEBEC42-6A89-44AD-AEB8-783870983AB7}" destId="{CC0DF60C-AAB2-4143-A843-1BC1206F676B}" srcOrd="2" destOrd="0" parTransId="{754290F0-7397-43BC-91B9-E39778B20CD9}" sibTransId="{DA47A6C8-DED3-4B3F-ADF5-009F07873FAD}"/>
    <dgm:cxn modelId="{E5435C53-4884-4ADA-89C2-EA0FB7E8CB08}" type="presOf" srcId="{CC0DF60C-AAB2-4143-A843-1BC1206F676B}" destId="{80AFD3B5-CDB9-4D3F-B95B-BEE34EA46655}" srcOrd="0" destOrd="0" presId="urn:microsoft.com/office/officeart/2005/8/layout/vList2"/>
    <dgm:cxn modelId="{DFD00555-B94D-49E2-8917-BAF709183B28}" type="presOf" srcId="{A6E553D4-E309-4C27-92D3-D01A3F1AE62E}" destId="{0717E280-77C7-4F9F-BA1D-D0E94E430E79}" srcOrd="0" destOrd="0" presId="urn:microsoft.com/office/officeart/2005/8/layout/vList2"/>
    <dgm:cxn modelId="{7C4A7055-F913-4538-AC60-9B44B049BD9A}" srcId="{4FEBEC42-6A89-44AD-AEB8-783870983AB7}" destId="{65FD3240-AEAA-4F1D-B1D9-D7B7AAB9D564}" srcOrd="3" destOrd="0" parTransId="{18DB4EC4-B857-4B15-90D9-5D26DC92188E}" sibTransId="{1F39F7B8-A07F-49A3-95AC-0A672D3D77DE}"/>
    <dgm:cxn modelId="{067DEC79-DEB2-4ABA-8AA4-C4B427DFD5F3}" srcId="{4FEBEC42-6A89-44AD-AEB8-783870983AB7}" destId="{A6E553D4-E309-4C27-92D3-D01A3F1AE62E}" srcOrd="4" destOrd="0" parTransId="{223EFD85-DDB8-483C-BF68-F43B6224336B}" sibTransId="{3C01E486-8442-4DBB-B655-AF4B46F0B464}"/>
    <dgm:cxn modelId="{DF757B93-BCFB-4D98-887D-918538544CC7}" type="presOf" srcId="{ADED2C69-8490-440E-9D15-CE20BD131534}" destId="{15FE4D22-130A-4AAD-95DC-040DF82ED524}" srcOrd="0" destOrd="0" presId="urn:microsoft.com/office/officeart/2005/8/layout/vList2"/>
    <dgm:cxn modelId="{1F7442C7-5B51-4DF6-8858-D69501D12732}" type="presOf" srcId="{31B329A9-BDD4-4B7D-8B8F-840C051F2C0C}" destId="{AB0CB3A6-E170-4140-A820-B24CC28979CE}" srcOrd="0" destOrd="0" presId="urn:microsoft.com/office/officeart/2005/8/layout/vList2"/>
    <dgm:cxn modelId="{41EA65CE-0053-4476-8FF0-CD6ADD828EBC}" type="presOf" srcId="{65FD3240-AEAA-4F1D-B1D9-D7B7AAB9D564}" destId="{70CF3600-0A38-4BC7-915A-99E8BA464977}" srcOrd="0" destOrd="0" presId="urn:microsoft.com/office/officeart/2005/8/layout/vList2"/>
    <dgm:cxn modelId="{E9971BF5-C83C-498E-8308-398306F8F9D0}" type="presOf" srcId="{A15CE099-75E5-4B72-A1C7-3345813407C4}" destId="{38CBB649-04AB-4D18-84FC-7AE7651B83B8}" srcOrd="0" destOrd="0" presId="urn:microsoft.com/office/officeart/2005/8/layout/vList2"/>
    <dgm:cxn modelId="{0AAA77F9-CBE9-4D1D-870D-55C716E2E503}" srcId="{4FEBEC42-6A89-44AD-AEB8-783870983AB7}" destId="{ADED2C69-8490-440E-9D15-CE20BD131534}" srcOrd="5" destOrd="0" parTransId="{ECC795F6-34D1-4CFF-A291-0382C000735C}" sibTransId="{14E4E84B-7F40-4F72-8605-B107E7883628}"/>
    <dgm:cxn modelId="{705919B3-1D03-4FC9-A636-46BA05568158}" type="presParOf" srcId="{E21BBA42-8048-4F41-B44C-38A211E58028}" destId="{AB0CB3A6-E170-4140-A820-B24CC28979CE}" srcOrd="0" destOrd="0" presId="urn:microsoft.com/office/officeart/2005/8/layout/vList2"/>
    <dgm:cxn modelId="{72EFE759-54F0-4347-B2C7-D8E35F54C72A}" type="presParOf" srcId="{E21BBA42-8048-4F41-B44C-38A211E58028}" destId="{9C765A08-0D66-404A-9EC7-651445A40595}" srcOrd="1" destOrd="0" presId="urn:microsoft.com/office/officeart/2005/8/layout/vList2"/>
    <dgm:cxn modelId="{9A012401-F36B-4B4C-8198-049E9576B65C}" type="presParOf" srcId="{E21BBA42-8048-4F41-B44C-38A211E58028}" destId="{38CBB649-04AB-4D18-84FC-7AE7651B83B8}" srcOrd="2" destOrd="0" presId="urn:microsoft.com/office/officeart/2005/8/layout/vList2"/>
    <dgm:cxn modelId="{AD05403B-DF35-4D53-A0A9-9E468E6AB02D}" type="presParOf" srcId="{E21BBA42-8048-4F41-B44C-38A211E58028}" destId="{30CA71DB-E3F3-4E36-9743-D00770C3D91A}" srcOrd="3" destOrd="0" presId="urn:microsoft.com/office/officeart/2005/8/layout/vList2"/>
    <dgm:cxn modelId="{B5754629-9F6F-4E77-890E-DB79E054AB80}" type="presParOf" srcId="{E21BBA42-8048-4F41-B44C-38A211E58028}" destId="{80AFD3B5-CDB9-4D3F-B95B-BEE34EA46655}" srcOrd="4" destOrd="0" presId="urn:microsoft.com/office/officeart/2005/8/layout/vList2"/>
    <dgm:cxn modelId="{89B1B46C-A219-4E39-8690-FC9304FFEFFD}" type="presParOf" srcId="{E21BBA42-8048-4F41-B44C-38A211E58028}" destId="{073C9F36-7D85-431E-87D9-648FDB6C3A70}" srcOrd="5" destOrd="0" presId="urn:microsoft.com/office/officeart/2005/8/layout/vList2"/>
    <dgm:cxn modelId="{55816C1C-25AB-424E-BEC8-150F67F71206}" type="presParOf" srcId="{E21BBA42-8048-4F41-B44C-38A211E58028}" destId="{70CF3600-0A38-4BC7-915A-99E8BA464977}" srcOrd="6" destOrd="0" presId="urn:microsoft.com/office/officeart/2005/8/layout/vList2"/>
    <dgm:cxn modelId="{4F633B95-16B3-4D3F-BF97-A361D8A80BD1}" type="presParOf" srcId="{E21BBA42-8048-4F41-B44C-38A211E58028}" destId="{713D685F-8870-4E18-BAA4-F9801615B129}" srcOrd="7" destOrd="0" presId="urn:microsoft.com/office/officeart/2005/8/layout/vList2"/>
    <dgm:cxn modelId="{EB4AF636-9C98-4FE6-ACF7-09387132FE7D}" type="presParOf" srcId="{E21BBA42-8048-4F41-B44C-38A211E58028}" destId="{0717E280-77C7-4F9F-BA1D-D0E94E430E79}" srcOrd="8" destOrd="0" presId="urn:microsoft.com/office/officeart/2005/8/layout/vList2"/>
    <dgm:cxn modelId="{C068518E-7AB1-4F1F-ADDB-85809D63E97B}" type="presParOf" srcId="{E21BBA42-8048-4F41-B44C-38A211E58028}" destId="{00EC4FFE-571E-42B2-9075-8130B3550FCE}" srcOrd="9" destOrd="0" presId="urn:microsoft.com/office/officeart/2005/8/layout/vList2"/>
    <dgm:cxn modelId="{C11A53DA-846D-4F3A-AB46-48BBA7E44504}" type="presParOf" srcId="{E21BBA42-8048-4F41-B44C-38A211E58028}" destId="{15FE4D22-130A-4AAD-95DC-040DF82ED5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875DB-36B3-4846-B4B8-F11D37F9FD18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D2A64965-2DFE-4AFD-913B-145FAAF1CB2A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i="0" dirty="0"/>
            <a:t>Data Preparation is Key</a:t>
          </a:r>
          <a:r>
            <a:rPr lang="en-US" i="0" dirty="0"/>
            <a:t>: Before diving into Tableau, ensure your dataset is clean, organized, and in a format that Tableau can easily interpret. This includes handling missing values, ensuring consistent data types, and removing any irrelevant information.</a:t>
          </a:r>
          <a:endParaRPr lang="en-IN" dirty="0"/>
        </a:p>
      </dgm:t>
    </dgm:pt>
    <dgm:pt modelId="{0AE8E56A-36AA-419D-B32B-C8E935C90B47}" type="parTrans" cxnId="{AD66E0AB-D9C6-4A32-994D-9439B36ADEF5}">
      <dgm:prSet/>
      <dgm:spPr/>
      <dgm:t>
        <a:bodyPr/>
        <a:lstStyle/>
        <a:p>
          <a:endParaRPr lang="en-IN"/>
        </a:p>
      </dgm:t>
    </dgm:pt>
    <dgm:pt modelId="{3FA03EEA-CE76-4DF2-A17D-8EF372ED7220}" type="sibTrans" cxnId="{AD66E0AB-D9C6-4A32-994D-9439B36ADEF5}">
      <dgm:prSet/>
      <dgm:spPr/>
      <dgm:t>
        <a:bodyPr/>
        <a:lstStyle/>
        <a:p>
          <a:endParaRPr lang="en-IN"/>
        </a:p>
      </dgm:t>
    </dgm:pt>
    <dgm:pt modelId="{265D4DD3-E508-4489-965C-D34D278624F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i="0"/>
            <a:t>Understand Data Structure</a:t>
          </a:r>
          <a:r>
            <a:rPr lang="en-US" i="0"/>
            <a:t>: Familiarize yourself with the structure of your dataset - identify dimensions (categorical data) and measures (quantitative data). Understanding this distinction is crucial for building meaningful visualizations.</a:t>
          </a:r>
          <a:endParaRPr lang="en-IN"/>
        </a:p>
      </dgm:t>
    </dgm:pt>
    <dgm:pt modelId="{420B9EEE-8CB6-4894-A5C4-E94EDEAA2DB9}" type="parTrans" cxnId="{7454E15D-389B-437C-B0B4-77F4BD522668}">
      <dgm:prSet/>
      <dgm:spPr/>
      <dgm:t>
        <a:bodyPr/>
        <a:lstStyle/>
        <a:p>
          <a:endParaRPr lang="en-IN"/>
        </a:p>
      </dgm:t>
    </dgm:pt>
    <dgm:pt modelId="{DFE6ADB3-A8BF-4ED6-8813-0FCB04A49F15}" type="sibTrans" cxnId="{7454E15D-389B-437C-B0B4-77F4BD522668}">
      <dgm:prSet/>
      <dgm:spPr/>
      <dgm:t>
        <a:bodyPr/>
        <a:lstStyle/>
        <a:p>
          <a:endParaRPr lang="en-IN"/>
        </a:p>
      </dgm:t>
    </dgm:pt>
    <dgm:pt modelId="{DFCD0D9D-B32E-43D8-ACC3-04752DC5528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/>
            <a:t>Dashboard Creation</a:t>
          </a:r>
          <a:r>
            <a:rPr lang="en-US" i="0" dirty="0"/>
            <a:t>: Learn to create interactive and visually appealing dashboards that communicate insights effectively to stakeholders.</a:t>
          </a:r>
          <a:endParaRPr lang="en-IN" dirty="0"/>
        </a:p>
      </dgm:t>
    </dgm:pt>
    <dgm:pt modelId="{C89301ED-3B93-4F98-ABDA-43250BA26F29}" type="parTrans" cxnId="{77585879-5F99-4339-B22D-398AE17AA629}">
      <dgm:prSet/>
      <dgm:spPr/>
      <dgm:t>
        <a:bodyPr/>
        <a:lstStyle/>
        <a:p>
          <a:endParaRPr lang="en-IN"/>
        </a:p>
      </dgm:t>
    </dgm:pt>
    <dgm:pt modelId="{C0CC3D04-3CF1-4C9F-A6D5-DCD75A52B377}" type="sibTrans" cxnId="{77585879-5F99-4339-B22D-398AE17AA629}">
      <dgm:prSet/>
      <dgm:spPr/>
      <dgm:t>
        <a:bodyPr/>
        <a:lstStyle/>
        <a:p>
          <a:endParaRPr lang="en-IN"/>
        </a:p>
      </dgm:t>
    </dgm:pt>
    <dgm:pt modelId="{902A6C91-880B-4711-B167-990BD258FC91}" type="pres">
      <dgm:prSet presAssocID="{D4D875DB-36B3-4846-B4B8-F11D37F9FD18}" presName="linear" presStyleCnt="0">
        <dgm:presLayoutVars>
          <dgm:animLvl val="lvl"/>
          <dgm:resizeHandles val="exact"/>
        </dgm:presLayoutVars>
      </dgm:prSet>
      <dgm:spPr/>
    </dgm:pt>
    <dgm:pt modelId="{1D053B2D-0EC2-4545-8220-94AC006DD467}" type="pres">
      <dgm:prSet presAssocID="{D2A64965-2DFE-4AFD-913B-145FAAF1CB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F88F95-7CE8-4B6E-A9B5-1F9363F14B7A}" type="pres">
      <dgm:prSet presAssocID="{3FA03EEA-CE76-4DF2-A17D-8EF372ED7220}" presName="spacer" presStyleCnt="0"/>
      <dgm:spPr/>
    </dgm:pt>
    <dgm:pt modelId="{C9859D0E-4EA1-4D96-8BE2-5248442FFE44}" type="pres">
      <dgm:prSet presAssocID="{265D4DD3-E508-4489-965C-D34D278624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700422-EC1F-40BF-B4AD-CBD8ABAB1014}" type="pres">
      <dgm:prSet presAssocID="{DFE6ADB3-A8BF-4ED6-8813-0FCB04A49F15}" presName="spacer" presStyleCnt="0"/>
      <dgm:spPr/>
    </dgm:pt>
    <dgm:pt modelId="{1F4F52ED-EF04-49EB-8B7A-8744B2293101}" type="pres">
      <dgm:prSet presAssocID="{DFCD0D9D-B32E-43D8-ACC3-04752DC552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3B3D24-9B52-4883-8053-48600732AC45}" type="presOf" srcId="{265D4DD3-E508-4489-965C-D34D278624FB}" destId="{C9859D0E-4EA1-4D96-8BE2-5248442FFE44}" srcOrd="0" destOrd="0" presId="urn:microsoft.com/office/officeart/2005/8/layout/vList2"/>
    <dgm:cxn modelId="{AD210336-D58B-4173-BD7E-D3265DD17721}" type="presOf" srcId="{D4D875DB-36B3-4846-B4B8-F11D37F9FD18}" destId="{902A6C91-880B-4711-B167-990BD258FC91}" srcOrd="0" destOrd="0" presId="urn:microsoft.com/office/officeart/2005/8/layout/vList2"/>
    <dgm:cxn modelId="{7454E15D-389B-437C-B0B4-77F4BD522668}" srcId="{D4D875DB-36B3-4846-B4B8-F11D37F9FD18}" destId="{265D4DD3-E508-4489-965C-D34D278624FB}" srcOrd="1" destOrd="0" parTransId="{420B9EEE-8CB6-4894-A5C4-E94EDEAA2DB9}" sibTransId="{DFE6ADB3-A8BF-4ED6-8813-0FCB04A49F15}"/>
    <dgm:cxn modelId="{5D5F0F4F-DC8D-4CD3-ABFD-4A41E5FE0F86}" type="presOf" srcId="{DFCD0D9D-B32E-43D8-ACC3-04752DC5528B}" destId="{1F4F52ED-EF04-49EB-8B7A-8744B2293101}" srcOrd="0" destOrd="0" presId="urn:microsoft.com/office/officeart/2005/8/layout/vList2"/>
    <dgm:cxn modelId="{77585879-5F99-4339-B22D-398AE17AA629}" srcId="{D4D875DB-36B3-4846-B4B8-F11D37F9FD18}" destId="{DFCD0D9D-B32E-43D8-ACC3-04752DC5528B}" srcOrd="2" destOrd="0" parTransId="{C89301ED-3B93-4F98-ABDA-43250BA26F29}" sibTransId="{C0CC3D04-3CF1-4C9F-A6D5-DCD75A52B377}"/>
    <dgm:cxn modelId="{AD66E0AB-D9C6-4A32-994D-9439B36ADEF5}" srcId="{D4D875DB-36B3-4846-B4B8-F11D37F9FD18}" destId="{D2A64965-2DFE-4AFD-913B-145FAAF1CB2A}" srcOrd="0" destOrd="0" parTransId="{0AE8E56A-36AA-419D-B32B-C8E935C90B47}" sibTransId="{3FA03EEA-CE76-4DF2-A17D-8EF372ED7220}"/>
    <dgm:cxn modelId="{67DF02B3-52DF-4188-B65F-930CA3802723}" type="presOf" srcId="{D2A64965-2DFE-4AFD-913B-145FAAF1CB2A}" destId="{1D053B2D-0EC2-4545-8220-94AC006DD467}" srcOrd="0" destOrd="0" presId="urn:microsoft.com/office/officeart/2005/8/layout/vList2"/>
    <dgm:cxn modelId="{5A2F2520-ADDF-40A5-95A9-FAAF420946F4}" type="presParOf" srcId="{902A6C91-880B-4711-B167-990BD258FC91}" destId="{1D053B2D-0EC2-4545-8220-94AC006DD467}" srcOrd="0" destOrd="0" presId="urn:microsoft.com/office/officeart/2005/8/layout/vList2"/>
    <dgm:cxn modelId="{B56D2B57-1557-450D-AE5A-88FE350C3FB7}" type="presParOf" srcId="{902A6C91-880B-4711-B167-990BD258FC91}" destId="{EBF88F95-7CE8-4B6E-A9B5-1F9363F14B7A}" srcOrd="1" destOrd="0" presId="urn:microsoft.com/office/officeart/2005/8/layout/vList2"/>
    <dgm:cxn modelId="{EFD8B894-9E84-4D97-BB09-0F490FB1584D}" type="presParOf" srcId="{902A6C91-880B-4711-B167-990BD258FC91}" destId="{C9859D0E-4EA1-4D96-8BE2-5248442FFE44}" srcOrd="2" destOrd="0" presId="urn:microsoft.com/office/officeart/2005/8/layout/vList2"/>
    <dgm:cxn modelId="{4ACA0CDE-621A-4E64-8892-287C7DCB7608}" type="presParOf" srcId="{902A6C91-880B-4711-B167-990BD258FC91}" destId="{4B700422-EC1F-40BF-B4AD-CBD8ABAB1014}" srcOrd="3" destOrd="0" presId="urn:microsoft.com/office/officeart/2005/8/layout/vList2"/>
    <dgm:cxn modelId="{5318642D-C42C-46A1-949B-058472530F41}" type="presParOf" srcId="{902A6C91-880B-4711-B167-990BD258FC91}" destId="{1F4F52ED-EF04-49EB-8B7A-8744B22931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B5CE-5362-4490-9025-CA90D64FEF70}">
      <dsp:nvSpPr>
        <dsp:cNvPr id="0" name=""/>
        <dsp:cNvSpPr/>
      </dsp:nvSpPr>
      <dsp:spPr>
        <a:xfrm>
          <a:off x="0" y="17038"/>
          <a:ext cx="10180948" cy="75582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Tea and coffee consumption is important to people’s diets and lifestyles worldwide. They are widely believed to be addictive and hazardous to health when taken in large quantities. </a:t>
          </a:r>
          <a:endParaRPr lang="en-IN" sz="1900" kern="1200" dirty="0"/>
        </a:p>
      </dsp:txBody>
      <dsp:txXfrm>
        <a:off x="36896" y="53934"/>
        <a:ext cx="10107156" cy="682028"/>
      </dsp:txXfrm>
    </dsp:sp>
    <dsp:sp modelId="{B799E2D2-7EDB-4586-B6C6-5BD3663DBF73}">
      <dsp:nvSpPr>
        <dsp:cNvPr id="0" name=""/>
        <dsp:cNvSpPr/>
      </dsp:nvSpPr>
      <dsp:spPr>
        <a:xfrm>
          <a:off x="0" y="827578"/>
          <a:ext cx="10180948" cy="75582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According to surveys, 76% of Americans drink coffee or tea. We want to determine which beverage is more popular and sold in U.S. retail establishments.</a:t>
          </a:r>
          <a:endParaRPr lang="en-IN" sz="1900" kern="1200"/>
        </a:p>
      </dsp:txBody>
      <dsp:txXfrm>
        <a:off x="36896" y="864474"/>
        <a:ext cx="10107156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B3A6-E170-4140-A820-B24CC28979CE}">
      <dsp:nvSpPr>
        <dsp:cNvPr id="0" name=""/>
        <dsp:cNvSpPr/>
      </dsp:nvSpPr>
      <dsp:spPr>
        <a:xfrm>
          <a:off x="0" y="71153"/>
          <a:ext cx="10114960" cy="359774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u="sng" kern="1200"/>
            <a:t>Sneha</a:t>
          </a:r>
          <a:r>
            <a:rPr lang="en-IN" sz="1500" kern="1200"/>
            <a:t>: What is the relation between profit and sales among markets of product types?</a:t>
          </a:r>
        </a:p>
      </dsp:txBody>
      <dsp:txXfrm>
        <a:off x="17563" y="88716"/>
        <a:ext cx="10079834" cy="324648"/>
      </dsp:txXfrm>
    </dsp:sp>
    <dsp:sp modelId="{38CBB649-04AB-4D18-84FC-7AE7651B83B8}">
      <dsp:nvSpPr>
        <dsp:cNvPr id="0" name=""/>
        <dsp:cNvSpPr/>
      </dsp:nvSpPr>
      <dsp:spPr>
        <a:xfrm>
          <a:off x="0" y="474128"/>
          <a:ext cx="10114960" cy="359774"/>
        </a:xfrm>
        <a:prstGeom prst="roundRect">
          <a:avLst/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Himaja</a:t>
          </a:r>
          <a:r>
            <a:rPr lang="en-US" sz="1500" kern="1200"/>
            <a:t>: What is the gap between budget sales and sales monthly basis?</a:t>
          </a:r>
          <a:endParaRPr lang="en-IN" sz="1500" kern="1200"/>
        </a:p>
      </dsp:txBody>
      <dsp:txXfrm>
        <a:off x="17563" y="491691"/>
        <a:ext cx="10079834" cy="324648"/>
      </dsp:txXfrm>
    </dsp:sp>
    <dsp:sp modelId="{80AFD3B5-CDB9-4D3F-B95B-BEE34EA46655}">
      <dsp:nvSpPr>
        <dsp:cNvPr id="0" name=""/>
        <dsp:cNvSpPr/>
      </dsp:nvSpPr>
      <dsp:spPr>
        <a:xfrm>
          <a:off x="0" y="877103"/>
          <a:ext cx="10114960" cy="359774"/>
        </a:xfrm>
        <a:prstGeom prst="roundRect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Manaswi</a:t>
          </a:r>
          <a:r>
            <a:rPr lang="en-US" sz="1500" kern="1200"/>
            <a:t>: Which are the top five states profit-wise? And show their profit with product type.</a:t>
          </a:r>
          <a:endParaRPr lang="en-IN" sz="1500" kern="1200"/>
        </a:p>
      </dsp:txBody>
      <dsp:txXfrm>
        <a:off x="17563" y="894666"/>
        <a:ext cx="10079834" cy="324648"/>
      </dsp:txXfrm>
    </dsp:sp>
    <dsp:sp modelId="{70CF3600-0A38-4BC7-915A-99E8BA464977}">
      <dsp:nvSpPr>
        <dsp:cNvPr id="0" name=""/>
        <dsp:cNvSpPr/>
      </dsp:nvSpPr>
      <dsp:spPr>
        <a:xfrm>
          <a:off x="0" y="1280078"/>
          <a:ext cx="10114960" cy="359774"/>
        </a:xfrm>
        <a:prstGeom prst="roundRect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Priya</a:t>
          </a:r>
          <a:r>
            <a:rPr lang="en-US" sz="1500" kern="1200"/>
            <a:t>: How are the Marketing, Sales, Product, and Product Types Related </a:t>
          </a:r>
          <a:endParaRPr lang="en-IN" sz="1500" kern="1200"/>
        </a:p>
      </dsp:txBody>
      <dsp:txXfrm>
        <a:off x="17563" y="1297641"/>
        <a:ext cx="10079834" cy="324648"/>
      </dsp:txXfrm>
    </dsp:sp>
    <dsp:sp modelId="{0717E280-77C7-4F9F-BA1D-D0E94E430E79}">
      <dsp:nvSpPr>
        <dsp:cNvPr id="0" name=""/>
        <dsp:cNvSpPr/>
      </dsp:nvSpPr>
      <dsp:spPr>
        <a:xfrm>
          <a:off x="0" y="1683053"/>
          <a:ext cx="10114960" cy="359774"/>
        </a:xfrm>
        <a:prstGeom prst="roundRect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Shrisha</a:t>
          </a:r>
          <a:r>
            <a:rPr lang="en-US" sz="1500" kern="1200"/>
            <a:t>: </a:t>
          </a:r>
          <a:r>
            <a:rPr lang="en-IN" sz="1500" kern="1200"/>
            <a:t>How is the Expenses and Profit related to the Market for Product Types</a:t>
          </a:r>
        </a:p>
      </dsp:txBody>
      <dsp:txXfrm>
        <a:off x="17563" y="1700616"/>
        <a:ext cx="10079834" cy="324648"/>
      </dsp:txXfrm>
    </dsp:sp>
    <dsp:sp modelId="{15FE4D22-130A-4AAD-95DC-040DF82ED524}">
      <dsp:nvSpPr>
        <dsp:cNvPr id="0" name=""/>
        <dsp:cNvSpPr/>
      </dsp:nvSpPr>
      <dsp:spPr>
        <a:xfrm>
          <a:off x="0" y="2086028"/>
          <a:ext cx="10114960" cy="359774"/>
        </a:xfrm>
        <a:prstGeom prst="roundRect">
          <a:avLst/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Nishanth</a:t>
          </a:r>
          <a:r>
            <a:rPr lang="en-US" sz="1500" kern="1200"/>
            <a:t>: What is the relation between Inventory, Sales, Product type, and Market Size</a:t>
          </a:r>
          <a:endParaRPr lang="en-IN" sz="1500" kern="1200"/>
        </a:p>
      </dsp:txBody>
      <dsp:txXfrm>
        <a:off x="17563" y="2103591"/>
        <a:ext cx="10079834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53B2D-0EC2-4545-8220-94AC006DD467}">
      <dsp:nvSpPr>
        <dsp:cNvPr id="0" name=""/>
        <dsp:cNvSpPr/>
      </dsp:nvSpPr>
      <dsp:spPr>
        <a:xfrm>
          <a:off x="0" y="61673"/>
          <a:ext cx="9885574" cy="93483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Data Preparation is Key</a:t>
          </a:r>
          <a:r>
            <a:rPr lang="en-US" sz="1700" i="0" kern="1200" dirty="0"/>
            <a:t>: Before diving into Tableau, ensure your dataset is clean, organized, and in a format that Tableau can easily interpret. This includes handling missing values, ensuring consistent data types, and removing any irrelevant information.</a:t>
          </a:r>
          <a:endParaRPr lang="en-IN" sz="1700" kern="1200" dirty="0"/>
        </a:p>
      </dsp:txBody>
      <dsp:txXfrm>
        <a:off x="45635" y="107308"/>
        <a:ext cx="9794304" cy="843560"/>
      </dsp:txXfrm>
    </dsp:sp>
    <dsp:sp modelId="{C9859D0E-4EA1-4D96-8BE2-5248442FFE44}">
      <dsp:nvSpPr>
        <dsp:cNvPr id="0" name=""/>
        <dsp:cNvSpPr/>
      </dsp:nvSpPr>
      <dsp:spPr>
        <a:xfrm>
          <a:off x="0" y="1045463"/>
          <a:ext cx="9885574" cy="9348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Understand Data Structure</a:t>
          </a:r>
          <a:r>
            <a:rPr lang="en-US" sz="1700" i="0" kern="1200"/>
            <a:t>: Familiarize yourself with the structure of your dataset - identify dimensions (categorical data) and measures (quantitative data). Understanding this distinction is crucial for building meaningful visualizations.</a:t>
          </a:r>
          <a:endParaRPr lang="en-IN" sz="1700" kern="1200"/>
        </a:p>
      </dsp:txBody>
      <dsp:txXfrm>
        <a:off x="45635" y="1091098"/>
        <a:ext cx="9794304" cy="843560"/>
      </dsp:txXfrm>
    </dsp:sp>
    <dsp:sp modelId="{1F4F52ED-EF04-49EB-8B7A-8744B2293101}">
      <dsp:nvSpPr>
        <dsp:cNvPr id="0" name=""/>
        <dsp:cNvSpPr/>
      </dsp:nvSpPr>
      <dsp:spPr>
        <a:xfrm>
          <a:off x="0" y="2029253"/>
          <a:ext cx="9885574" cy="93483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Dashboard Creation</a:t>
          </a:r>
          <a:r>
            <a:rPr lang="en-US" sz="1700" i="0" kern="1200" dirty="0"/>
            <a:t>: Learn to create interactive and visually appealing dashboards that communicate insights effectively to stakeholders.</a:t>
          </a:r>
          <a:endParaRPr lang="en-IN" sz="1700" kern="1200" dirty="0"/>
        </a:p>
      </dsp:txBody>
      <dsp:txXfrm>
        <a:off x="45635" y="2074888"/>
        <a:ext cx="9794304" cy="84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8EAD-820C-F684-E122-2451AF41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50DA3-C582-7206-3B9A-82C9BE5BD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8E9F-8C39-093F-5EF9-4F810962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650F-EEBD-4B64-FB36-4B61D625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44AF-4540-892F-A47B-94125F5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E882-8B8A-A5A3-8E2D-06DC36A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C638-B37D-1C76-14B2-93C3188A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2B2B-8040-163F-EC5C-B4B3513B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3761-C0B1-E500-AEED-8F6D40D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5D64-455E-2233-C556-7E169820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10913-8689-01F2-E33C-64DCAFD31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42D4-D0C4-10BB-C39F-BC2B6D02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A99D-0E2E-723F-B507-01A46064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B251-376C-C97E-DC56-D2915B6C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CAC2-E77B-8149-FCD4-490E6AD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8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E8A6-2B1B-03C9-A30B-B73E9927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B28E-4158-DFA7-E056-A32BE394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42A4-D1C0-899D-6902-5E1BD47C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0B10-7C62-7FE2-44A9-190AAF5F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3879-0D45-ADF7-B64B-B602399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9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08B9-1638-303E-D6CA-F8B232B1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5EBD-78B9-243A-343A-285F19EB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886C-46E5-D00D-5192-ED6EC91D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DA3C-B54F-1D1F-AF59-00DBCC9E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51F4-ED51-1FDC-1084-B602A29E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8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EC96-A86F-0C04-3A30-11C6C00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0958-4BFE-A35A-B0EF-A7B517D39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D9B5-1F53-DFF4-FDF9-031294B2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4D53-175D-CFB1-8B49-E08607D2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0C82F-E9A2-6E46-AECE-C2EC2D0B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8949-0A77-45C6-A6DD-58A07021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6879-7392-7FD9-1EBF-F407335D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77C84-4C68-8631-AF1E-D36AFA2D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7CE9E-E7AB-A460-EDFF-44142D1DC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C531C-8FDF-214D-C60E-0C82EB2A0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41E25-1B27-A970-F582-708CA0291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0AFC3-86CF-FEC4-5849-359E49DF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55B32-EED2-DD55-9E44-C80280A6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ED2B-884A-E48C-F6EE-2B9CF29A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B19B-A001-AD5B-9514-EDDFCFCF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2EE61-7E86-69FB-DB93-91B20388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90120-7A9E-678E-E954-028BFDD4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88883-CE40-CBC4-6420-1A9DDE79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8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3891F-C671-802F-AFB4-02966A2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D34EB-C0C1-1B39-CA29-5D2CC64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B548-C8C3-9AF4-9852-479B979E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0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0F19-6487-3BC3-8ECA-23B78F8C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D770-A6CC-82B1-0F20-591F0A91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31C6-E073-DCE5-1B22-9AA41A70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A91F7-F9CC-6997-D1FA-EECB5115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F9C46-2727-5F16-0FC2-8AF2B37D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7CACB-8E30-5A36-71AF-4579D762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D50F-68F1-6BD1-DFAE-15BFCD31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395EA-FA18-7B95-E30E-975E39E20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283B-8317-E240-0CEE-B1844E52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342D7-64DE-3BA9-C1DA-485C51DA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A49F-B647-8EC5-947E-969A0A07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20DC-C6D1-AFF2-27DA-BB10763B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8702F-635A-EEF8-2530-53900C9D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5103-E1C5-A2C9-8DB1-E81C6007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7ABE-70B8-0F1E-B2A2-12A9F49E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241C-C3C7-41FC-BE19-1056519ECB7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739C-564F-A157-ABDA-CE0973B5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10C8-710C-F958-0DCD-B3315C6D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dsfelix/us-stores-sa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59" y="1064174"/>
            <a:ext cx="7742077" cy="4729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D7AE6C-86C1-C8AD-6D1D-58D858674AA3}"/>
              </a:ext>
            </a:extLst>
          </p:cNvPr>
          <p:cNvSpPr/>
          <p:nvPr/>
        </p:nvSpPr>
        <p:spPr>
          <a:xfrm>
            <a:off x="1275480" y="202183"/>
            <a:ext cx="96410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6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BEVERAGE TRENDS IN THE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FFABE-F58C-3BD0-02C6-73E9F51C9629}"/>
              </a:ext>
            </a:extLst>
          </p:cNvPr>
          <p:cNvSpPr txBox="1"/>
          <p:nvPr/>
        </p:nvSpPr>
        <p:spPr>
          <a:xfrm>
            <a:off x="8804636" y="6193410"/>
            <a:ext cx="357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HIMAJA KONDINOLLU RAJENDRA</a:t>
            </a:r>
          </a:p>
        </p:txBody>
      </p:sp>
    </p:spTree>
    <p:extLst>
      <p:ext uri="{BB962C8B-B14F-4D97-AF65-F5344CB8AC3E}">
        <p14:creationId xmlns:p14="http://schemas.microsoft.com/office/powerpoint/2010/main" val="170832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SHRISHA: </a:t>
            </a:r>
          </a:p>
          <a:p>
            <a:r>
              <a:rPr lang="en-IN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HOW ARE THE EXPENSES AND PROFIT RELATED TO THE MARKET FOR PRODUCT TYPES?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57267-BD24-2B9D-2699-272E33CC8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93" y="1418381"/>
            <a:ext cx="6194073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NISHANTH: </a:t>
            </a:r>
          </a:p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WHAT IS THE RELATION BETWEEN INVENTORY, SALES, PRODUCT TYPE, AND MARKET SIZE?</a:t>
            </a:r>
            <a:endParaRPr lang="en-IN" sz="24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CDA49-206A-A9E4-FFE4-D8436B4A0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52" y="1685661"/>
            <a:ext cx="6754953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77244" y="363282"/>
            <a:ext cx="1023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523B9-7FCF-7B56-2968-64197D5E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2" y="994831"/>
            <a:ext cx="11510246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77244" y="782425"/>
            <a:ext cx="1023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LESSONS LEARNED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229F55B-425B-F3EE-D5C2-6FC5631E3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263212"/>
              </p:ext>
            </p:extLst>
          </p:nvPr>
        </p:nvGraphicFramePr>
        <p:xfrm>
          <a:off x="977244" y="2319240"/>
          <a:ext cx="9885575" cy="302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455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D3975DA-E037-E1C5-011D-9F420C4C0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823860"/>
              </p:ext>
            </p:extLst>
          </p:nvPr>
        </p:nvGraphicFramePr>
        <p:xfrm>
          <a:off x="1066940" y="2628781"/>
          <a:ext cx="10180948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F6AB48-B435-E961-788E-B026AD2ECB80}"/>
              </a:ext>
            </a:extLst>
          </p:cNvPr>
          <p:cNvSpPr/>
          <p:nvPr/>
        </p:nvSpPr>
        <p:spPr>
          <a:xfrm>
            <a:off x="1066940" y="520774"/>
            <a:ext cx="8754359" cy="6359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MOTIVATION/ BUSINESS CONTEXT</a:t>
            </a:r>
          </a:p>
        </p:txBody>
      </p:sp>
    </p:spTree>
    <p:extLst>
      <p:ext uri="{BB962C8B-B14F-4D97-AF65-F5344CB8AC3E}">
        <p14:creationId xmlns:p14="http://schemas.microsoft.com/office/powerpoint/2010/main" val="350776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D702F-4288-6708-7B2F-51B3E8D0714D}"/>
              </a:ext>
            </a:extLst>
          </p:cNvPr>
          <p:cNvSpPr txBox="1"/>
          <p:nvPr/>
        </p:nvSpPr>
        <p:spPr>
          <a:xfrm>
            <a:off x="989814" y="552436"/>
            <a:ext cx="770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5C14B-B74F-4FA8-5D65-5DB94FD8E8C1}"/>
              </a:ext>
            </a:extLst>
          </p:cNvPr>
          <p:cNvSpPr txBox="1"/>
          <p:nvPr/>
        </p:nvSpPr>
        <p:spPr>
          <a:xfrm>
            <a:off x="977244" y="1769064"/>
            <a:ext cx="10237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Source: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https://www.kaggle.com/datasets/dsfelix/us-stores-sales</a:t>
            </a:r>
            <a:endParaRPr lang="en-US" i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File Type: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No. of rows: 4249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dataset contains statistical information about Sales Values in Dollars of American Stores in all 4 markets (East, West, Central, and South).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This dataset is taken for 2010 and 2011 and contains the details for all 4 quarters.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Product contains different types of beverages such as coffee and tea sold over 2 years in the US market.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dataset contains different states which are categorized into market sizes.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8D7BCE-F6DE-5DB3-99D0-10E4088BF47E}"/>
              </a:ext>
            </a:extLst>
          </p:cNvPr>
          <p:cNvSpPr/>
          <p:nvPr/>
        </p:nvSpPr>
        <p:spPr>
          <a:xfrm>
            <a:off x="989814" y="663276"/>
            <a:ext cx="8754359" cy="6359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2732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1FD8545-FE65-E722-AD93-FE676B748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396607"/>
              </p:ext>
            </p:extLst>
          </p:nvPr>
        </p:nvGraphicFramePr>
        <p:xfrm>
          <a:off x="1038519" y="2545236"/>
          <a:ext cx="10114960" cy="251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E1D1BD-F4C4-1958-C4BD-F562E88E87F9}"/>
              </a:ext>
            </a:extLst>
          </p:cNvPr>
          <p:cNvSpPr/>
          <p:nvPr/>
        </p:nvSpPr>
        <p:spPr>
          <a:xfrm>
            <a:off x="989814" y="663276"/>
            <a:ext cx="8754359" cy="6359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2046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0DB8D-1ACD-3326-A89C-8986F8DD55E5}"/>
              </a:ext>
            </a:extLst>
          </p:cNvPr>
          <p:cNvSpPr txBox="1"/>
          <p:nvPr/>
        </p:nvSpPr>
        <p:spPr>
          <a:xfrm>
            <a:off x="933254" y="2007909"/>
            <a:ext cx="10114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Normalization of available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For analysis, we have considered Product Type as coffee and tea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Subtypes such as herbal tea and espresso was not considered separate product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Using Timestamps: We have considered month and year as separate columns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BD1826-5397-3D58-8463-5E79E92F4AAF}"/>
              </a:ext>
            </a:extLst>
          </p:cNvPr>
          <p:cNvSpPr/>
          <p:nvPr/>
        </p:nvSpPr>
        <p:spPr>
          <a:xfrm>
            <a:off x="933254" y="782698"/>
            <a:ext cx="8754359" cy="6359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5114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SNEHA :</a:t>
            </a:r>
          </a:p>
          <a:p>
            <a:r>
              <a:rPr lang="en-IN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WHAT IS THE RELATION BETWEEN PROFIT AND SALES AMONG MARKETS OF PRODUCT TYPES?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3B1DC-BBDF-D6CE-0FB4-D83CBA518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345" y="1775536"/>
            <a:ext cx="8297375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HIMAJA: </a:t>
            </a:r>
          </a:p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WHAT IS THE GAP BETWEEN BUDGET SALES AND SALES MONTHLY BASIS?</a:t>
            </a:r>
            <a:b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</a:br>
            <a:endParaRPr lang="en-IN" sz="24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207F-9780-7BD9-5B77-4A956B33C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889" y="1495096"/>
            <a:ext cx="8059611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MANSWI: </a:t>
            </a:r>
          </a:p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WHICH ARE THE TOP FIVE STATES PROFIT-WISE? AND SHOW THEIR PROFIT WITH PRODUCT TYPE?</a:t>
            </a:r>
            <a:endParaRPr lang="en-IN" sz="24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0E6DE-1EC7-410D-68B6-25054EDFB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531" y="1685661"/>
            <a:ext cx="6592876" cy="4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PRIYA: </a:t>
            </a:r>
          </a:p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HOW ARE THE MARKETING, SALES, PRODUCT, AND PRODUCT TYPES RELATED? </a:t>
            </a:r>
            <a:b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</a:br>
            <a:endParaRPr lang="en-IN" sz="24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690B8-4AC6-6207-C5A0-1A1426E08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939" y="1316329"/>
            <a:ext cx="821812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Himaja K R</dc:creator>
  <cp:lastModifiedBy>Himaja K R</cp:lastModifiedBy>
  <cp:revision>1</cp:revision>
  <dcterms:created xsi:type="dcterms:W3CDTF">2024-09-26T21:03:51Z</dcterms:created>
  <dcterms:modified xsi:type="dcterms:W3CDTF">2024-09-26T21:51:22Z</dcterms:modified>
</cp:coreProperties>
</file>