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56" r:id="rId5"/>
    <p:sldId id="304" r:id="rId6"/>
    <p:sldId id="301" r:id="rId7"/>
    <p:sldId id="266" r:id="rId8"/>
    <p:sldId id="299" r:id="rId9"/>
    <p:sldId id="303" r:id="rId10"/>
    <p:sldId id="271"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9" r:id="rId25"/>
    <p:sldId id="321"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9" d="100"/>
          <a:sy n="89" d="100"/>
        </p:scale>
        <p:origin x="466" y="7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3/8/2024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3/8/2024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1322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34820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88644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261000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1013860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23</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lvl1pPr>
              <a:defRPr/>
            </a:lvl1pPr>
          </a:lstStyle>
          <a:p>
            <a:r>
              <a:rPr lang="en-US" dirty="0"/>
              <a:t>Huskie Group 8 Business Report</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3/8/2024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3/8/2024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3/8/2024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3/8/2024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3/8/2024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HMC Business Report</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3/8/2024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3/8/2024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3/8/2024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 name="Content Placeholder 2">
            <a:extLst>
              <a:ext uri="{FF2B5EF4-FFF2-40B4-BE49-F238E27FC236}">
                <a16:creationId xmlns:a16="http://schemas.microsoft.com/office/drawing/2014/main" id="{FAFBA5B8-4F34-7053-EEEB-B45D29CA89C6}"/>
              </a:ext>
            </a:extLst>
          </p:cNvPr>
          <p:cNvSpPr>
            <a:spLocks noGrp="1"/>
          </p:cNvSpPr>
          <p:nvPr>
            <p:ph idx="13" hasCustomPrompt="1"/>
          </p:nvPr>
        </p:nvSpPr>
        <p:spPr>
          <a:xfrm>
            <a:off x="1535371" y="2391769"/>
            <a:ext cx="5290869" cy="3747647"/>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3" name="Content Placeholder 2">
            <a:extLst>
              <a:ext uri="{FF2B5EF4-FFF2-40B4-BE49-F238E27FC236}">
                <a16:creationId xmlns:a16="http://schemas.microsoft.com/office/drawing/2014/main" id="{4A98744A-A932-C5BA-A7E2-4FF0EA15CE5B}"/>
              </a:ext>
            </a:extLst>
          </p:cNvPr>
          <p:cNvSpPr>
            <a:spLocks noGrp="1"/>
          </p:cNvSpPr>
          <p:nvPr>
            <p:ph idx="14" hasCustomPrompt="1"/>
          </p:nvPr>
        </p:nvSpPr>
        <p:spPr>
          <a:xfrm>
            <a:off x="6978770" y="2391146"/>
            <a:ext cx="4942936" cy="3747647"/>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3/8/2024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3/8/2024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3/8/2024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3/8/2024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3/8/2024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HMC Business Report</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fontScale="90000"/>
          </a:bodyPr>
          <a:lstStyle/>
          <a:p>
            <a:r>
              <a:rPr lang="en-US" dirty="0"/>
              <a:t>HUSKIE MOTOR CORPORATION BUSINESS REPORT</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sz="1800" dirty="0"/>
              <a:t>-Sohini Chintala</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FE5-A9C2-116F-FA4D-9F0C486FBE7D}"/>
              </a:ext>
            </a:extLst>
          </p:cNvPr>
          <p:cNvSpPr>
            <a:spLocks noGrp="1"/>
          </p:cNvSpPr>
          <p:nvPr>
            <p:ph type="title"/>
          </p:nvPr>
        </p:nvSpPr>
        <p:spPr/>
        <p:txBody>
          <a:bodyPr>
            <a:normAutofit fontScale="90000"/>
          </a:bodyPr>
          <a:lstStyle/>
          <a:p>
            <a:r>
              <a:rPr lang="en-US" dirty="0"/>
              <a:t>Overall Performance Analytics: </a:t>
            </a:r>
          </a:p>
        </p:txBody>
      </p:sp>
      <p:sp>
        <p:nvSpPr>
          <p:cNvPr id="5" name="Content Placeholder 4">
            <a:extLst>
              <a:ext uri="{FF2B5EF4-FFF2-40B4-BE49-F238E27FC236}">
                <a16:creationId xmlns:a16="http://schemas.microsoft.com/office/drawing/2014/main" id="{47556A7E-261D-8AF0-C7C5-D21EC2788D0D}"/>
              </a:ext>
            </a:extLst>
          </p:cNvPr>
          <p:cNvSpPr>
            <a:spLocks noGrp="1"/>
          </p:cNvSpPr>
          <p:nvPr>
            <p:ph idx="1"/>
          </p:nvPr>
        </p:nvSpPr>
        <p:spPr/>
        <p:txBody>
          <a:bodyPr>
            <a:normAutofit fontScale="70000" lnSpcReduction="20000"/>
          </a:bodyPr>
          <a:lstStyle/>
          <a:p>
            <a:pPr algn="just"/>
            <a:r>
              <a:rPr lang="en-US" b="1" dirty="0"/>
              <a:t>c. How are the various sales channels performing?</a:t>
            </a:r>
          </a:p>
          <a:p>
            <a:pPr algn="just"/>
            <a:r>
              <a:rPr lang="en-US" dirty="0"/>
              <a:t>In terms of after tax revenue, Dealer/Self Registration has the most revenue accounting to almost 55.14% of the total after tax revenue, followed by Retail with 44.71%. Fleet has the least after tax revenue making to only 0.15% of the total revenue. Comparing Sales Channel 2, Rental accounts to the most revenue of around 55.14%, followed by Non-Employee with 54.63%, and Commercial Accounts with 8.03%. In Sales Channel 3, leasing accounts to most revenue accounting up to 35%, followed by Financing with 33.74% and Cash with around 30% respectively.</a:t>
            </a:r>
          </a:p>
          <a:p>
            <a:pPr algn="just"/>
            <a:r>
              <a:rPr lang="en-US" b="1" dirty="0"/>
              <a:t>d. What are the most &amp; least profitable models?</a:t>
            </a:r>
          </a:p>
          <a:p>
            <a:pPr algn="just"/>
            <a:r>
              <a:rPr lang="en-US" dirty="0"/>
              <a:t>Advantage is the most profitable model with Total revenue of around 3,132,053 and </a:t>
            </a:r>
            <a:r>
              <a:rPr lang="en-US" dirty="0" err="1"/>
              <a:t>Jespie</a:t>
            </a:r>
            <a:r>
              <a:rPr lang="en-US" dirty="0"/>
              <a:t> is the least profitable model with negative revenue of 1,551,120. In terms of after tax revenue, Advantage has the most profitable model of around 2,898k and </a:t>
            </a:r>
            <a:r>
              <a:rPr lang="en-US" dirty="0" err="1"/>
              <a:t>Jespie</a:t>
            </a:r>
            <a:r>
              <a:rPr lang="en-US" dirty="0"/>
              <a:t> has the least profitable model with negative after tax revenue of around 1,675k.</a:t>
            </a:r>
          </a:p>
        </p:txBody>
      </p:sp>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10</a:t>
            </a:fld>
            <a:endParaRPr lang="en-US" dirty="0"/>
          </a:p>
        </p:txBody>
      </p:sp>
      <p:pic>
        <p:nvPicPr>
          <p:cNvPr id="4" name="Picture 3">
            <a:extLst>
              <a:ext uri="{FF2B5EF4-FFF2-40B4-BE49-F238E27FC236}">
                <a16:creationId xmlns:a16="http://schemas.microsoft.com/office/drawing/2014/main" id="{23F12CDD-5040-9A12-5598-0E56991FF598}"/>
              </a:ext>
            </a:extLst>
          </p:cNvPr>
          <p:cNvPicPr>
            <a:picLocks noChangeAspect="1"/>
          </p:cNvPicPr>
          <p:nvPr/>
        </p:nvPicPr>
        <p:blipFill>
          <a:blip r:embed="rId2"/>
          <a:stretch>
            <a:fillRect/>
          </a:stretch>
        </p:blipFill>
        <p:spPr>
          <a:xfrm>
            <a:off x="261906" y="91440"/>
            <a:ext cx="4097030" cy="3277624"/>
          </a:xfrm>
          <a:prstGeom prst="rect">
            <a:avLst/>
          </a:prstGeom>
        </p:spPr>
      </p:pic>
      <p:pic>
        <p:nvPicPr>
          <p:cNvPr id="10" name="Picture 9">
            <a:extLst>
              <a:ext uri="{FF2B5EF4-FFF2-40B4-BE49-F238E27FC236}">
                <a16:creationId xmlns:a16="http://schemas.microsoft.com/office/drawing/2014/main" id="{1A9F7F90-D1EE-3F29-E933-8357073AB2B4}"/>
              </a:ext>
            </a:extLst>
          </p:cNvPr>
          <p:cNvPicPr>
            <a:picLocks noChangeAspect="1"/>
          </p:cNvPicPr>
          <p:nvPr/>
        </p:nvPicPr>
        <p:blipFill>
          <a:blip r:embed="rId3"/>
          <a:stretch>
            <a:fillRect/>
          </a:stretch>
        </p:blipFill>
        <p:spPr>
          <a:xfrm>
            <a:off x="261906" y="3488937"/>
            <a:ext cx="4097030" cy="3277624"/>
          </a:xfrm>
          <a:prstGeom prst="rect">
            <a:avLst/>
          </a:prstGeom>
        </p:spPr>
      </p:pic>
    </p:spTree>
    <p:extLst>
      <p:ext uri="{BB962C8B-B14F-4D97-AF65-F5344CB8AC3E}">
        <p14:creationId xmlns:p14="http://schemas.microsoft.com/office/powerpoint/2010/main" val="419623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white board with graphs and charts&#10;&#10;Description automatically generated">
            <a:extLst>
              <a:ext uri="{FF2B5EF4-FFF2-40B4-BE49-F238E27FC236}">
                <a16:creationId xmlns:a16="http://schemas.microsoft.com/office/drawing/2014/main" id="{DB6F6C1F-A979-990C-C8D1-2FED80DA30F6}"/>
              </a:ext>
            </a:extLst>
          </p:cNvPr>
          <p:cNvPicPr>
            <a:picLocks noGrp="1" noChangeAspect="1"/>
          </p:cNvPicPr>
          <p:nvPr>
            <p:ph type="pic" sz="quarter" idx="13"/>
          </p:nvPr>
        </p:nvPicPr>
        <p:blipFill rotWithShape="1">
          <a:blip r:embed="rId3"/>
          <a:srcRect l="25882" r="27103" b="1"/>
          <a:stretch/>
        </p:blipFill>
        <p:spPr>
          <a:xfrm>
            <a:off x="8194348" y="1085431"/>
            <a:ext cx="3997652" cy="5037857"/>
          </a:xfrm>
          <a:prstGeom prst="rect">
            <a:avLst/>
          </a:prstGeom>
          <a:noFill/>
        </p:spPr>
      </p:pic>
      <p:sp>
        <p:nvSpPr>
          <p:cNvPr id="23" name="Footer Placeholder 5">
            <a:extLst>
              <a:ext uri="{FF2B5EF4-FFF2-40B4-BE49-F238E27FC236}">
                <a16:creationId xmlns:a16="http://schemas.microsoft.com/office/drawing/2014/main" id="{A529997F-E2B1-0D59-EC57-CB0A332F19FE}"/>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HMC Business Report</a:t>
            </a:r>
            <a:endParaRPr lang="en-US"/>
          </a:p>
        </p:txBody>
      </p:sp>
      <p:sp>
        <p:nvSpPr>
          <p:cNvPr id="27" name="Slide Number Placeholder 7">
            <a:extLst>
              <a:ext uri="{FF2B5EF4-FFF2-40B4-BE49-F238E27FC236}">
                <a16:creationId xmlns:a16="http://schemas.microsoft.com/office/drawing/2014/main" id="{30981CFE-2A8A-4F54-FB75-4B824483E9A0}"/>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11</a:t>
            </a:fld>
            <a:endParaRPr lang="en-US"/>
          </a:p>
        </p:txBody>
      </p:sp>
      <p:sp>
        <p:nvSpPr>
          <p:cNvPr id="3" name="Title 2">
            <a:extLst>
              <a:ext uri="{FF2B5EF4-FFF2-40B4-BE49-F238E27FC236}">
                <a16:creationId xmlns:a16="http://schemas.microsoft.com/office/drawing/2014/main" id="{4C2F3E35-7452-0DB6-7F80-47B5F1A2262E}"/>
              </a:ext>
            </a:extLst>
          </p:cNvPr>
          <p:cNvSpPr>
            <a:spLocks noGrp="1"/>
          </p:cNvSpPr>
          <p:nvPr>
            <p:ph type="title"/>
          </p:nvPr>
        </p:nvSpPr>
        <p:spPr/>
        <p:txBody>
          <a:bodyPr>
            <a:normAutofit fontScale="90000"/>
          </a:bodyPr>
          <a:lstStyle/>
          <a:p>
            <a:r>
              <a:rPr lang="en-US" dirty="0"/>
              <a:t>Financial Analytics:</a:t>
            </a:r>
          </a:p>
        </p:txBody>
      </p:sp>
      <p:sp>
        <p:nvSpPr>
          <p:cNvPr id="5" name="Content Placeholder 4">
            <a:extLst>
              <a:ext uri="{FF2B5EF4-FFF2-40B4-BE49-F238E27FC236}">
                <a16:creationId xmlns:a16="http://schemas.microsoft.com/office/drawing/2014/main" id="{5D5B7832-0C81-EEE3-6562-D632EF39BED0}"/>
              </a:ext>
            </a:extLst>
          </p:cNvPr>
          <p:cNvSpPr>
            <a:spLocks noGrp="1"/>
          </p:cNvSpPr>
          <p:nvPr>
            <p:ph idx="1"/>
          </p:nvPr>
        </p:nvSpPr>
        <p:spPr/>
        <p:txBody>
          <a:bodyPr>
            <a:normAutofit/>
          </a:bodyPr>
          <a:lstStyle/>
          <a:p>
            <a:pPr marL="457200" indent="-457200" algn="just">
              <a:buFont typeface="+mj-lt"/>
              <a:buAutoNum type="alphaLcPeriod"/>
            </a:pPr>
            <a:r>
              <a:rPr lang="en-US" sz="1400" dirty="0"/>
              <a:t>What is the current CM per model? </a:t>
            </a:r>
          </a:p>
          <a:p>
            <a:pPr marL="457200" indent="-457200" algn="just">
              <a:buFont typeface="+mj-lt"/>
              <a:buAutoNum type="alphaLcPeriod"/>
            </a:pPr>
            <a:r>
              <a:rPr lang="en-US" sz="1400" dirty="0"/>
              <a:t>What the average variable cost per model and how has that changed over time? </a:t>
            </a:r>
          </a:p>
          <a:p>
            <a:pPr marL="457200" indent="-457200" algn="just">
              <a:buFont typeface="+mj-lt"/>
              <a:buAutoNum type="alphaLcPeriod"/>
            </a:pPr>
            <a:r>
              <a:rPr lang="en-US" sz="1400" dirty="0"/>
              <a:t>Which model has the most variability in variable costs? </a:t>
            </a:r>
          </a:p>
          <a:p>
            <a:pPr marL="457200" indent="-457200" algn="just">
              <a:buFont typeface="+mj-lt"/>
              <a:buAutoNum type="alphaLcPeriod"/>
            </a:pPr>
            <a:r>
              <a:rPr lang="en-US" sz="1400" dirty="0"/>
              <a:t>What is the current CM per channel? </a:t>
            </a:r>
          </a:p>
        </p:txBody>
      </p:sp>
    </p:spTree>
    <p:extLst>
      <p:ext uri="{BB962C8B-B14F-4D97-AF65-F5344CB8AC3E}">
        <p14:creationId xmlns:p14="http://schemas.microsoft.com/office/powerpoint/2010/main" val="181384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E8507-5F0F-059B-6DC4-144F73BD6D54}"/>
              </a:ext>
            </a:extLst>
          </p:cNvPr>
          <p:cNvSpPr>
            <a:spLocks noGrp="1"/>
          </p:cNvSpPr>
          <p:nvPr>
            <p:ph type="dt" sz="half" idx="10"/>
          </p:nvPr>
        </p:nvSpPr>
        <p:spPr>
          <a:xfrm>
            <a:off x="8202168" y="6309360"/>
            <a:ext cx="2148840" cy="457200"/>
          </a:xfrm>
        </p:spPr>
        <p:txBody>
          <a:bodyPr/>
          <a:lstStyle/>
          <a:p>
            <a:fld id="{DDA8E063-DAA4-4787-8AA1-15BBB2D38CED}" type="datetime1">
              <a:rPr lang="en-US" smtClean="0"/>
              <a:pPr/>
              <a:t>3/8/2024</a:t>
            </a:fld>
            <a:endParaRPr lang="en-US" dirty="0"/>
          </a:p>
        </p:txBody>
      </p:sp>
      <p:sp>
        <p:nvSpPr>
          <p:cNvPr id="5" name="Slide Number Placeholder 4">
            <a:extLst>
              <a:ext uri="{FF2B5EF4-FFF2-40B4-BE49-F238E27FC236}">
                <a16:creationId xmlns:a16="http://schemas.microsoft.com/office/drawing/2014/main" id="{12FBB2D5-2C39-6EDE-4FA6-63C274ADFA1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pic>
        <p:nvPicPr>
          <p:cNvPr id="3" name="Picture 2">
            <a:extLst>
              <a:ext uri="{FF2B5EF4-FFF2-40B4-BE49-F238E27FC236}">
                <a16:creationId xmlns:a16="http://schemas.microsoft.com/office/drawing/2014/main" id="{2C078686-8CE4-BE80-7A21-CDE8EC4749C9}"/>
              </a:ext>
            </a:extLst>
          </p:cNvPr>
          <p:cNvPicPr>
            <a:picLocks noChangeAspect="1"/>
          </p:cNvPicPr>
          <p:nvPr/>
        </p:nvPicPr>
        <p:blipFill>
          <a:blip r:embed="rId2"/>
          <a:stretch>
            <a:fillRect/>
          </a:stretch>
        </p:blipFill>
        <p:spPr>
          <a:xfrm>
            <a:off x="1915569" y="92075"/>
            <a:ext cx="8360862" cy="6688689"/>
          </a:xfrm>
          <a:prstGeom prst="rect">
            <a:avLst/>
          </a:prstGeom>
        </p:spPr>
      </p:pic>
    </p:spTree>
    <p:extLst>
      <p:ext uri="{BB962C8B-B14F-4D97-AF65-F5344CB8AC3E}">
        <p14:creationId xmlns:p14="http://schemas.microsoft.com/office/powerpoint/2010/main" val="65599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13</a:t>
            </a:fld>
            <a:endParaRPr lang="en-US" dirty="0"/>
          </a:p>
        </p:txBody>
      </p:sp>
      <p:sp>
        <p:nvSpPr>
          <p:cNvPr id="4" name="Content Placeholder 3">
            <a:extLst>
              <a:ext uri="{FF2B5EF4-FFF2-40B4-BE49-F238E27FC236}">
                <a16:creationId xmlns:a16="http://schemas.microsoft.com/office/drawing/2014/main" id="{2DB192A9-7F8E-E305-B59E-FC47BC8635F5}"/>
              </a:ext>
            </a:extLst>
          </p:cNvPr>
          <p:cNvSpPr>
            <a:spLocks noGrp="1"/>
          </p:cNvSpPr>
          <p:nvPr>
            <p:ph idx="1"/>
          </p:nvPr>
        </p:nvSpPr>
        <p:spPr/>
        <p:txBody>
          <a:bodyPr>
            <a:normAutofit fontScale="77500" lnSpcReduction="20000"/>
          </a:bodyPr>
          <a:lstStyle/>
          <a:p>
            <a:pPr marL="342900" indent="-342900" algn="just">
              <a:buAutoNum type="alphaLcPeriod"/>
            </a:pPr>
            <a:r>
              <a:rPr lang="en-US" b="1" dirty="0"/>
              <a:t>What is the current CM per model? </a:t>
            </a:r>
          </a:p>
          <a:p>
            <a:pPr algn="just"/>
            <a:r>
              <a:rPr lang="en-US" dirty="0"/>
              <a:t>Chare has the highest Average CM of around 25,158, followed by </a:t>
            </a:r>
            <a:r>
              <a:rPr lang="en-US" dirty="0" err="1"/>
              <a:t>Summet</a:t>
            </a:r>
            <a:r>
              <a:rPr lang="en-US" dirty="0"/>
              <a:t> and Rebel with 20,106 and 18,781 respectively. Core, </a:t>
            </a:r>
            <a:r>
              <a:rPr lang="en-US" dirty="0" err="1"/>
              <a:t>Jespie</a:t>
            </a:r>
            <a:r>
              <a:rPr lang="en-US" dirty="0"/>
              <a:t>, Mortimer have the least Average Contribution Margin with negative values of around -1353, -1320, and -1163 respectively.</a:t>
            </a:r>
          </a:p>
          <a:p>
            <a:pPr algn="just"/>
            <a:r>
              <a:rPr lang="en-US" b="1" dirty="0"/>
              <a:t>b. What is the average variable cost per model and how has that changed over time? </a:t>
            </a:r>
          </a:p>
          <a:p>
            <a:pPr algn="just"/>
            <a:r>
              <a:rPr lang="en-US" dirty="0"/>
              <a:t>The average variable cost has been increasing every year for every model except Chare and Gazelle model. Chare had a minor decrease in its average variable cost from 35,636 to 22,949 in 2015 but then it increased to 34,298 in 2016. Gazelle on the other hand had a very slight decrease in its average variable cost from 20,003 in 2014 to 19,955 in 2015.</a:t>
            </a:r>
          </a:p>
        </p:txBody>
      </p:sp>
      <p:sp>
        <p:nvSpPr>
          <p:cNvPr id="10" name="Title 9">
            <a:extLst>
              <a:ext uri="{FF2B5EF4-FFF2-40B4-BE49-F238E27FC236}">
                <a16:creationId xmlns:a16="http://schemas.microsoft.com/office/drawing/2014/main" id="{6F3D3242-278B-E8EE-3876-5BA14AD07EBD}"/>
              </a:ext>
            </a:extLst>
          </p:cNvPr>
          <p:cNvSpPr>
            <a:spLocks noGrp="1"/>
          </p:cNvSpPr>
          <p:nvPr>
            <p:ph type="title"/>
          </p:nvPr>
        </p:nvSpPr>
        <p:spPr/>
        <p:txBody>
          <a:bodyPr/>
          <a:lstStyle/>
          <a:p>
            <a:r>
              <a:rPr lang="en-US" dirty="0"/>
              <a:t>Financial Analytics:</a:t>
            </a:r>
          </a:p>
        </p:txBody>
      </p:sp>
      <p:pic>
        <p:nvPicPr>
          <p:cNvPr id="16" name="Picture 15">
            <a:extLst>
              <a:ext uri="{FF2B5EF4-FFF2-40B4-BE49-F238E27FC236}">
                <a16:creationId xmlns:a16="http://schemas.microsoft.com/office/drawing/2014/main" id="{E18D4587-EBEC-735D-F80A-FBE595E90500}"/>
              </a:ext>
            </a:extLst>
          </p:cNvPr>
          <p:cNvPicPr>
            <a:picLocks noChangeAspect="1"/>
          </p:cNvPicPr>
          <p:nvPr/>
        </p:nvPicPr>
        <p:blipFill rotWithShape="1">
          <a:blip r:embed="rId2"/>
          <a:srcRect r="35360"/>
          <a:stretch/>
        </p:blipFill>
        <p:spPr>
          <a:xfrm>
            <a:off x="944742" y="0"/>
            <a:ext cx="2731358" cy="3380381"/>
          </a:xfrm>
          <a:prstGeom prst="rect">
            <a:avLst/>
          </a:prstGeom>
        </p:spPr>
      </p:pic>
      <p:pic>
        <p:nvPicPr>
          <p:cNvPr id="18" name="Picture 17">
            <a:extLst>
              <a:ext uri="{FF2B5EF4-FFF2-40B4-BE49-F238E27FC236}">
                <a16:creationId xmlns:a16="http://schemas.microsoft.com/office/drawing/2014/main" id="{F3BE4DDD-6A9A-064C-3E98-779039D6CA2C}"/>
              </a:ext>
            </a:extLst>
          </p:cNvPr>
          <p:cNvPicPr>
            <a:picLocks noChangeAspect="1"/>
          </p:cNvPicPr>
          <p:nvPr/>
        </p:nvPicPr>
        <p:blipFill>
          <a:blip r:embed="rId3"/>
          <a:stretch>
            <a:fillRect/>
          </a:stretch>
        </p:blipFill>
        <p:spPr>
          <a:xfrm>
            <a:off x="313406" y="3571336"/>
            <a:ext cx="3994030" cy="3195224"/>
          </a:xfrm>
          <a:prstGeom prst="rect">
            <a:avLst/>
          </a:prstGeom>
        </p:spPr>
      </p:pic>
    </p:spTree>
    <p:extLst>
      <p:ext uri="{BB962C8B-B14F-4D97-AF65-F5344CB8AC3E}">
        <p14:creationId xmlns:p14="http://schemas.microsoft.com/office/powerpoint/2010/main" val="126824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14</a:t>
            </a:fld>
            <a:endParaRPr lang="en-US" dirty="0"/>
          </a:p>
        </p:txBody>
      </p:sp>
      <p:sp>
        <p:nvSpPr>
          <p:cNvPr id="4" name="Content Placeholder 3">
            <a:extLst>
              <a:ext uri="{FF2B5EF4-FFF2-40B4-BE49-F238E27FC236}">
                <a16:creationId xmlns:a16="http://schemas.microsoft.com/office/drawing/2014/main" id="{2DB192A9-7F8E-E305-B59E-FC47BC8635F5}"/>
              </a:ext>
            </a:extLst>
          </p:cNvPr>
          <p:cNvSpPr>
            <a:spLocks noGrp="1"/>
          </p:cNvSpPr>
          <p:nvPr>
            <p:ph idx="1"/>
          </p:nvPr>
        </p:nvSpPr>
        <p:spPr/>
        <p:txBody>
          <a:bodyPr>
            <a:normAutofit fontScale="77500" lnSpcReduction="20000"/>
          </a:bodyPr>
          <a:lstStyle/>
          <a:p>
            <a:pPr algn="just"/>
            <a:r>
              <a:rPr lang="en-US" b="1" dirty="0"/>
              <a:t>c. Which model has the most variability in variable costs? </a:t>
            </a:r>
          </a:p>
          <a:p>
            <a:pPr algn="just"/>
            <a:r>
              <a:rPr lang="en-US" dirty="0"/>
              <a:t>The model with the highest standard deviation is the model with the most variability in variable costs. </a:t>
            </a:r>
            <a:r>
              <a:rPr lang="en-US" b="1" dirty="0"/>
              <a:t>Chare </a:t>
            </a:r>
            <a:r>
              <a:rPr lang="en-US" dirty="0"/>
              <a:t>has the highest Standard Deviation of Total Variable Cost of around 6,521, showing that it has the most variability in the models.</a:t>
            </a:r>
          </a:p>
          <a:p>
            <a:pPr algn="just"/>
            <a:r>
              <a:rPr lang="en-US" b="1" dirty="0"/>
              <a:t>d. What is the current CM per channel? </a:t>
            </a:r>
          </a:p>
          <a:p>
            <a:pPr algn="just"/>
            <a:r>
              <a:rPr lang="en-US" dirty="0"/>
              <a:t>In Sales Channel 1, Dealer/Self Registration has the highest average CM of around 14,380 followed by Retail and then Fleet. Comparing Sales Channel 2, Non-Employee has the highest CM of around 14,825 followed by Rental, Commercial Accounts, and Employee/Partner Programs respectively. In Sales Channel 3, Financing is on the lead with Average CM around 9645, followed by Leasing and Cash.</a:t>
            </a:r>
          </a:p>
        </p:txBody>
      </p:sp>
      <p:sp>
        <p:nvSpPr>
          <p:cNvPr id="10" name="Title 9">
            <a:extLst>
              <a:ext uri="{FF2B5EF4-FFF2-40B4-BE49-F238E27FC236}">
                <a16:creationId xmlns:a16="http://schemas.microsoft.com/office/drawing/2014/main" id="{6F3D3242-278B-E8EE-3876-5BA14AD07EBD}"/>
              </a:ext>
            </a:extLst>
          </p:cNvPr>
          <p:cNvSpPr>
            <a:spLocks noGrp="1"/>
          </p:cNvSpPr>
          <p:nvPr>
            <p:ph type="title"/>
          </p:nvPr>
        </p:nvSpPr>
        <p:spPr/>
        <p:txBody>
          <a:bodyPr/>
          <a:lstStyle/>
          <a:p>
            <a:r>
              <a:rPr lang="en-US" dirty="0"/>
              <a:t>Financial Analytics:</a:t>
            </a:r>
          </a:p>
        </p:txBody>
      </p:sp>
      <p:pic>
        <p:nvPicPr>
          <p:cNvPr id="3" name="Picture 2">
            <a:extLst>
              <a:ext uri="{FF2B5EF4-FFF2-40B4-BE49-F238E27FC236}">
                <a16:creationId xmlns:a16="http://schemas.microsoft.com/office/drawing/2014/main" id="{8DEB1171-3D8C-B1AA-BAC1-277F7DA43C1F}"/>
              </a:ext>
            </a:extLst>
          </p:cNvPr>
          <p:cNvPicPr>
            <a:picLocks noChangeAspect="1"/>
          </p:cNvPicPr>
          <p:nvPr/>
        </p:nvPicPr>
        <p:blipFill>
          <a:blip r:embed="rId2"/>
          <a:stretch>
            <a:fillRect/>
          </a:stretch>
        </p:blipFill>
        <p:spPr>
          <a:xfrm>
            <a:off x="261906" y="57922"/>
            <a:ext cx="4097030" cy="3277624"/>
          </a:xfrm>
          <a:prstGeom prst="rect">
            <a:avLst/>
          </a:prstGeom>
        </p:spPr>
      </p:pic>
      <p:pic>
        <p:nvPicPr>
          <p:cNvPr id="9" name="Picture 8">
            <a:extLst>
              <a:ext uri="{FF2B5EF4-FFF2-40B4-BE49-F238E27FC236}">
                <a16:creationId xmlns:a16="http://schemas.microsoft.com/office/drawing/2014/main" id="{F897A495-7EBA-DC0D-885D-9A0C6AB9221A}"/>
              </a:ext>
            </a:extLst>
          </p:cNvPr>
          <p:cNvPicPr>
            <a:picLocks noChangeAspect="1"/>
          </p:cNvPicPr>
          <p:nvPr/>
        </p:nvPicPr>
        <p:blipFill>
          <a:blip r:embed="rId3"/>
          <a:stretch>
            <a:fillRect/>
          </a:stretch>
        </p:blipFill>
        <p:spPr>
          <a:xfrm>
            <a:off x="303805" y="3522455"/>
            <a:ext cx="4055131" cy="3244105"/>
          </a:xfrm>
          <a:prstGeom prst="rect">
            <a:avLst/>
          </a:prstGeom>
        </p:spPr>
      </p:pic>
    </p:spTree>
    <p:extLst>
      <p:ext uri="{BB962C8B-B14F-4D97-AF65-F5344CB8AC3E}">
        <p14:creationId xmlns:p14="http://schemas.microsoft.com/office/powerpoint/2010/main" val="324391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white board with graphs and charts&#10;&#10;Description automatically generated">
            <a:extLst>
              <a:ext uri="{FF2B5EF4-FFF2-40B4-BE49-F238E27FC236}">
                <a16:creationId xmlns:a16="http://schemas.microsoft.com/office/drawing/2014/main" id="{DB6F6C1F-A979-990C-C8D1-2FED80DA30F6}"/>
              </a:ext>
            </a:extLst>
          </p:cNvPr>
          <p:cNvPicPr>
            <a:picLocks noGrp="1" noChangeAspect="1"/>
          </p:cNvPicPr>
          <p:nvPr>
            <p:ph type="pic" sz="quarter" idx="13"/>
          </p:nvPr>
        </p:nvPicPr>
        <p:blipFill rotWithShape="1">
          <a:blip r:embed="rId3"/>
          <a:srcRect l="25882" r="27103" b="1"/>
          <a:stretch/>
        </p:blipFill>
        <p:spPr>
          <a:xfrm>
            <a:off x="8194348" y="1085431"/>
            <a:ext cx="3997652" cy="5037857"/>
          </a:xfrm>
          <a:prstGeom prst="rect">
            <a:avLst/>
          </a:prstGeom>
          <a:noFill/>
        </p:spPr>
      </p:pic>
      <p:sp>
        <p:nvSpPr>
          <p:cNvPr id="23" name="Footer Placeholder 5">
            <a:extLst>
              <a:ext uri="{FF2B5EF4-FFF2-40B4-BE49-F238E27FC236}">
                <a16:creationId xmlns:a16="http://schemas.microsoft.com/office/drawing/2014/main" id="{A529997F-E2B1-0D59-EC57-CB0A332F19FE}"/>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HMC Business Report</a:t>
            </a:r>
            <a:endParaRPr lang="en-US"/>
          </a:p>
        </p:txBody>
      </p:sp>
      <p:sp>
        <p:nvSpPr>
          <p:cNvPr id="27" name="Slide Number Placeholder 7">
            <a:extLst>
              <a:ext uri="{FF2B5EF4-FFF2-40B4-BE49-F238E27FC236}">
                <a16:creationId xmlns:a16="http://schemas.microsoft.com/office/drawing/2014/main" id="{30981CFE-2A8A-4F54-FB75-4B824483E9A0}"/>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15</a:t>
            </a:fld>
            <a:endParaRPr lang="en-US"/>
          </a:p>
        </p:txBody>
      </p:sp>
      <p:sp>
        <p:nvSpPr>
          <p:cNvPr id="4" name="Content Placeholder 3">
            <a:extLst>
              <a:ext uri="{FF2B5EF4-FFF2-40B4-BE49-F238E27FC236}">
                <a16:creationId xmlns:a16="http://schemas.microsoft.com/office/drawing/2014/main" id="{51A409AC-A5D4-036F-B2E5-4A1ABDE819C2}"/>
              </a:ext>
            </a:extLst>
          </p:cNvPr>
          <p:cNvSpPr>
            <a:spLocks noGrp="1"/>
          </p:cNvSpPr>
          <p:nvPr>
            <p:ph idx="1"/>
          </p:nvPr>
        </p:nvSpPr>
        <p:spPr/>
        <p:txBody>
          <a:bodyPr>
            <a:normAutofit/>
          </a:bodyPr>
          <a:lstStyle/>
          <a:p>
            <a:pPr marL="342900" indent="-342900" algn="just">
              <a:buFont typeface="+mj-lt"/>
              <a:buAutoNum type="alphaLcPeriod"/>
            </a:pPr>
            <a:r>
              <a:rPr lang="en-US" sz="1400" dirty="0"/>
              <a:t>What model options are the top and bottom sellers? </a:t>
            </a:r>
          </a:p>
          <a:p>
            <a:pPr marL="342900" indent="-342900" algn="just">
              <a:buFont typeface="+mj-lt"/>
              <a:buAutoNum type="alphaLcPeriod"/>
            </a:pPr>
            <a:r>
              <a:rPr lang="en-US" sz="1400" dirty="0"/>
              <a:t>How many days are the various models on the lot prior to sale? </a:t>
            </a:r>
          </a:p>
        </p:txBody>
      </p:sp>
      <p:sp>
        <p:nvSpPr>
          <p:cNvPr id="8" name="Title 7">
            <a:extLst>
              <a:ext uri="{FF2B5EF4-FFF2-40B4-BE49-F238E27FC236}">
                <a16:creationId xmlns:a16="http://schemas.microsoft.com/office/drawing/2014/main" id="{8F241875-7038-0C28-942A-7B745D2F4E9F}"/>
              </a:ext>
            </a:extLst>
          </p:cNvPr>
          <p:cNvSpPr>
            <a:spLocks noGrp="1"/>
          </p:cNvSpPr>
          <p:nvPr>
            <p:ph type="title"/>
          </p:nvPr>
        </p:nvSpPr>
        <p:spPr/>
        <p:txBody>
          <a:bodyPr>
            <a:normAutofit fontScale="90000"/>
          </a:bodyPr>
          <a:lstStyle/>
          <a:p>
            <a:r>
              <a:rPr lang="en-US" dirty="0"/>
              <a:t>Operations Analytics: </a:t>
            </a:r>
          </a:p>
        </p:txBody>
      </p:sp>
    </p:spTree>
    <p:extLst>
      <p:ext uri="{BB962C8B-B14F-4D97-AF65-F5344CB8AC3E}">
        <p14:creationId xmlns:p14="http://schemas.microsoft.com/office/powerpoint/2010/main" val="303577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E8507-5F0F-059B-6DC4-144F73BD6D54}"/>
              </a:ext>
            </a:extLst>
          </p:cNvPr>
          <p:cNvSpPr>
            <a:spLocks noGrp="1"/>
          </p:cNvSpPr>
          <p:nvPr>
            <p:ph type="dt" sz="half" idx="10"/>
          </p:nvPr>
        </p:nvSpPr>
        <p:spPr>
          <a:xfrm>
            <a:off x="8202168" y="6309360"/>
            <a:ext cx="2148840" cy="457200"/>
          </a:xfrm>
        </p:spPr>
        <p:txBody>
          <a:bodyPr/>
          <a:lstStyle/>
          <a:p>
            <a:fld id="{DDA8E063-DAA4-4787-8AA1-15BBB2D38CED}" type="datetime1">
              <a:rPr lang="en-US" smtClean="0"/>
              <a:pPr/>
              <a:t>3/8/2024</a:t>
            </a:fld>
            <a:endParaRPr lang="en-US" dirty="0"/>
          </a:p>
        </p:txBody>
      </p:sp>
      <p:sp>
        <p:nvSpPr>
          <p:cNvPr id="5" name="Slide Number Placeholder 4">
            <a:extLst>
              <a:ext uri="{FF2B5EF4-FFF2-40B4-BE49-F238E27FC236}">
                <a16:creationId xmlns:a16="http://schemas.microsoft.com/office/drawing/2014/main" id="{12FBB2D5-2C39-6EDE-4FA6-63C274ADFA1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pic>
        <p:nvPicPr>
          <p:cNvPr id="3" name="Picture 2">
            <a:extLst>
              <a:ext uri="{FF2B5EF4-FFF2-40B4-BE49-F238E27FC236}">
                <a16:creationId xmlns:a16="http://schemas.microsoft.com/office/drawing/2014/main" id="{6AB87CB8-D57C-2178-AA32-AE5FC7AFD732}"/>
              </a:ext>
            </a:extLst>
          </p:cNvPr>
          <p:cNvPicPr>
            <a:picLocks noChangeAspect="1"/>
          </p:cNvPicPr>
          <p:nvPr/>
        </p:nvPicPr>
        <p:blipFill>
          <a:blip r:embed="rId2"/>
          <a:stretch>
            <a:fillRect/>
          </a:stretch>
        </p:blipFill>
        <p:spPr>
          <a:xfrm>
            <a:off x="2285670" y="91440"/>
            <a:ext cx="8283532" cy="6626826"/>
          </a:xfrm>
          <a:prstGeom prst="rect">
            <a:avLst/>
          </a:prstGeom>
        </p:spPr>
      </p:pic>
    </p:spTree>
    <p:extLst>
      <p:ext uri="{BB962C8B-B14F-4D97-AF65-F5344CB8AC3E}">
        <p14:creationId xmlns:p14="http://schemas.microsoft.com/office/powerpoint/2010/main" val="8490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17</a:t>
            </a:fld>
            <a:endParaRPr lang="en-US" dirty="0"/>
          </a:p>
        </p:txBody>
      </p:sp>
      <p:sp>
        <p:nvSpPr>
          <p:cNvPr id="3" name="Title 2">
            <a:extLst>
              <a:ext uri="{FF2B5EF4-FFF2-40B4-BE49-F238E27FC236}">
                <a16:creationId xmlns:a16="http://schemas.microsoft.com/office/drawing/2014/main" id="{245D2344-ECBF-0470-9386-5C344C88A2A8}"/>
              </a:ext>
            </a:extLst>
          </p:cNvPr>
          <p:cNvSpPr>
            <a:spLocks noGrp="1"/>
          </p:cNvSpPr>
          <p:nvPr>
            <p:ph type="title"/>
          </p:nvPr>
        </p:nvSpPr>
        <p:spPr/>
        <p:txBody>
          <a:bodyPr/>
          <a:lstStyle/>
          <a:p>
            <a:r>
              <a:rPr lang="en-US" dirty="0"/>
              <a:t>Operations Analytics:</a:t>
            </a:r>
          </a:p>
        </p:txBody>
      </p:sp>
      <p:sp>
        <p:nvSpPr>
          <p:cNvPr id="9" name="Content Placeholder 8">
            <a:extLst>
              <a:ext uri="{FF2B5EF4-FFF2-40B4-BE49-F238E27FC236}">
                <a16:creationId xmlns:a16="http://schemas.microsoft.com/office/drawing/2014/main" id="{BD532110-22C2-EE82-4E7E-25BA60A27BEC}"/>
              </a:ext>
            </a:extLst>
          </p:cNvPr>
          <p:cNvSpPr>
            <a:spLocks noGrp="1"/>
          </p:cNvSpPr>
          <p:nvPr>
            <p:ph idx="1"/>
          </p:nvPr>
        </p:nvSpPr>
        <p:spPr/>
        <p:txBody>
          <a:bodyPr>
            <a:normAutofit fontScale="85000" lnSpcReduction="10000"/>
          </a:bodyPr>
          <a:lstStyle/>
          <a:p>
            <a:pPr marL="342900" indent="-342900" algn="just">
              <a:buAutoNum type="alphaLcPeriod"/>
            </a:pPr>
            <a:r>
              <a:rPr lang="en-US" b="1" dirty="0"/>
              <a:t>What model options are the top and bottom sellers? </a:t>
            </a:r>
          </a:p>
          <a:p>
            <a:pPr algn="just"/>
            <a:r>
              <a:rPr lang="en-US" dirty="0"/>
              <a:t>The top seller is Advantage Model of around 7,536,013 Total Net Sales, and the bottom seller is the </a:t>
            </a:r>
            <a:r>
              <a:rPr lang="en-US" dirty="0" err="1"/>
              <a:t>Clik</a:t>
            </a:r>
            <a:r>
              <a:rPr lang="en-US" dirty="0"/>
              <a:t> Model with only 888,569 Total Net Sales. Advantage Model accounts to 10.33% of the total Net sales, followed by Pebble Model with 8.59%, and </a:t>
            </a:r>
            <a:r>
              <a:rPr lang="en-US" dirty="0" err="1"/>
              <a:t>Summet</a:t>
            </a:r>
            <a:r>
              <a:rPr lang="en-US" dirty="0"/>
              <a:t> Model with 7.12%.</a:t>
            </a:r>
          </a:p>
          <a:p>
            <a:pPr algn="just"/>
            <a:r>
              <a:rPr lang="en-US" b="1" dirty="0"/>
              <a:t>b. How many days are the various models on the lot prior to sale? </a:t>
            </a:r>
          </a:p>
          <a:p>
            <a:pPr algn="just"/>
            <a:r>
              <a:rPr lang="en-US" dirty="0"/>
              <a:t>Island model stays the most on the lot with an average of around 146 days, whereas </a:t>
            </a:r>
            <a:r>
              <a:rPr lang="en-US" dirty="0" err="1"/>
              <a:t>Summet</a:t>
            </a:r>
            <a:r>
              <a:rPr lang="en-US" dirty="0"/>
              <a:t> model stays the least on the lot with an average of around 92 days only.</a:t>
            </a:r>
          </a:p>
          <a:p>
            <a:pPr algn="just"/>
            <a:endParaRPr lang="en-US" dirty="0"/>
          </a:p>
        </p:txBody>
      </p:sp>
      <p:pic>
        <p:nvPicPr>
          <p:cNvPr id="4" name="Picture 3">
            <a:extLst>
              <a:ext uri="{FF2B5EF4-FFF2-40B4-BE49-F238E27FC236}">
                <a16:creationId xmlns:a16="http://schemas.microsoft.com/office/drawing/2014/main" id="{6A1C2142-BE31-6D9D-9B42-7C493B2501BF}"/>
              </a:ext>
            </a:extLst>
          </p:cNvPr>
          <p:cNvPicPr>
            <a:picLocks noChangeAspect="1"/>
          </p:cNvPicPr>
          <p:nvPr/>
        </p:nvPicPr>
        <p:blipFill>
          <a:blip r:embed="rId2"/>
          <a:stretch>
            <a:fillRect/>
          </a:stretch>
        </p:blipFill>
        <p:spPr>
          <a:xfrm>
            <a:off x="261906" y="57922"/>
            <a:ext cx="4097030" cy="3277624"/>
          </a:xfrm>
          <a:prstGeom prst="rect">
            <a:avLst/>
          </a:prstGeom>
        </p:spPr>
      </p:pic>
      <p:pic>
        <p:nvPicPr>
          <p:cNvPr id="10" name="Picture 9">
            <a:extLst>
              <a:ext uri="{FF2B5EF4-FFF2-40B4-BE49-F238E27FC236}">
                <a16:creationId xmlns:a16="http://schemas.microsoft.com/office/drawing/2014/main" id="{A197779B-3016-4840-A354-E475E98650D7}"/>
              </a:ext>
            </a:extLst>
          </p:cNvPr>
          <p:cNvPicPr>
            <a:picLocks noChangeAspect="1"/>
          </p:cNvPicPr>
          <p:nvPr/>
        </p:nvPicPr>
        <p:blipFill>
          <a:blip r:embed="rId3"/>
          <a:stretch>
            <a:fillRect/>
          </a:stretch>
        </p:blipFill>
        <p:spPr>
          <a:xfrm>
            <a:off x="261907" y="3516646"/>
            <a:ext cx="4097030" cy="3277624"/>
          </a:xfrm>
          <a:prstGeom prst="rect">
            <a:avLst/>
          </a:prstGeom>
        </p:spPr>
      </p:pic>
    </p:spTree>
    <p:extLst>
      <p:ext uri="{BB962C8B-B14F-4D97-AF65-F5344CB8AC3E}">
        <p14:creationId xmlns:p14="http://schemas.microsoft.com/office/powerpoint/2010/main" val="277036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white board with graphs and charts&#10;&#10;Description automatically generated">
            <a:extLst>
              <a:ext uri="{FF2B5EF4-FFF2-40B4-BE49-F238E27FC236}">
                <a16:creationId xmlns:a16="http://schemas.microsoft.com/office/drawing/2014/main" id="{DB6F6C1F-A979-990C-C8D1-2FED80DA30F6}"/>
              </a:ext>
            </a:extLst>
          </p:cNvPr>
          <p:cNvPicPr>
            <a:picLocks noGrp="1" noChangeAspect="1"/>
          </p:cNvPicPr>
          <p:nvPr>
            <p:ph type="pic" sz="quarter" idx="13"/>
          </p:nvPr>
        </p:nvPicPr>
        <p:blipFill rotWithShape="1">
          <a:blip r:embed="rId3"/>
          <a:srcRect l="25882" r="27103" b="1"/>
          <a:stretch/>
        </p:blipFill>
        <p:spPr>
          <a:xfrm>
            <a:off x="8194348" y="1085431"/>
            <a:ext cx="3997652" cy="5037857"/>
          </a:xfrm>
          <a:prstGeom prst="rect">
            <a:avLst/>
          </a:prstGeom>
          <a:noFill/>
        </p:spPr>
      </p:pic>
      <p:sp>
        <p:nvSpPr>
          <p:cNvPr id="23" name="Footer Placeholder 5">
            <a:extLst>
              <a:ext uri="{FF2B5EF4-FFF2-40B4-BE49-F238E27FC236}">
                <a16:creationId xmlns:a16="http://schemas.microsoft.com/office/drawing/2014/main" id="{A529997F-E2B1-0D59-EC57-CB0A332F19FE}"/>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HMC Business Report</a:t>
            </a:r>
          </a:p>
        </p:txBody>
      </p:sp>
      <p:sp>
        <p:nvSpPr>
          <p:cNvPr id="27" name="Slide Number Placeholder 7">
            <a:extLst>
              <a:ext uri="{FF2B5EF4-FFF2-40B4-BE49-F238E27FC236}">
                <a16:creationId xmlns:a16="http://schemas.microsoft.com/office/drawing/2014/main" id="{30981CFE-2A8A-4F54-FB75-4B824483E9A0}"/>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18</a:t>
            </a:fld>
            <a:endParaRPr lang="en-US"/>
          </a:p>
        </p:txBody>
      </p:sp>
      <p:sp>
        <p:nvSpPr>
          <p:cNvPr id="4" name="Content Placeholder 3">
            <a:extLst>
              <a:ext uri="{FF2B5EF4-FFF2-40B4-BE49-F238E27FC236}">
                <a16:creationId xmlns:a16="http://schemas.microsoft.com/office/drawing/2014/main" id="{51A409AC-A5D4-036F-B2E5-4A1ABDE819C2}"/>
              </a:ext>
            </a:extLst>
          </p:cNvPr>
          <p:cNvSpPr>
            <a:spLocks noGrp="1"/>
          </p:cNvSpPr>
          <p:nvPr>
            <p:ph idx="1"/>
          </p:nvPr>
        </p:nvSpPr>
        <p:spPr/>
        <p:txBody>
          <a:bodyPr>
            <a:normAutofit/>
          </a:bodyPr>
          <a:lstStyle/>
          <a:p>
            <a:pPr marL="342900" indent="-342900" algn="just">
              <a:buFont typeface="+mj-lt"/>
              <a:buAutoNum type="alphaLcPeriod"/>
            </a:pPr>
            <a:r>
              <a:rPr lang="en-US" sz="1400" dirty="0"/>
              <a:t>Sales Volume ‐ 4 quarters in advance</a:t>
            </a:r>
          </a:p>
          <a:p>
            <a:pPr marL="342900" indent="-342900" algn="just">
              <a:buFont typeface="+mj-lt"/>
              <a:buAutoNum type="alphaLcPeriod"/>
            </a:pPr>
            <a:r>
              <a:rPr lang="en-US" sz="1400" dirty="0"/>
              <a:t>Contribution Margin ‐  4 quarters in advance</a:t>
            </a:r>
          </a:p>
        </p:txBody>
      </p:sp>
      <p:sp>
        <p:nvSpPr>
          <p:cNvPr id="8" name="Title 7">
            <a:extLst>
              <a:ext uri="{FF2B5EF4-FFF2-40B4-BE49-F238E27FC236}">
                <a16:creationId xmlns:a16="http://schemas.microsoft.com/office/drawing/2014/main" id="{8F241875-7038-0C28-942A-7B745D2F4E9F}"/>
              </a:ext>
            </a:extLst>
          </p:cNvPr>
          <p:cNvSpPr>
            <a:spLocks noGrp="1"/>
          </p:cNvSpPr>
          <p:nvPr>
            <p:ph type="title"/>
          </p:nvPr>
        </p:nvSpPr>
        <p:spPr/>
        <p:txBody>
          <a:bodyPr>
            <a:normAutofit fontScale="90000"/>
          </a:bodyPr>
          <a:lstStyle/>
          <a:p>
            <a:r>
              <a:rPr lang="en-US" dirty="0"/>
              <a:t>Forecast:</a:t>
            </a:r>
          </a:p>
        </p:txBody>
      </p:sp>
    </p:spTree>
    <p:extLst>
      <p:ext uri="{BB962C8B-B14F-4D97-AF65-F5344CB8AC3E}">
        <p14:creationId xmlns:p14="http://schemas.microsoft.com/office/powerpoint/2010/main" val="104238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E8507-5F0F-059B-6DC4-144F73BD6D54}"/>
              </a:ext>
            </a:extLst>
          </p:cNvPr>
          <p:cNvSpPr>
            <a:spLocks noGrp="1"/>
          </p:cNvSpPr>
          <p:nvPr>
            <p:ph type="dt" sz="half" idx="10"/>
          </p:nvPr>
        </p:nvSpPr>
        <p:spPr>
          <a:xfrm>
            <a:off x="8202168" y="6309360"/>
            <a:ext cx="2148840" cy="457200"/>
          </a:xfrm>
        </p:spPr>
        <p:txBody>
          <a:bodyPr/>
          <a:lstStyle/>
          <a:p>
            <a:fld id="{DDA8E063-DAA4-4787-8AA1-15BBB2D38CED}" type="datetime1">
              <a:rPr lang="en-US" smtClean="0"/>
              <a:pPr/>
              <a:t>3/8/2024</a:t>
            </a:fld>
            <a:endParaRPr lang="en-US" dirty="0"/>
          </a:p>
        </p:txBody>
      </p:sp>
      <p:sp>
        <p:nvSpPr>
          <p:cNvPr id="5" name="Slide Number Placeholder 4">
            <a:extLst>
              <a:ext uri="{FF2B5EF4-FFF2-40B4-BE49-F238E27FC236}">
                <a16:creationId xmlns:a16="http://schemas.microsoft.com/office/drawing/2014/main" id="{12FBB2D5-2C39-6EDE-4FA6-63C274ADFA1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pic>
        <p:nvPicPr>
          <p:cNvPr id="6" name="Picture 5">
            <a:extLst>
              <a:ext uri="{FF2B5EF4-FFF2-40B4-BE49-F238E27FC236}">
                <a16:creationId xmlns:a16="http://schemas.microsoft.com/office/drawing/2014/main" id="{9191EF65-E1C6-5780-B981-44F20C9BE6CE}"/>
              </a:ext>
            </a:extLst>
          </p:cNvPr>
          <p:cNvPicPr>
            <a:picLocks noChangeAspect="1"/>
          </p:cNvPicPr>
          <p:nvPr/>
        </p:nvPicPr>
        <p:blipFill>
          <a:blip r:embed="rId2"/>
          <a:stretch>
            <a:fillRect/>
          </a:stretch>
        </p:blipFill>
        <p:spPr>
          <a:xfrm>
            <a:off x="1952625" y="114300"/>
            <a:ext cx="8286750" cy="6629400"/>
          </a:xfrm>
          <a:prstGeom prst="rect">
            <a:avLst/>
          </a:prstGeom>
        </p:spPr>
      </p:pic>
    </p:spTree>
    <p:extLst>
      <p:ext uri="{BB962C8B-B14F-4D97-AF65-F5344CB8AC3E}">
        <p14:creationId xmlns:p14="http://schemas.microsoft.com/office/powerpoint/2010/main" val="334450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4E30-493F-EA50-B1E7-9E564E32EA9C}"/>
              </a:ext>
            </a:extLst>
          </p:cNvPr>
          <p:cNvSpPr>
            <a:spLocks noGrp="1"/>
          </p:cNvSpPr>
          <p:nvPr>
            <p:ph type="title"/>
          </p:nvPr>
        </p:nvSpPr>
        <p:spPr>
          <a:xfrm>
            <a:off x="1535371" y="1044054"/>
            <a:ext cx="10013709" cy="1030360"/>
          </a:xfrm>
        </p:spPr>
        <p:txBody>
          <a:bodyPr/>
          <a:lstStyle/>
          <a:p>
            <a:r>
              <a:rPr lang="en-IN" dirty="0"/>
              <a:t>Table of Contents</a:t>
            </a:r>
            <a:endParaRPr lang="en-US" dirty="0"/>
          </a:p>
        </p:txBody>
      </p:sp>
      <p:sp>
        <p:nvSpPr>
          <p:cNvPr id="3" name="Footer Placeholder 2">
            <a:extLst>
              <a:ext uri="{FF2B5EF4-FFF2-40B4-BE49-F238E27FC236}">
                <a16:creationId xmlns:a16="http://schemas.microsoft.com/office/drawing/2014/main" id="{2CAD84F0-CC4C-BFF1-C9FD-7A6AD92827BA}"/>
              </a:ext>
            </a:extLst>
          </p:cNvPr>
          <p:cNvSpPr>
            <a:spLocks noGrp="1"/>
          </p:cNvSpPr>
          <p:nvPr>
            <p:ph type="ftr" sz="quarter" idx="11"/>
          </p:nvPr>
        </p:nvSpPr>
        <p:spPr>
          <a:xfrm>
            <a:off x="1535371" y="6309360"/>
            <a:ext cx="5732061" cy="457200"/>
          </a:xfrm>
        </p:spPr>
        <p:txBody>
          <a:bodyPr/>
          <a:lstStyle/>
          <a:p>
            <a:r>
              <a:rPr lang="en-US" dirty="0"/>
              <a:t>HMC Business Report</a:t>
            </a:r>
          </a:p>
        </p:txBody>
      </p:sp>
      <p:sp>
        <p:nvSpPr>
          <p:cNvPr id="5" name="Slide Number Placeholder 4">
            <a:extLst>
              <a:ext uri="{FF2B5EF4-FFF2-40B4-BE49-F238E27FC236}">
                <a16:creationId xmlns:a16="http://schemas.microsoft.com/office/drawing/2014/main" id="{47166411-ADFD-0F3F-C59A-93CA611E3B89}"/>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
        <p:nvSpPr>
          <p:cNvPr id="10" name="Content Placeholder 9">
            <a:extLst>
              <a:ext uri="{FF2B5EF4-FFF2-40B4-BE49-F238E27FC236}">
                <a16:creationId xmlns:a16="http://schemas.microsoft.com/office/drawing/2014/main" id="{222F5E12-80BD-DCE5-F05B-573FA038E0C9}"/>
              </a:ext>
            </a:extLst>
          </p:cNvPr>
          <p:cNvSpPr>
            <a:spLocks noGrp="1"/>
          </p:cNvSpPr>
          <p:nvPr>
            <p:ph idx="13"/>
          </p:nvPr>
        </p:nvSpPr>
        <p:spPr>
          <a:xfrm>
            <a:off x="1535371" y="2391769"/>
            <a:ext cx="5290869" cy="3747647"/>
          </a:xfrm>
        </p:spPr>
        <p:txBody>
          <a:bodyPr/>
          <a:lstStyle/>
          <a:p>
            <a:pPr marL="400050" indent="-400050">
              <a:buFont typeface="+mj-lt"/>
              <a:buAutoNum type="romanUcPeriod"/>
            </a:pPr>
            <a:r>
              <a:rPr lang="en-US" dirty="0"/>
              <a:t>Executive summary </a:t>
            </a:r>
          </a:p>
          <a:p>
            <a:pPr marL="400050" indent="-400050">
              <a:buFont typeface="+mj-lt"/>
              <a:buAutoNum type="romanUcPeriod"/>
            </a:pPr>
            <a:r>
              <a:rPr lang="en-US" dirty="0"/>
              <a:t>Introduction </a:t>
            </a:r>
          </a:p>
          <a:p>
            <a:pPr marL="400050" indent="-400050">
              <a:buFont typeface="+mj-lt"/>
              <a:buAutoNum type="romanUcPeriod"/>
            </a:pPr>
            <a:r>
              <a:rPr lang="en-US" dirty="0"/>
              <a:t>Business Overview</a:t>
            </a:r>
          </a:p>
          <a:p>
            <a:pPr marL="400050" indent="-400050">
              <a:buFont typeface="+mj-lt"/>
              <a:buAutoNum type="romanUcPeriod"/>
            </a:pPr>
            <a:r>
              <a:rPr lang="en-US" dirty="0"/>
              <a:t>Main Body  </a:t>
            </a:r>
          </a:p>
          <a:p>
            <a:pPr marL="400050" indent="-400050">
              <a:buFont typeface="+mj-lt"/>
              <a:buAutoNum type="romanUcPeriod"/>
            </a:pPr>
            <a:r>
              <a:rPr lang="en-US" dirty="0"/>
              <a:t>Data Tabulations/Visualizations </a:t>
            </a:r>
          </a:p>
          <a:p>
            <a:pPr marL="400050" indent="-400050">
              <a:buFont typeface="+mj-lt"/>
              <a:buAutoNum type="romanUcPeriod"/>
            </a:pPr>
            <a:r>
              <a:rPr lang="en-US" dirty="0"/>
              <a:t>Recommendations </a:t>
            </a:r>
          </a:p>
        </p:txBody>
      </p:sp>
      <p:sp>
        <p:nvSpPr>
          <p:cNvPr id="17" name="Content Placeholder 16">
            <a:extLst>
              <a:ext uri="{FF2B5EF4-FFF2-40B4-BE49-F238E27FC236}">
                <a16:creationId xmlns:a16="http://schemas.microsoft.com/office/drawing/2014/main" id="{3059AF8C-720C-3D1A-6863-4EF7A6AD4EEA}"/>
              </a:ext>
            </a:extLst>
          </p:cNvPr>
          <p:cNvSpPr>
            <a:spLocks noGrp="1"/>
          </p:cNvSpPr>
          <p:nvPr>
            <p:ph idx="14"/>
          </p:nvPr>
        </p:nvSpPr>
        <p:spPr/>
        <p:txBody>
          <a:bodyPr/>
          <a:lstStyle/>
          <a:p>
            <a:pPr marL="0" indent="0">
              <a:buNone/>
            </a:pPr>
            <a:r>
              <a:rPr lang="en-IN" dirty="0"/>
              <a:t>Page 3</a:t>
            </a:r>
          </a:p>
          <a:p>
            <a:pPr marL="0" indent="0">
              <a:buNone/>
            </a:pPr>
            <a:r>
              <a:rPr lang="en-IN" dirty="0"/>
              <a:t>Page 5</a:t>
            </a:r>
          </a:p>
          <a:p>
            <a:pPr marL="0" indent="0">
              <a:buNone/>
            </a:pPr>
            <a:r>
              <a:rPr lang="en-IN" dirty="0"/>
              <a:t>Page 6</a:t>
            </a:r>
          </a:p>
          <a:p>
            <a:pPr marL="0" indent="0">
              <a:buNone/>
            </a:pPr>
            <a:r>
              <a:rPr lang="en-US" dirty="0"/>
              <a:t>Page 7 - 20</a:t>
            </a:r>
          </a:p>
          <a:p>
            <a:pPr marL="0" indent="0">
              <a:buNone/>
            </a:pPr>
            <a:r>
              <a:rPr lang="en-US" dirty="0"/>
              <a:t>Page 8, 12, 16, 19 </a:t>
            </a:r>
          </a:p>
          <a:p>
            <a:pPr marL="0" indent="0">
              <a:buNone/>
            </a:pPr>
            <a:r>
              <a:rPr lang="en-US" dirty="0"/>
              <a:t>Page 21</a:t>
            </a:r>
          </a:p>
        </p:txBody>
      </p:sp>
    </p:spTree>
    <p:extLst>
      <p:ext uri="{BB962C8B-B14F-4D97-AF65-F5344CB8AC3E}">
        <p14:creationId xmlns:p14="http://schemas.microsoft.com/office/powerpoint/2010/main" val="330228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20</a:t>
            </a:fld>
            <a:endParaRPr lang="en-US" dirty="0"/>
          </a:p>
        </p:txBody>
      </p:sp>
      <p:sp>
        <p:nvSpPr>
          <p:cNvPr id="3" name="Title 2">
            <a:extLst>
              <a:ext uri="{FF2B5EF4-FFF2-40B4-BE49-F238E27FC236}">
                <a16:creationId xmlns:a16="http://schemas.microsoft.com/office/drawing/2014/main" id="{245D2344-ECBF-0470-9386-5C344C88A2A8}"/>
              </a:ext>
            </a:extLst>
          </p:cNvPr>
          <p:cNvSpPr>
            <a:spLocks noGrp="1"/>
          </p:cNvSpPr>
          <p:nvPr>
            <p:ph type="title"/>
          </p:nvPr>
        </p:nvSpPr>
        <p:spPr/>
        <p:txBody>
          <a:bodyPr/>
          <a:lstStyle/>
          <a:p>
            <a:r>
              <a:rPr lang="en-US" dirty="0"/>
              <a:t>Forecast:</a:t>
            </a:r>
          </a:p>
        </p:txBody>
      </p:sp>
      <p:sp>
        <p:nvSpPr>
          <p:cNvPr id="9" name="Content Placeholder 8">
            <a:extLst>
              <a:ext uri="{FF2B5EF4-FFF2-40B4-BE49-F238E27FC236}">
                <a16:creationId xmlns:a16="http://schemas.microsoft.com/office/drawing/2014/main" id="{BD532110-22C2-EE82-4E7E-25BA60A27BEC}"/>
              </a:ext>
            </a:extLst>
          </p:cNvPr>
          <p:cNvSpPr>
            <a:spLocks noGrp="1"/>
          </p:cNvSpPr>
          <p:nvPr>
            <p:ph idx="1"/>
          </p:nvPr>
        </p:nvSpPr>
        <p:spPr/>
        <p:txBody>
          <a:bodyPr>
            <a:normAutofit fontScale="85000" lnSpcReduction="20000"/>
          </a:bodyPr>
          <a:lstStyle/>
          <a:p>
            <a:pPr marL="342900" indent="-342900" algn="just">
              <a:buAutoNum type="alphaLcPeriod"/>
            </a:pPr>
            <a:r>
              <a:rPr lang="en-US" b="1" dirty="0"/>
              <a:t>Sales Volume ‐ 4 quarters in advance</a:t>
            </a:r>
          </a:p>
          <a:p>
            <a:pPr algn="just"/>
            <a:r>
              <a:rPr lang="en-US" dirty="0"/>
              <a:t>The estimated sales volume for the next 4 quarters in advance have seen a decrease in the sales volume from 350 to 341 (2.6%), and then a decrease to 337 (3.8% from 350) and then heavy decrease to 225 (49% from 337) by 2017 Q4.</a:t>
            </a:r>
          </a:p>
          <a:p>
            <a:pPr algn="just"/>
            <a:r>
              <a:rPr lang="en-US" b="1" dirty="0"/>
              <a:t>b. Contribution Margin ‐  4 quarters in advance</a:t>
            </a:r>
          </a:p>
          <a:p>
            <a:pPr algn="just"/>
            <a:r>
              <a:rPr lang="en-US" dirty="0"/>
              <a:t>Contribution Margin is expected to increase from 8779 to 9080 which is around 3.4% in the coming quarter and is expected to remain stable for the next 4 quarters. More precise values can be found if there is consistent data about the 2015 and 2016 years.</a:t>
            </a:r>
          </a:p>
        </p:txBody>
      </p:sp>
      <p:pic>
        <p:nvPicPr>
          <p:cNvPr id="5" name="Picture 4">
            <a:extLst>
              <a:ext uri="{FF2B5EF4-FFF2-40B4-BE49-F238E27FC236}">
                <a16:creationId xmlns:a16="http://schemas.microsoft.com/office/drawing/2014/main" id="{3D5759A5-441F-367B-AF76-9C1F91B7C934}"/>
              </a:ext>
            </a:extLst>
          </p:cNvPr>
          <p:cNvPicPr>
            <a:picLocks noChangeAspect="1"/>
          </p:cNvPicPr>
          <p:nvPr/>
        </p:nvPicPr>
        <p:blipFill>
          <a:blip r:embed="rId2"/>
          <a:stretch>
            <a:fillRect/>
          </a:stretch>
        </p:blipFill>
        <p:spPr>
          <a:xfrm>
            <a:off x="261906" y="41650"/>
            <a:ext cx="4076701" cy="3261360"/>
          </a:xfrm>
          <a:prstGeom prst="rect">
            <a:avLst/>
          </a:prstGeom>
        </p:spPr>
      </p:pic>
      <p:pic>
        <p:nvPicPr>
          <p:cNvPr id="12" name="Picture 11">
            <a:extLst>
              <a:ext uri="{FF2B5EF4-FFF2-40B4-BE49-F238E27FC236}">
                <a16:creationId xmlns:a16="http://schemas.microsoft.com/office/drawing/2014/main" id="{35AD90ED-9BF8-C7F3-8AF2-2EE188AD0BA8}"/>
              </a:ext>
            </a:extLst>
          </p:cNvPr>
          <p:cNvPicPr>
            <a:picLocks noChangeAspect="1"/>
          </p:cNvPicPr>
          <p:nvPr/>
        </p:nvPicPr>
        <p:blipFill>
          <a:blip r:embed="rId3"/>
          <a:stretch>
            <a:fillRect/>
          </a:stretch>
        </p:blipFill>
        <p:spPr>
          <a:xfrm>
            <a:off x="261905" y="3505199"/>
            <a:ext cx="4076701" cy="3261361"/>
          </a:xfrm>
          <a:prstGeom prst="rect">
            <a:avLst/>
          </a:prstGeom>
        </p:spPr>
      </p:pic>
    </p:spTree>
    <p:extLst>
      <p:ext uri="{BB962C8B-B14F-4D97-AF65-F5344CB8AC3E}">
        <p14:creationId xmlns:p14="http://schemas.microsoft.com/office/powerpoint/2010/main" val="229401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F2D8-FFF6-0FFA-8E09-CABC6F3224B3}"/>
              </a:ext>
            </a:extLst>
          </p:cNvPr>
          <p:cNvSpPr>
            <a:spLocks noGrp="1"/>
          </p:cNvSpPr>
          <p:nvPr>
            <p:ph type="title"/>
          </p:nvPr>
        </p:nvSpPr>
        <p:spPr/>
        <p:txBody>
          <a:bodyPr/>
          <a:lstStyle/>
          <a:p>
            <a:r>
              <a:rPr lang="en-US" dirty="0"/>
              <a:t>Recommendations</a:t>
            </a:r>
          </a:p>
        </p:txBody>
      </p:sp>
      <p:sp>
        <p:nvSpPr>
          <p:cNvPr id="3" name="Footer Placeholder 2">
            <a:extLst>
              <a:ext uri="{FF2B5EF4-FFF2-40B4-BE49-F238E27FC236}">
                <a16:creationId xmlns:a16="http://schemas.microsoft.com/office/drawing/2014/main" id="{0581B605-9CEB-6AAB-44D4-2AEA9433F182}"/>
              </a:ext>
            </a:extLst>
          </p:cNvPr>
          <p:cNvSpPr>
            <a:spLocks noGrp="1"/>
          </p:cNvSpPr>
          <p:nvPr>
            <p:ph type="ftr" sz="quarter" idx="11"/>
          </p:nvPr>
        </p:nvSpPr>
        <p:spPr/>
        <p:txBody>
          <a:bodyPr/>
          <a:lstStyle/>
          <a:p>
            <a:pPr>
              <a:spcAft>
                <a:spcPts val="600"/>
              </a:spcAft>
            </a:pPr>
            <a:r>
              <a:rPr lang="en-US" dirty="0"/>
              <a:t>HMC Business Report</a:t>
            </a:r>
          </a:p>
        </p:txBody>
      </p:sp>
      <p:sp>
        <p:nvSpPr>
          <p:cNvPr id="5" name="Slide Number Placeholder 4">
            <a:extLst>
              <a:ext uri="{FF2B5EF4-FFF2-40B4-BE49-F238E27FC236}">
                <a16:creationId xmlns:a16="http://schemas.microsoft.com/office/drawing/2014/main" id="{0B4FE4C3-E09A-B33B-D853-4E5B5628D976}"/>
              </a:ext>
            </a:extLst>
          </p:cNvPr>
          <p:cNvSpPr>
            <a:spLocks noGrp="1"/>
          </p:cNvSpPr>
          <p:nvPr>
            <p:ph type="sldNum" sz="quarter" idx="12"/>
          </p:nvPr>
        </p:nvSpPr>
        <p:spPr/>
        <p:txBody>
          <a:bodyPr/>
          <a:lstStyle/>
          <a:p>
            <a:fld id="{FAEF9944-A4F6-4C59-AEBD-678D6480B8EA}" type="slidenum">
              <a:rPr lang="en-US" smtClean="0"/>
              <a:t>21</a:t>
            </a:fld>
            <a:endParaRPr lang="en-US" dirty="0"/>
          </a:p>
        </p:txBody>
      </p:sp>
      <p:sp>
        <p:nvSpPr>
          <p:cNvPr id="6" name="Content Placeholder 5">
            <a:extLst>
              <a:ext uri="{FF2B5EF4-FFF2-40B4-BE49-F238E27FC236}">
                <a16:creationId xmlns:a16="http://schemas.microsoft.com/office/drawing/2014/main" id="{8DE014A6-2F93-7A54-B485-121DF449248A}"/>
              </a:ext>
            </a:extLst>
          </p:cNvPr>
          <p:cNvSpPr>
            <a:spLocks noGrp="1"/>
          </p:cNvSpPr>
          <p:nvPr>
            <p:ph idx="13"/>
          </p:nvPr>
        </p:nvSpPr>
        <p:spPr>
          <a:xfrm>
            <a:off x="1535371" y="2391769"/>
            <a:ext cx="10013709" cy="3747647"/>
          </a:xfrm>
        </p:spPr>
        <p:txBody>
          <a:bodyPr/>
          <a:lstStyle/>
          <a:p>
            <a:pPr algn="just"/>
            <a:r>
              <a:rPr lang="en-IN" sz="1350" dirty="0"/>
              <a:t>Based on the analysis, to improve its regional presence, </a:t>
            </a:r>
            <a:r>
              <a:rPr lang="en-US" sz="1350" dirty="0"/>
              <a:t>HMC should focus on increasing sales in Asia and Europe since regions like Asia-Pacific have a booming market and HMC has a lot of scope in taking this as an advantage in the region. The company can also look into expanding into Middle East and South American regions to get a strong international presence.</a:t>
            </a:r>
          </a:p>
          <a:p>
            <a:pPr algn="just"/>
            <a:r>
              <a:rPr lang="en-US" sz="1350" dirty="0"/>
              <a:t>The company should also focus on improving the profitability of its other brands such as Jackson which generates around 23.34% of the total revenue, but only 20.96% of the sales. </a:t>
            </a:r>
          </a:p>
          <a:p>
            <a:pPr algn="just"/>
            <a:r>
              <a:rPr lang="en-US" sz="1350" dirty="0"/>
              <a:t>Also, Models such as </a:t>
            </a:r>
            <a:r>
              <a:rPr lang="en-US" sz="1350" dirty="0" err="1"/>
              <a:t>Jespie</a:t>
            </a:r>
            <a:r>
              <a:rPr lang="en-US" sz="1350" dirty="0"/>
              <a:t> and Mortimer which have the least profitability can be discontinued since the after tax revenue is also in negative values.</a:t>
            </a:r>
          </a:p>
          <a:p>
            <a:pPr algn="just"/>
            <a:r>
              <a:rPr lang="en-IN" sz="1350" dirty="0"/>
              <a:t>The brands with low CM such as Special can be rechecked and valuated to improve the quality or decrease the price to improve its profit margin. </a:t>
            </a:r>
          </a:p>
        </p:txBody>
      </p:sp>
    </p:spTree>
    <p:extLst>
      <p:ext uri="{BB962C8B-B14F-4D97-AF65-F5344CB8AC3E}">
        <p14:creationId xmlns:p14="http://schemas.microsoft.com/office/powerpoint/2010/main" val="344896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F2D8-FFF6-0FFA-8E09-CABC6F3224B3}"/>
              </a:ext>
            </a:extLst>
          </p:cNvPr>
          <p:cNvSpPr>
            <a:spLocks noGrp="1"/>
          </p:cNvSpPr>
          <p:nvPr>
            <p:ph type="title"/>
          </p:nvPr>
        </p:nvSpPr>
        <p:spPr/>
        <p:txBody>
          <a:bodyPr/>
          <a:lstStyle/>
          <a:p>
            <a:r>
              <a:rPr lang="en-US" dirty="0"/>
              <a:t>Recommendations</a:t>
            </a:r>
          </a:p>
        </p:txBody>
      </p:sp>
      <p:sp>
        <p:nvSpPr>
          <p:cNvPr id="3" name="Footer Placeholder 2">
            <a:extLst>
              <a:ext uri="{FF2B5EF4-FFF2-40B4-BE49-F238E27FC236}">
                <a16:creationId xmlns:a16="http://schemas.microsoft.com/office/drawing/2014/main" id="{0581B605-9CEB-6AAB-44D4-2AEA9433F182}"/>
              </a:ext>
            </a:extLst>
          </p:cNvPr>
          <p:cNvSpPr>
            <a:spLocks noGrp="1"/>
          </p:cNvSpPr>
          <p:nvPr>
            <p:ph type="ftr" sz="quarter" idx="11"/>
          </p:nvPr>
        </p:nvSpPr>
        <p:spPr/>
        <p:txBody>
          <a:bodyPr/>
          <a:lstStyle/>
          <a:p>
            <a:pPr>
              <a:spcAft>
                <a:spcPts val="600"/>
              </a:spcAft>
            </a:pPr>
            <a:r>
              <a:rPr lang="en-US" dirty="0"/>
              <a:t>HMC Business Report</a:t>
            </a:r>
          </a:p>
        </p:txBody>
      </p:sp>
      <p:sp>
        <p:nvSpPr>
          <p:cNvPr id="5" name="Slide Number Placeholder 4">
            <a:extLst>
              <a:ext uri="{FF2B5EF4-FFF2-40B4-BE49-F238E27FC236}">
                <a16:creationId xmlns:a16="http://schemas.microsoft.com/office/drawing/2014/main" id="{0B4FE4C3-E09A-B33B-D853-4E5B5628D976}"/>
              </a:ext>
            </a:extLst>
          </p:cNvPr>
          <p:cNvSpPr>
            <a:spLocks noGrp="1"/>
          </p:cNvSpPr>
          <p:nvPr>
            <p:ph type="sldNum" sz="quarter" idx="12"/>
          </p:nvPr>
        </p:nvSpPr>
        <p:spPr/>
        <p:txBody>
          <a:bodyPr/>
          <a:lstStyle/>
          <a:p>
            <a:fld id="{FAEF9944-A4F6-4C59-AEBD-678D6480B8EA}" type="slidenum">
              <a:rPr lang="en-US" smtClean="0"/>
              <a:t>22</a:t>
            </a:fld>
            <a:endParaRPr lang="en-US" dirty="0"/>
          </a:p>
        </p:txBody>
      </p:sp>
      <p:sp>
        <p:nvSpPr>
          <p:cNvPr id="6" name="Content Placeholder 5">
            <a:extLst>
              <a:ext uri="{FF2B5EF4-FFF2-40B4-BE49-F238E27FC236}">
                <a16:creationId xmlns:a16="http://schemas.microsoft.com/office/drawing/2014/main" id="{8DE014A6-2F93-7A54-B485-121DF449248A}"/>
              </a:ext>
            </a:extLst>
          </p:cNvPr>
          <p:cNvSpPr>
            <a:spLocks noGrp="1"/>
          </p:cNvSpPr>
          <p:nvPr>
            <p:ph idx="13"/>
          </p:nvPr>
        </p:nvSpPr>
        <p:spPr>
          <a:xfrm>
            <a:off x="1535371" y="2391769"/>
            <a:ext cx="10013709" cy="3747647"/>
          </a:xfrm>
        </p:spPr>
        <p:txBody>
          <a:bodyPr/>
          <a:lstStyle/>
          <a:p>
            <a:pPr algn="just"/>
            <a:r>
              <a:rPr lang="en-IN" sz="1400" dirty="0"/>
              <a:t>Also, eliminating sales channels such as, Fleet which </a:t>
            </a:r>
            <a:r>
              <a:rPr lang="en-US" sz="1400" dirty="0"/>
              <a:t>has the least after tax revenue making to only 0.15% of the total revenue could help in spending resources on profitable sales channels like Dealer/Self Registration which has the most revenue accounting to almost 55.14% of the total after tax profit.</a:t>
            </a:r>
          </a:p>
          <a:p>
            <a:pPr algn="just"/>
            <a:r>
              <a:rPr lang="en-IN" sz="1400" dirty="0"/>
              <a:t>Some potential implications such as, </a:t>
            </a:r>
            <a:r>
              <a:rPr lang="en-US" sz="1400" dirty="0"/>
              <a:t>eliminating the </a:t>
            </a:r>
            <a:r>
              <a:rPr lang="en-US" sz="1400" dirty="0" err="1"/>
              <a:t>Jespie</a:t>
            </a:r>
            <a:r>
              <a:rPr lang="en-US" sz="1400" dirty="0"/>
              <a:t> model would reduce costs, but it could also lead to a loss of sales. Also, improving the profitability of the Jackson brand would also lead to increased revenue and profit.</a:t>
            </a:r>
          </a:p>
          <a:p>
            <a:pPr algn="just"/>
            <a:r>
              <a:rPr lang="en-US" sz="1400" dirty="0"/>
              <a:t>HMC can utilize the estimated forecast to understand the market demands and the required models that could bring in better profitability. To improve sales volume, the company could target on improving its global presence through marketing initiatives, social media presence, diversifying its channels, adopting better strategies with models and brands, etc. These may help the company in making better data informed decisions.</a:t>
            </a:r>
          </a:p>
        </p:txBody>
      </p:sp>
    </p:spTree>
    <p:extLst>
      <p:ext uri="{BB962C8B-B14F-4D97-AF65-F5344CB8AC3E}">
        <p14:creationId xmlns:p14="http://schemas.microsoft.com/office/powerpoint/2010/main" val="3604394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23</a:t>
            </a:fld>
            <a:endParaRPr lang="en-US" dirty="0"/>
          </a:p>
        </p:txBody>
      </p:sp>
      <p:sp>
        <p:nvSpPr>
          <p:cNvPr id="3" name="Content Placeholder 2">
            <a:extLst>
              <a:ext uri="{FF2B5EF4-FFF2-40B4-BE49-F238E27FC236}">
                <a16:creationId xmlns:a16="http://schemas.microsoft.com/office/drawing/2014/main" id="{3CA20D28-80E8-44A3-90E0-7425C75F0EBA}"/>
              </a:ext>
            </a:extLst>
          </p:cNvPr>
          <p:cNvSpPr>
            <a:spLocks noGrp="1"/>
          </p:cNvSpPr>
          <p:nvPr>
            <p:ph idx="1"/>
          </p:nvPr>
        </p:nvSpPr>
        <p:spPr/>
        <p:txBody>
          <a:bodyPr anchor="ctr">
            <a:normAutofit/>
          </a:bodyPr>
          <a:lstStyle/>
          <a:p>
            <a:pPr algn="ctr"/>
            <a:r>
              <a:rPr lang="en-IN" sz="1400" dirty="0"/>
              <a:t>Sohini Chintala</a:t>
            </a:r>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HMC Business Report</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
        <p:nvSpPr>
          <p:cNvPr id="3" name="Content Placeholder 2">
            <a:extLst>
              <a:ext uri="{FF2B5EF4-FFF2-40B4-BE49-F238E27FC236}">
                <a16:creationId xmlns:a16="http://schemas.microsoft.com/office/drawing/2014/main" id="{A85BD5CD-24DA-508F-9FB6-E21CD9A2E25A}"/>
              </a:ext>
            </a:extLst>
          </p:cNvPr>
          <p:cNvSpPr>
            <a:spLocks noGrp="1"/>
          </p:cNvSpPr>
          <p:nvPr>
            <p:ph idx="1"/>
          </p:nvPr>
        </p:nvSpPr>
        <p:spPr>
          <a:xfrm>
            <a:off x="787178" y="2380891"/>
            <a:ext cx="7080112" cy="3679954"/>
          </a:xfrm>
        </p:spPr>
        <p:txBody>
          <a:bodyPr>
            <a:normAutofit fontScale="92500"/>
          </a:bodyPr>
          <a:lstStyle/>
          <a:p>
            <a:pPr algn="just"/>
            <a:r>
              <a:rPr lang="en-US" sz="1100" dirty="0"/>
              <a:t>The objective of this report is to perform an in-depth analysis of Huskie Motor Corporation (HMC). HMC is an automotive manufacturer that engages in the production and sale of vehicles across the world. This report analyzes the key issues, challenges, and opportunities that HMC encounters in the highly competitive global automotive manufacturing market, utilizing data from the provided dataset. </a:t>
            </a:r>
          </a:p>
          <a:p>
            <a:pPr algn="just"/>
            <a:r>
              <a:rPr lang="en-US" sz="1100" dirty="0"/>
              <a:t>The report contributes to understanding of data and its application within an organization to facilitate growth and business development and to fuel data-driven decision making. A careful review and cleansing of the presented data set ensured that its quality was sufficient to support accurate conclusions and recommendations. </a:t>
            </a:r>
          </a:p>
          <a:p>
            <a:pPr algn="just"/>
            <a:r>
              <a:rPr lang="en-US" sz="1100" dirty="0"/>
              <a:t>A detailed examination of the company's performance via graphical representation reveals the areas that have more taxes and decreased revenues, which ultimately lead to a decline in profitability. The data supplied were cleansed and interpreted using </a:t>
            </a:r>
            <a:r>
              <a:rPr lang="en-US" sz="1100" b="1" dirty="0"/>
              <a:t>Tableau</a:t>
            </a:r>
            <a:r>
              <a:rPr lang="en-US" sz="1100" dirty="0"/>
              <a:t>, a visual analytics platform that also facilitated the creation of the graphs presented in the report.</a:t>
            </a:r>
          </a:p>
        </p:txBody>
      </p:sp>
      <p:sp>
        <p:nvSpPr>
          <p:cNvPr id="7" name="Title 6">
            <a:extLst>
              <a:ext uri="{FF2B5EF4-FFF2-40B4-BE49-F238E27FC236}">
                <a16:creationId xmlns:a16="http://schemas.microsoft.com/office/drawing/2014/main" id="{70A12C7C-9827-4201-994E-30DA784F1032}"/>
              </a:ext>
            </a:extLst>
          </p:cNvPr>
          <p:cNvSpPr>
            <a:spLocks noGrp="1"/>
          </p:cNvSpPr>
          <p:nvPr>
            <p:ph type="title"/>
          </p:nvPr>
        </p:nvSpPr>
        <p:spPr/>
        <p:txBody>
          <a:bodyPr>
            <a:noAutofit/>
          </a:bodyPr>
          <a:lstStyle/>
          <a:p>
            <a:r>
              <a:rPr lang="en-IN" sz="3200" dirty="0"/>
              <a:t>Executive Summary</a:t>
            </a:r>
            <a:endParaRPr lang="en-US" sz="3200" dirty="0"/>
          </a:p>
        </p:txBody>
      </p:sp>
    </p:spTree>
    <p:extLst>
      <p:ext uri="{BB962C8B-B14F-4D97-AF65-F5344CB8AC3E}">
        <p14:creationId xmlns:p14="http://schemas.microsoft.com/office/powerpoint/2010/main" val="25162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HMC Business Report</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
        <p:nvSpPr>
          <p:cNvPr id="3" name="Content Placeholder 2">
            <a:extLst>
              <a:ext uri="{FF2B5EF4-FFF2-40B4-BE49-F238E27FC236}">
                <a16:creationId xmlns:a16="http://schemas.microsoft.com/office/drawing/2014/main" id="{A85BD5CD-24DA-508F-9FB6-E21CD9A2E25A}"/>
              </a:ext>
            </a:extLst>
          </p:cNvPr>
          <p:cNvSpPr>
            <a:spLocks noGrp="1"/>
          </p:cNvSpPr>
          <p:nvPr>
            <p:ph idx="1"/>
          </p:nvPr>
        </p:nvSpPr>
        <p:spPr>
          <a:xfrm>
            <a:off x="787179" y="2267261"/>
            <a:ext cx="7200881" cy="3710846"/>
          </a:xfrm>
        </p:spPr>
        <p:txBody>
          <a:bodyPr>
            <a:normAutofit lnSpcReduction="10000"/>
          </a:bodyPr>
          <a:lstStyle/>
          <a:p>
            <a:pPr algn="just"/>
            <a:r>
              <a:rPr lang="en-US" sz="1000" dirty="0"/>
              <a:t>This report will examine the data collection and analysis procedures, and present suggestions and anticipated challenges pertaining to efficient data management that the organization may contemplate implementing in the future to enhance its progress in the industry. </a:t>
            </a:r>
          </a:p>
          <a:p>
            <a:pPr algn="just"/>
            <a:r>
              <a:rPr lang="en-US" sz="1000" dirty="0"/>
              <a:t>Some of the main topics examined in this report are:</a:t>
            </a:r>
          </a:p>
          <a:p>
            <a:pPr marL="342900" indent="-342900" algn="just">
              <a:buFont typeface="Arial" panose="020B0604020202020204" pitchFamily="34" charset="0"/>
              <a:buChar char="•"/>
            </a:pPr>
            <a:r>
              <a:rPr lang="en-US" sz="1000" dirty="0"/>
              <a:t>The profitability of the highest and lowest performing regions</a:t>
            </a:r>
          </a:p>
          <a:p>
            <a:pPr marL="342900" indent="-342900" algn="just">
              <a:buFont typeface="Arial" panose="020B0604020202020204" pitchFamily="34" charset="0"/>
              <a:buChar char="•"/>
            </a:pPr>
            <a:r>
              <a:rPr lang="en-US" sz="1000" dirty="0"/>
              <a:t>The performance of specific brands and models manufactured by HMC</a:t>
            </a:r>
          </a:p>
          <a:p>
            <a:pPr marL="342900" indent="-342900" algn="just">
              <a:buFont typeface="Arial" panose="020B0604020202020204" pitchFamily="34" charset="0"/>
              <a:buChar char="•"/>
            </a:pPr>
            <a:r>
              <a:rPr lang="en-US" sz="1000" dirty="0"/>
              <a:t>Contribution Margin per Models and Channels</a:t>
            </a:r>
          </a:p>
          <a:p>
            <a:pPr marL="342900" indent="-342900" algn="just">
              <a:buFont typeface="Arial" panose="020B0604020202020204" pitchFamily="34" charset="0"/>
              <a:buChar char="•"/>
            </a:pPr>
            <a:r>
              <a:rPr lang="en-US" sz="1000" dirty="0"/>
              <a:t>Financial comparisons of profitability in prior years</a:t>
            </a:r>
          </a:p>
          <a:p>
            <a:pPr marL="342900" indent="-342900" algn="just">
              <a:buFont typeface="Arial" panose="020B0604020202020204" pitchFamily="34" charset="0"/>
              <a:buChar char="•"/>
            </a:pPr>
            <a:r>
              <a:rPr lang="en-US" sz="1000" dirty="0"/>
              <a:t>Recommended courses of action for the Company</a:t>
            </a:r>
          </a:p>
          <a:p>
            <a:pPr algn="just"/>
            <a:r>
              <a:rPr lang="en-US" sz="1000" dirty="0"/>
              <a:t>Data has been analyzed through an effective dashboard system, recommending the company to make an effort to ensure their data is always at a high and secure quality.</a:t>
            </a:r>
          </a:p>
        </p:txBody>
      </p:sp>
      <p:sp>
        <p:nvSpPr>
          <p:cNvPr id="7" name="Title 6">
            <a:extLst>
              <a:ext uri="{FF2B5EF4-FFF2-40B4-BE49-F238E27FC236}">
                <a16:creationId xmlns:a16="http://schemas.microsoft.com/office/drawing/2014/main" id="{70A12C7C-9827-4201-994E-30DA784F1032}"/>
              </a:ext>
            </a:extLst>
          </p:cNvPr>
          <p:cNvSpPr>
            <a:spLocks noGrp="1"/>
          </p:cNvSpPr>
          <p:nvPr>
            <p:ph type="title"/>
          </p:nvPr>
        </p:nvSpPr>
        <p:spPr/>
        <p:txBody>
          <a:bodyPr>
            <a:normAutofit fontScale="90000"/>
          </a:bodyPr>
          <a:lstStyle/>
          <a:p>
            <a:r>
              <a:rPr lang="en-IN" dirty="0"/>
              <a:t>Executive Summary</a:t>
            </a:r>
            <a:endParaRPr lang="en-US" dirty="0"/>
          </a:p>
        </p:txBody>
      </p:sp>
    </p:spTree>
    <p:extLst>
      <p:ext uri="{BB962C8B-B14F-4D97-AF65-F5344CB8AC3E}">
        <p14:creationId xmlns:p14="http://schemas.microsoft.com/office/powerpoint/2010/main" val="331829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787178" y="1475399"/>
            <a:ext cx="6623040" cy="791861"/>
          </a:xfrm>
        </p:spPr>
        <p:txBody>
          <a:bodyPr anchor="ctr">
            <a:normAutofit fontScale="90000"/>
          </a:bodyPr>
          <a:lstStyle/>
          <a:p>
            <a:pPr>
              <a:lnSpc>
                <a:spcPct val="140000"/>
              </a:lnSpc>
            </a:pPr>
            <a:r>
              <a:rPr lang="en-US" sz="3200" dirty="0"/>
              <a:t>Introduction</a:t>
            </a:r>
          </a:p>
        </p:txBody>
      </p:sp>
      <p:sp>
        <p:nvSpPr>
          <p:cNvPr id="28" name="Content Placeholder 2">
            <a:extLst>
              <a:ext uri="{FF2B5EF4-FFF2-40B4-BE49-F238E27FC236}">
                <a16:creationId xmlns:a16="http://schemas.microsoft.com/office/drawing/2014/main" id="{621A4F0D-5E74-1C18-D502-1505B6514684}"/>
              </a:ext>
            </a:extLst>
          </p:cNvPr>
          <p:cNvSpPr>
            <a:spLocks noGrp="1"/>
          </p:cNvSpPr>
          <p:nvPr>
            <p:ph idx="1"/>
          </p:nvPr>
        </p:nvSpPr>
        <p:spPr>
          <a:xfrm>
            <a:off x="787179" y="2502047"/>
            <a:ext cx="6623039" cy="3030599"/>
          </a:xfrm>
        </p:spPr>
        <p:txBody>
          <a:bodyPr>
            <a:normAutofit fontScale="55000" lnSpcReduction="20000"/>
          </a:bodyPr>
          <a:lstStyle/>
          <a:p>
            <a:pPr algn="just"/>
            <a:r>
              <a:rPr lang="en-US" dirty="0"/>
              <a:t>Huskie Motor Corporation (HMC) is a company that manufactures and distributes automobiles across 15 countries. In recent years, businesses have placed a higher priority on the accumulation and utilization of big data, and the automotive industry has also followed the same track. HMC has collected extensive volumes of transactional data, however, there is scope for improvement in their data collection and compilation processes to optimize sales opportunities and establish a stronger presence for the organization within the automotive sector.</a:t>
            </a:r>
          </a:p>
          <a:p>
            <a:pPr algn="just"/>
            <a:r>
              <a:rPr lang="en-US" dirty="0"/>
              <a:t>The objective of the report is to streamline the data framework in a manner that facilitates the attainment of the organization's objectives, with a particular focus on improving the profitability information to enable the company to efficiently increase its value by utilizing accurate and up-to-date financial data. </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1924" r="19552" b="-3"/>
          <a:stretch/>
        </p:blipFill>
        <p:spPr>
          <a:xfrm>
            <a:off x="8194348" y="1085431"/>
            <a:ext cx="3997652" cy="5037857"/>
          </a:xfrm>
          <a:noFill/>
        </p:spPr>
      </p:pic>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787178" y="6309360"/>
            <a:ext cx="6623040" cy="457200"/>
          </a:xfrm>
        </p:spPr>
        <p:txBody>
          <a:bodyPr anchor="ctr">
            <a:normAutofit/>
          </a:bodyPr>
          <a:lstStyle/>
          <a:p>
            <a:r>
              <a:rPr lang="en-US" dirty="0"/>
              <a:t>HMC Business Report</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5</a:t>
            </a:fld>
            <a:endParaRPr lang="en-US"/>
          </a:p>
        </p:txBody>
      </p:sp>
    </p:spTree>
    <p:extLst>
      <p:ext uri="{BB962C8B-B14F-4D97-AF65-F5344CB8AC3E}">
        <p14:creationId xmlns:p14="http://schemas.microsoft.com/office/powerpoint/2010/main" val="11093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HMC Business Report</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3" name="Content Placeholder 2">
            <a:extLst>
              <a:ext uri="{FF2B5EF4-FFF2-40B4-BE49-F238E27FC236}">
                <a16:creationId xmlns:a16="http://schemas.microsoft.com/office/drawing/2014/main" id="{CE6D3D4D-FB12-FEF0-6A15-2DDD1D729C2D}"/>
              </a:ext>
            </a:extLst>
          </p:cNvPr>
          <p:cNvSpPr>
            <a:spLocks noGrp="1"/>
          </p:cNvSpPr>
          <p:nvPr>
            <p:ph idx="1"/>
          </p:nvPr>
        </p:nvSpPr>
        <p:spPr>
          <a:xfrm>
            <a:off x="5376671" y="1735744"/>
            <a:ext cx="6172412" cy="4656429"/>
          </a:xfrm>
        </p:spPr>
        <p:txBody>
          <a:bodyPr>
            <a:normAutofit fontScale="62500" lnSpcReduction="20000"/>
          </a:bodyPr>
          <a:lstStyle/>
          <a:p>
            <a:pPr algn="just"/>
            <a:r>
              <a:rPr lang="en-US" dirty="0"/>
              <a:t>The primary objective of analyzing HMC data is to gain an understanding of the company's present position within the industry and to establish creative approaches focused on improving operations and increasing revenue. HMC needs to gather and combine  information and data on every car produced and sold in order to develop a business model that can forecast future sales. This will involve generating dashboards that include data, graphs, and charts, enabling a clearer understanding of the factors that contribute to improved business performance. </a:t>
            </a:r>
          </a:p>
          <a:p>
            <a:pPr algn="just"/>
            <a:r>
              <a:rPr lang="en-US" dirty="0"/>
              <a:t>HMC is currently selling in 30 countries grouped into six regions:  Africa, Asia, Europe, Middle East, North America, and South America. It is a spin-off of the parent company Blue Diamond Automotive. HMC is a relatively new and minor participant in the car production industry.  However, the company has a number of highly recognized companies and excellent client satisfaction.  The company needs to have a thorough understanding of their markets, clientele, and expenses in order to maintain profitable margins if they want to thrive in the industry. </a:t>
            </a:r>
          </a:p>
          <a:p>
            <a:pPr algn="just"/>
            <a:r>
              <a:rPr lang="en-US" dirty="0"/>
              <a:t>Despite the company's sales growth, the data was not adequately organized and utilized due to a lack of knowledge, resources, and analysis of reports. The organization presently uses a complex dataset that causes challenges for the management in terms of effective interpretation. The purpose of the report is to optimize the data to assist with the business objectives, with an on improving the accuracy and timeliness of sales and profits. </a:t>
            </a:r>
          </a:p>
        </p:txBody>
      </p:sp>
      <p:sp>
        <p:nvSpPr>
          <p:cNvPr id="5" name="Title 4">
            <a:extLst>
              <a:ext uri="{FF2B5EF4-FFF2-40B4-BE49-F238E27FC236}">
                <a16:creationId xmlns:a16="http://schemas.microsoft.com/office/drawing/2014/main" id="{AF03164E-5E81-0128-6C59-D7C26227AEAD}"/>
              </a:ext>
            </a:extLst>
          </p:cNvPr>
          <p:cNvSpPr>
            <a:spLocks noGrp="1"/>
          </p:cNvSpPr>
          <p:nvPr>
            <p:ph type="title"/>
          </p:nvPr>
        </p:nvSpPr>
        <p:spPr/>
        <p:txBody>
          <a:bodyPr/>
          <a:lstStyle/>
          <a:p>
            <a:r>
              <a:rPr lang="en-IN" dirty="0"/>
              <a:t>Business Overview</a:t>
            </a:r>
            <a:endParaRPr lang="en-US" dirty="0"/>
          </a:p>
        </p:txBody>
      </p:sp>
    </p:spTree>
    <p:extLst>
      <p:ext uri="{BB962C8B-B14F-4D97-AF65-F5344CB8AC3E}">
        <p14:creationId xmlns:p14="http://schemas.microsoft.com/office/powerpoint/2010/main" val="10808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787178" y="1475399"/>
            <a:ext cx="6623040" cy="791861"/>
          </a:xfrm>
        </p:spPr>
        <p:txBody>
          <a:bodyPr anchor="ctr">
            <a:normAutofit/>
          </a:bodyPr>
          <a:lstStyle/>
          <a:p>
            <a:pPr>
              <a:lnSpc>
                <a:spcPct val="140000"/>
              </a:lnSpc>
            </a:pPr>
            <a:r>
              <a:rPr lang="en-US" sz="2800" dirty="0"/>
              <a:t>Overall Performance Analytics: </a:t>
            </a:r>
          </a:p>
        </p:txBody>
      </p:sp>
      <p:sp>
        <p:nvSpPr>
          <p:cNvPr id="15" name="Subtitle 14">
            <a:extLst>
              <a:ext uri="{FF2B5EF4-FFF2-40B4-BE49-F238E27FC236}">
                <a16:creationId xmlns:a16="http://schemas.microsoft.com/office/drawing/2014/main" id="{B7886DF7-FA3D-4AD1-AEC1-578EA3AC8C7D}"/>
              </a:ext>
            </a:extLst>
          </p:cNvPr>
          <p:cNvSpPr>
            <a:spLocks noGrp="1"/>
          </p:cNvSpPr>
          <p:nvPr>
            <p:ph idx="1"/>
          </p:nvPr>
        </p:nvSpPr>
        <p:spPr>
          <a:xfrm>
            <a:off x="787179" y="2502047"/>
            <a:ext cx="6623039" cy="3030599"/>
          </a:xfrm>
        </p:spPr>
        <p:txBody>
          <a:bodyPr anchor="t">
            <a:normAutofit/>
          </a:bodyPr>
          <a:lstStyle/>
          <a:p>
            <a:pPr marL="457200" indent="-457200">
              <a:lnSpc>
                <a:spcPct val="130000"/>
              </a:lnSpc>
              <a:buFont typeface="+mj-lt"/>
              <a:buAutoNum type="alphaLcPeriod"/>
            </a:pPr>
            <a:r>
              <a:rPr lang="en-US" sz="1400" dirty="0"/>
              <a:t>How is HMC performing globally? </a:t>
            </a:r>
          </a:p>
          <a:p>
            <a:pPr marL="457200" indent="-457200">
              <a:lnSpc>
                <a:spcPct val="130000"/>
              </a:lnSpc>
              <a:buFont typeface="+mj-lt"/>
              <a:buAutoNum type="alphaLcPeriod"/>
            </a:pPr>
            <a:r>
              <a:rPr lang="en-US" sz="1400" dirty="0"/>
              <a:t>How are various HMC brands performing? </a:t>
            </a:r>
          </a:p>
          <a:p>
            <a:pPr marL="457200" indent="-457200">
              <a:lnSpc>
                <a:spcPct val="130000"/>
              </a:lnSpc>
              <a:buFont typeface="+mj-lt"/>
              <a:buAutoNum type="alphaLcPeriod"/>
            </a:pPr>
            <a:r>
              <a:rPr lang="en-US" sz="1400" dirty="0"/>
              <a:t>How are the various sales channels performing? </a:t>
            </a:r>
          </a:p>
          <a:p>
            <a:pPr marL="457200" indent="-457200">
              <a:lnSpc>
                <a:spcPct val="130000"/>
              </a:lnSpc>
              <a:buFont typeface="+mj-lt"/>
              <a:buAutoNum type="alphaLcPeriod"/>
            </a:pPr>
            <a:r>
              <a:rPr lang="en-US" sz="1400" dirty="0"/>
              <a:t>What are the most &amp; least profitable models?</a:t>
            </a:r>
          </a:p>
        </p:txBody>
      </p:sp>
      <p:pic>
        <p:nvPicPr>
          <p:cNvPr id="6" name="Picture Placeholder 5" descr="A white board with graphs and charts&#10;&#10;Description automatically generated">
            <a:extLst>
              <a:ext uri="{FF2B5EF4-FFF2-40B4-BE49-F238E27FC236}">
                <a16:creationId xmlns:a16="http://schemas.microsoft.com/office/drawing/2014/main" id="{DB6F6C1F-A979-990C-C8D1-2FED80DA30F6}"/>
              </a:ext>
            </a:extLst>
          </p:cNvPr>
          <p:cNvPicPr>
            <a:picLocks noGrp="1" noChangeAspect="1"/>
          </p:cNvPicPr>
          <p:nvPr>
            <p:ph type="pic" sz="quarter" idx="13"/>
          </p:nvPr>
        </p:nvPicPr>
        <p:blipFill rotWithShape="1">
          <a:blip r:embed="rId3"/>
          <a:srcRect l="25882" r="27103" b="1"/>
          <a:stretch/>
        </p:blipFill>
        <p:spPr>
          <a:xfrm>
            <a:off x="8194348" y="1085431"/>
            <a:ext cx="3997652" cy="5037857"/>
          </a:xfrm>
          <a:prstGeom prst="rect">
            <a:avLst/>
          </a:prstGeom>
          <a:noFill/>
        </p:spPr>
      </p:pic>
      <p:sp>
        <p:nvSpPr>
          <p:cNvPr id="23" name="Footer Placeholder 5">
            <a:extLst>
              <a:ext uri="{FF2B5EF4-FFF2-40B4-BE49-F238E27FC236}">
                <a16:creationId xmlns:a16="http://schemas.microsoft.com/office/drawing/2014/main" id="{A529997F-E2B1-0D59-EC57-CB0A332F19FE}"/>
              </a:ext>
            </a:extLst>
          </p:cNvPr>
          <p:cNvSpPr>
            <a:spLocks noGrp="1"/>
          </p:cNvSpPr>
          <p:nvPr>
            <p:ph type="ftr" sz="quarter" idx="11"/>
          </p:nvPr>
        </p:nvSpPr>
        <p:spPr>
          <a:xfrm>
            <a:off x="787178" y="6309360"/>
            <a:ext cx="6623040" cy="457200"/>
          </a:xfrm>
        </p:spPr>
        <p:txBody>
          <a:bodyPr anchor="ctr">
            <a:normAutofit/>
          </a:bodyPr>
          <a:lstStyle/>
          <a:p>
            <a:pPr>
              <a:spcAft>
                <a:spcPts val="600"/>
              </a:spcAft>
            </a:pPr>
            <a:r>
              <a:rPr lang="en-US" dirty="0"/>
              <a:t>HMC Business Report</a:t>
            </a:r>
            <a:endParaRPr lang="en-US"/>
          </a:p>
        </p:txBody>
      </p:sp>
      <p:sp>
        <p:nvSpPr>
          <p:cNvPr id="27" name="Slide Number Placeholder 7">
            <a:extLst>
              <a:ext uri="{FF2B5EF4-FFF2-40B4-BE49-F238E27FC236}">
                <a16:creationId xmlns:a16="http://schemas.microsoft.com/office/drawing/2014/main" id="{30981CFE-2A8A-4F54-FB75-4B824483E9A0}"/>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7</a:t>
            </a:fld>
            <a:endParaRPr lang="en-US"/>
          </a:p>
        </p:txBody>
      </p:sp>
    </p:spTree>
    <p:extLst>
      <p:ext uri="{BB962C8B-B14F-4D97-AF65-F5344CB8AC3E}">
        <p14:creationId xmlns:p14="http://schemas.microsoft.com/office/powerpoint/2010/main" val="27797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E8507-5F0F-059B-6DC4-144F73BD6D54}"/>
              </a:ext>
            </a:extLst>
          </p:cNvPr>
          <p:cNvSpPr>
            <a:spLocks noGrp="1"/>
          </p:cNvSpPr>
          <p:nvPr>
            <p:ph type="dt" sz="half" idx="10"/>
          </p:nvPr>
        </p:nvSpPr>
        <p:spPr>
          <a:xfrm>
            <a:off x="8202168" y="6309360"/>
            <a:ext cx="2148840" cy="457200"/>
          </a:xfrm>
        </p:spPr>
        <p:txBody>
          <a:bodyPr/>
          <a:lstStyle/>
          <a:p>
            <a:fld id="{DDA8E063-DAA4-4787-8AA1-15BBB2D38CED}" type="datetime1">
              <a:rPr lang="en-US" smtClean="0"/>
              <a:pPr/>
              <a:t>3/8/2024</a:t>
            </a:fld>
            <a:endParaRPr lang="en-US" dirty="0"/>
          </a:p>
        </p:txBody>
      </p:sp>
      <p:sp>
        <p:nvSpPr>
          <p:cNvPr id="5" name="Slide Number Placeholder 4">
            <a:extLst>
              <a:ext uri="{FF2B5EF4-FFF2-40B4-BE49-F238E27FC236}">
                <a16:creationId xmlns:a16="http://schemas.microsoft.com/office/drawing/2014/main" id="{12FBB2D5-2C39-6EDE-4FA6-63C274ADFA1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11" name="Picture 10">
            <a:extLst>
              <a:ext uri="{FF2B5EF4-FFF2-40B4-BE49-F238E27FC236}">
                <a16:creationId xmlns:a16="http://schemas.microsoft.com/office/drawing/2014/main" id="{76746E12-3538-BA9E-D9BA-E4C91B371401}"/>
              </a:ext>
            </a:extLst>
          </p:cNvPr>
          <p:cNvPicPr>
            <a:picLocks noChangeAspect="1"/>
          </p:cNvPicPr>
          <p:nvPr/>
        </p:nvPicPr>
        <p:blipFill>
          <a:blip r:embed="rId2"/>
          <a:stretch>
            <a:fillRect/>
          </a:stretch>
        </p:blipFill>
        <p:spPr>
          <a:xfrm>
            <a:off x="2008368" y="92075"/>
            <a:ext cx="8342132" cy="6673705"/>
          </a:xfrm>
          <a:prstGeom prst="rect">
            <a:avLst/>
          </a:prstGeom>
        </p:spPr>
      </p:pic>
    </p:spTree>
    <p:extLst>
      <p:ext uri="{BB962C8B-B14F-4D97-AF65-F5344CB8AC3E}">
        <p14:creationId xmlns:p14="http://schemas.microsoft.com/office/powerpoint/2010/main" val="89904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FE5-A9C2-116F-FA4D-9F0C486FBE7D}"/>
              </a:ext>
            </a:extLst>
          </p:cNvPr>
          <p:cNvSpPr>
            <a:spLocks noGrp="1"/>
          </p:cNvSpPr>
          <p:nvPr>
            <p:ph type="title"/>
          </p:nvPr>
        </p:nvSpPr>
        <p:spPr/>
        <p:txBody>
          <a:bodyPr>
            <a:normAutofit fontScale="90000"/>
          </a:bodyPr>
          <a:lstStyle/>
          <a:p>
            <a:r>
              <a:rPr lang="en-US" dirty="0"/>
              <a:t>Overall Performance Analytics: </a:t>
            </a:r>
          </a:p>
        </p:txBody>
      </p:sp>
      <p:sp>
        <p:nvSpPr>
          <p:cNvPr id="5" name="Content Placeholder 4">
            <a:extLst>
              <a:ext uri="{FF2B5EF4-FFF2-40B4-BE49-F238E27FC236}">
                <a16:creationId xmlns:a16="http://schemas.microsoft.com/office/drawing/2014/main" id="{47556A7E-261D-8AF0-C7C5-D21EC2788D0D}"/>
              </a:ext>
            </a:extLst>
          </p:cNvPr>
          <p:cNvSpPr>
            <a:spLocks noGrp="1"/>
          </p:cNvSpPr>
          <p:nvPr>
            <p:ph idx="1"/>
          </p:nvPr>
        </p:nvSpPr>
        <p:spPr/>
        <p:txBody>
          <a:bodyPr>
            <a:normAutofit fontScale="70000" lnSpcReduction="20000"/>
          </a:bodyPr>
          <a:lstStyle/>
          <a:p>
            <a:pPr marL="342900" indent="-342900" algn="just">
              <a:buAutoNum type="alphaLcPeriod"/>
            </a:pPr>
            <a:r>
              <a:rPr lang="en-US" b="1" dirty="0"/>
              <a:t>How is HMC performing globally? </a:t>
            </a:r>
          </a:p>
          <a:p>
            <a:pPr algn="just"/>
            <a:r>
              <a:rPr lang="en-US" dirty="0"/>
              <a:t>North America generates the highest after-tax profit, being responsible for 47.28% overall. In particular, the after-tax revenue of the US is where HMC generated the highest operational efficiency. This is followed by Asia generating around 16.43% of the total revenue after tax, followed by Europe with 13.81%, Middle East with 10.32%, South America around 7.29% and Africa with 4.87%. </a:t>
            </a:r>
          </a:p>
          <a:p>
            <a:pPr algn="just"/>
            <a:r>
              <a:rPr lang="en-US" b="1" dirty="0"/>
              <a:t>b. How are various HMC brands performing?</a:t>
            </a:r>
          </a:p>
          <a:p>
            <a:pPr algn="just"/>
            <a:r>
              <a:rPr lang="en-US" dirty="0"/>
              <a:t>Apechete makes up for 41.69% of HMC’s total sales, followed by Tatra with around 29.15%, then Jackson at 20.96%, and Special with very least sales of only 8.21%.</a:t>
            </a:r>
          </a:p>
          <a:p>
            <a:pPr algn="just"/>
            <a:r>
              <a:rPr lang="en-US" dirty="0"/>
              <a:t>In terms of total revenue generated before tax, Apechete generated the most revenue making up to 52.58%, followed by Jackson at 23.34%, and Tatra at 20.72%. Special had the least revenue accounting to only 3.36%.</a:t>
            </a:r>
          </a:p>
          <a:p>
            <a:pPr algn="just"/>
            <a:endParaRPr lang="en-US" dirty="0"/>
          </a:p>
        </p:txBody>
      </p:sp>
      <p:sp>
        <p:nvSpPr>
          <p:cNvPr id="6" name="Footer Placeholder 5">
            <a:extLst>
              <a:ext uri="{FF2B5EF4-FFF2-40B4-BE49-F238E27FC236}">
                <a16:creationId xmlns:a16="http://schemas.microsoft.com/office/drawing/2014/main" id="{4F3846B7-F932-5328-F6B9-D18F320C01E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6739F8DE-0436-98B2-5C9A-4343BAC963FA}"/>
              </a:ext>
            </a:extLst>
          </p:cNvPr>
          <p:cNvSpPr>
            <a:spLocks noGrp="1"/>
          </p:cNvSpPr>
          <p:nvPr>
            <p:ph type="sldNum" sz="quarter" idx="12"/>
          </p:nvPr>
        </p:nvSpPr>
        <p:spPr/>
        <p:txBody>
          <a:bodyPr/>
          <a:lstStyle/>
          <a:p>
            <a:fld id="{FAEF9944-A4F6-4C59-AEBD-678D6480B8EA}" type="slidenum">
              <a:rPr lang="en-US" smtClean="0"/>
              <a:t>9</a:t>
            </a:fld>
            <a:endParaRPr lang="en-US" dirty="0"/>
          </a:p>
        </p:txBody>
      </p:sp>
      <p:pic>
        <p:nvPicPr>
          <p:cNvPr id="12" name="Picture 11" descr="A colorful circles with text&#10;&#10;Description automatically generated">
            <a:extLst>
              <a:ext uri="{FF2B5EF4-FFF2-40B4-BE49-F238E27FC236}">
                <a16:creationId xmlns:a16="http://schemas.microsoft.com/office/drawing/2014/main" id="{32B69463-5C94-0B48-B0B6-0DDCB52425A5}"/>
              </a:ext>
            </a:extLst>
          </p:cNvPr>
          <p:cNvPicPr>
            <a:picLocks noChangeAspect="1"/>
          </p:cNvPicPr>
          <p:nvPr/>
        </p:nvPicPr>
        <p:blipFill>
          <a:blip r:embed="rId2"/>
          <a:stretch>
            <a:fillRect/>
          </a:stretch>
        </p:blipFill>
        <p:spPr>
          <a:xfrm>
            <a:off x="261906" y="25271"/>
            <a:ext cx="4117646" cy="3294117"/>
          </a:xfrm>
          <a:prstGeom prst="rect">
            <a:avLst/>
          </a:prstGeom>
        </p:spPr>
      </p:pic>
      <p:pic>
        <p:nvPicPr>
          <p:cNvPr id="14" name="Picture 13">
            <a:extLst>
              <a:ext uri="{FF2B5EF4-FFF2-40B4-BE49-F238E27FC236}">
                <a16:creationId xmlns:a16="http://schemas.microsoft.com/office/drawing/2014/main" id="{4F3F836D-7FE0-F23E-A9BA-1094086810D5}"/>
              </a:ext>
            </a:extLst>
          </p:cNvPr>
          <p:cNvPicPr>
            <a:picLocks noChangeAspect="1"/>
          </p:cNvPicPr>
          <p:nvPr/>
        </p:nvPicPr>
        <p:blipFill>
          <a:blip r:embed="rId3"/>
          <a:stretch>
            <a:fillRect/>
          </a:stretch>
        </p:blipFill>
        <p:spPr>
          <a:xfrm>
            <a:off x="261906" y="3472443"/>
            <a:ext cx="4117646" cy="3294117"/>
          </a:xfrm>
          <a:prstGeom prst="rect">
            <a:avLst/>
          </a:prstGeom>
        </p:spPr>
      </p:pic>
    </p:spTree>
    <p:extLst>
      <p:ext uri="{BB962C8B-B14F-4D97-AF65-F5344CB8AC3E}">
        <p14:creationId xmlns:p14="http://schemas.microsoft.com/office/powerpoint/2010/main" val="428903469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e6b8643-ca51-43bb-81fd-17521b57e33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4F9F632D555246A7FAF64DFE05EDBA" ma:contentTypeVersion="12" ma:contentTypeDescription="Create a new document." ma:contentTypeScope="" ma:versionID="addb7d9d627227ef8770ac49a79d2064">
  <xsd:schema xmlns:xsd="http://www.w3.org/2001/XMLSchema" xmlns:xs="http://www.w3.org/2001/XMLSchema" xmlns:p="http://schemas.microsoft.com/office/2006/metadata/properties" xmlns:ns3="1e6b8643-ca51-43bb-81fd-17521b57e33b" xmlns:ns4="81cb9225-0713-4119-88b0-dbf79313c31b" targetNamespace="http://schemas.microsoft.com/office/2006/metadata/properties" ma:root="true" ma:fieldsID="568dc2b114ae407736d9c55612b8a042" ns3:_="" ns4:_="">
    <xsd:import namespace="1e6b8643-ca51-43bb-81fd-17521b57e33b"/>
    <xsd:import namespace="81cb9225-0713-4119-88b0-dbf79313c31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6b8643-ca51-43bb-81fd-17521b57e3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1cb9225-0713-4119-88b0-dbf79313c3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B374A7-2E79-4FEF-822D-2492B9AD907B}">
  <ds:schemaRefs>
    <ds:schemaRef ds:uri="http://schemas.microsoft.com/office/2006/documentManagement/types"/>
    <ds:schemaRef ds:uri="http://www.w3.org/XML/1998/namespace"/>
    <ds:schemaRef ds:uri="http://purl.org/dc/dcmitype/"/>
    <ds:schemaRef ds:uri="http://purl.org/dc/elements/1.1/"/>
    <ds:schemaRef ds:uri="1e6b8643-ca51-43bb-81fd-17521b57e33b"/>
    <ds:schemaRef ds:uri="http://schemas.microsoft.com/office/2006/metadata/properties"/>
    <ds:schemaRef ds:uri="http://purl.org/dc/terms/"/>
    <ds:schemaRef ds:uri="http://schemas.microsoft.com/office/infopath/2007/PartnerControls"/>
    <ds:schemaRef ds:uri="http://schemas.openxmlformats.org/package/2006/metadata/core-properties"/>
    <ds:schemaRef ds:uri="81cb9225-0713-4119-88b0-dbf79313c31b"/>
  </ds:schemaRefs>
</ds:datastoreItem>
</file>

<file path=customXml/itemProps2.xml><?xml version="1.0" encoding="utf-8"?>
<ds:datastoreItem xmlns:ds="http://schemas.openxmlformats.org/officeDocument/2006/customXml" ds:itemID="{4671F66B-FD1A-4852-A45C-B64588144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6b8643-ca51-43bb-81fd-17521b57e33b"/>
    <ds:schemaRef ds:uri="81cb9225-0713-4119-88b0-dbf79313c3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{687ADE46-1246-4B03-9AEB-DAEB52F6D8A8}tf56000440_win32</Template>
  <TotalTime>478</TotalTime>
  <Words>2148</Words>
  <Application>Microsoft Office PowerPoint</Application>
  <PresentationFormat>Widescreen</PresentationFormat>
  <Paragraphs>145</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Meiryo</vt:lpstr>
      <vt:lpstr>Arial</vt:lpstr>
      <vt:lpstr>Calibri</vt:lpstr>
      <vt:lpstr>Corbel</vt:lpstr>
      <vt:lpstr>ShojiVTI</vt:lpstr>
      <vt:lpstr>HUSKIE MOTOR CORPORATION BUSINESS REPORT</vt:lpstr>
      <vt:lpstr>Table of Contents</vt:lpstr>
      <vt:lpstr>Executive Summary</vt:lpstr>
      <vt:lpstr>Executive Summary</vt:lpstr>
      <vt:lpstr>Introduction</vt:lpstr>
      <vt:lpstr>Business Overview</vt:lpstr>
      <vt:lpstr>Overall Performance Analytics: </vt:lpstr>
      <vt:lpstr>PowerPoint Presentation</vt:lpstr>
      <vt:lpstr>Overall Performance Analytics: </vt:lpstr>
      <vt:lpstr>Overall Performance Analytics: </vt:lpstr>
      <vt:lpstr>Financial Analytics:</vt:lpstr>
      <vt:lpstr>PowerPoint Presentation</vt:lpstr>
      <vt:lpstr>Financial Analytics:</vt:lpstr>
      <vt:lpstr>Financial Analytics:</vt:lpstr>
      <vt:lpstr>Operations Analytics: </vt:lpstr>
      <vt:lpstr>PowerPoint Presentation</vt:lpstr>
      <vt:lpstr>Operations Analytics:</vt:lpstr>
      <vt:lpstr>Forecast:</vt:lpstr>
      <vt:lpstr>PowerPoint Presentation</vt:lpstr>
      <vt:lpstr>Forecast:</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HUSKIE MOTOR CORPORATION BUSINESS REPORT</dc:title>
  <dc:creator>Sohini Chintala</dc:creator>
  <cp:lastModifiedBy>Sohini Chintala</cp:lastModifiedBy>
  <cp:revision>4</cp:revision>
  <dcterms:created xsi:type="dcterms:W3CDTF">2023-12-15T08:25:38Z</dcterms:created>
  <dcterms:modified xsi:type="dcterms:W3CDTF">2024-03-08T22:51:55Z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0x010100564F9F632D555246A7FAF64DFE05EDBA</vt:lpwstr>
  </property>
  <property fmtid="{D5CDD505-2E9C-101B-9397-08002B2CF9AE}" pid="3" name="MediaServiceImageTags">
    <vt:lpwstr/>
  </property>
</Properties>
</file>