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53"/>
  </p:notesMasterIdLst>
  <p:handoutMasterIdLst>
    <p:handoutMasterId r:id="rId54"/>
  </p:handout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93" r:id="rId18"/>
    <p:sldId id="295" r:id="rId19"/>
    <p:sldId id="301" r:id="rId20"/>
    <p:sldId id="294" r:id="rId21"/>
    <p:sldId id="281" r:id="rId22"/>
    <p:sldId id="282" r:id="rId23"/>
    <p:sldId id="275" r:id="rId24"/>
    <p:sldId id="309" r:id="rId25"/>
    <p:sldId id="276" r:id="rId26"/>
    <p:sldId id="277" r:id="rId27"/>
    <p:sldId id="278" r:id="rId28"/>
    <p:sldId id="310" r:id="rId29"/>
    <p:sldId id="279" r:id="rId30"/>
    <p:sldId id="280" r:id="rId31"/>
    <p:sldId id="296" r:id="rId32"/>
    <p:sldId id="298" r:id="rId33"/>
    <p:sldId id="302" r:id="rId34"/>
    <p:sldId id="297" r:id="rId35"/>
    <p:sldId id="291" r:id="rId36"/>
    <p:sldId id="292" r:id="rId37"/>
    <p:sldId id="283" r:id="rId38"/>
    <p:sldId id="284" r:id="rId39"/>
    <p:sldId id="285" r:id="rId40"/>
    <p:sldId id="286" r:id="rId41"/>
    <p:sldId id="287" r:id="rId42"/>
    <p:sldId id="288" r:id="rId43"/>
    <p:sldId id="303" r:id="rId44"/>
    <p:sldId id="304" r:id="rId45"/>
    <p:sldId id="305" r:id="rId46"/>
    <p:sldId id="306" r:id="rId47"/>
    <p:sldId id="307" r:id="rId48"/>
    <p:sldId id="308" r:id="rId49"/>
    <p:sldId id="289" r:id="rId50"/>
    <p:sldId id="290" r:id="rId51"/>
    <p:sldId id="259" r:id="rId52"/>
  </p:sldIdLst>
  <p:sldSz cx="9144000" cy="6858000" type="screen4x3"/>
  <p:notesSz cx="6858000" cy="9144000"/>
  <p:custDataLst>
    <p:tags r:id="rId55"/>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e Stephenson"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2117E7"/>
    <a:srgbClr val="4F5A28"/>
    <a:srgbClr val="003399"/>
    <a:srgbClr val="FFEDB3"/>
    <a:srgbClr val="DDFCC0"/>
    <a:srgbClr val="F9CFE1"/>
    <a:srgbClr val="000099"/>
    <a:srgbClr val="1A12B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76653" autoAdjust="0"/>
  </p:normalViewPr>
  <p:slideViewPr>
    <p:cSldViewPr>
      <p:cViewPr varScale="1">
        <p:scale>
          <a:sx n="96" d="100"/>
          <a:sy n="96" d="100"/>
        </p:scale>
        <p:origin x="64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01" d="100"/>
          <a:sy n="101" d="100"/>
        </p:scale>
        <p:origin x="-199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dirty="0"/>
          </a:p>
        </p:txBody>
      </p:sp>
      <p:sp>
        <p:nvSpPr>
          <p:cNvPr id="122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dirty="0"/>
          </a:p>
        </p:txBody>
      </p:sp>
      <p:sp>
        <p:nvSpPr>
          <p:cNvPr id="122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dirty="0"/>
          </a:p>
        </p:txBody>
      </p:sp>
      <p:sp>
        <p:nvSpPr>
          <p:cNvPr id="122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589428E-8AC0-4C11-920C-964812AC84F9}" type="slidenum">
              <a:rPr lang="en-US"/>
              <a:pPr>
                <a:defRPr/>
              </a:pPr>
              <a:t>‹#›</a:t>
            </a:fld>
            <a:endParaRPr lang="en-US" dirty="0"/>
          </a:p>
        </p:txBody>
      </p:sp>
    </p:spTree>
    <p:extLst>
      <p:ext uri="{BB962C8B-B14F-4D97-AF65-F5344CB8AC3E}">
        <p14:creationId xmlns:p14="http://schemas.microsoft.com/office/powerpoint/2010/main" val="3644798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dirty="0"/>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dirty="0"/>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449D8B6-13A7-4217-A7F0-B297F71CC099}" type="slidenum">
              <a:rPr lang="en-US"/>
              <a:pPr>
                <a:defRPr/>
              </a:pPr>
              <a:t>‹#›</a:t>
            </a:fld>
            <a:endParaRPr lang="en-US" dirty="0"/>
          </a:p>
        </p:txBody>
      </p:sp>
    </p:spTree>
    <p:extLst>
      <p:ext uri="{BB962C8B-B14F-4D97-AF65-F5344CB8AC3E}">
        <p14:creationId xmlns:p14="http://schemas.microsoft.com/office/powerpoint/2010/main" val="10104820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en.dict.naver.com/#/entry/enko/192ed85d54564a898cdb5f13f5ae1a52"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0F29CC5B-D57B-4EC9-8CAB-5F9EA87FD82A}" type="slidenum">
              <a:rPr lang="en-US" smtClean="0">
                <a:cs typeface="Arial" charset="0"/>
              </a:rPr>
              <a:pPr/>
              <a:t>1</a:t>
            </a:fld>
            <a:endParaRPr lang="en-US" dirty="0">
              <a:cs typeface="Arial" charset="0"/>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539816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a:ln/>
        </p:spPr>
      </p:sp>
      <p:sp>
        <p:nvSpPr>
          <p:cNvPr id="37890" name="Notes Placeholder 2"/>
          <p:cNvSpPr>
            <a:spLocks noGrp="1"/>
          </p:cNvSpPr>
          <p:nvPr>
            <p:ph type="body" idx="1"/>
          </p:nvPr>
        </p:nvSpPr>
        <p:spPr>
          <a:noFill/>
          <a:ln/>
        </p:spPr>
        <p:txBody>
          <a:bodyPr/>
          <a:lstStyle/>
          <a:p>
            <a:pPr eaLnBrk="1" hangingPunct="1"/>
            <a:endParaRPr lang="en-US" dirty="0"/>
          </a:p>
        </p:txBody>
      </p:sp>
      <p:sp>
        <p:nvSpPr>
          <p:cNvPr id="37891" name="Slide Number Placeholder 3"/>
          <p:cNvSpPr>
            <a:spLocks noGrp="1"/>
          </p:cNvSpPr>
          <p:nvPr>
            <p:ph type="sldNum" sz="quarter" idx="5"/>
          </p:nvPr>
        </p:nvSpPr>
        <p:spPr>
          <a:noFill/>
        </p:spPr>
        <p:txBody>
          <a:bodyPr/>
          <a:lstStyle/>
          <a:p>
            <a:fld id="{4E32DA03-A06E-4824-87AF-1BE367CCCEAE}" type="slidenum">
              <a:rPr lang="en-US" smtClean="0">
                <a:cs typeface="Arial" charset="0"/>
              </a:rPr>
              <a:pPr/>
              <a:t>10</a:t>
            </a:fld>
            <a:endParaRPr lang="en-US" dirty="0">
              <a:cs typeface="Arial" charset="0"/>
            </a:endParaRPr>
          </a:p>
        </p:txBody>
      </p:sp>
    </p:spTree>
    <p:extLst>
      <p:ext uri="{BB962C8B-B14F-4D97-AF65-F5344CB8AC3E}">
        <p14:creationId xmlns:p14="http://schemas.microsoft.com/office/powerpoint/2010/main" val="2114894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ln/>
        </p:spPr>
      </p:sp>
      <p:sp>
        <p:nvSpPr>
          <p:cNvPr id="39938" name="Notes Placeholder 2"/>
          <p:cNvSpPr>
            <a:spLocks noGrp="1"/>
          </p:cNvSpPr>
          <p:nvPr>
            <p:ph type="body" idx="1"/>
          </p:nvPr>
        </p:nvSpPr>
        <p:spPr>
          <a:noFill/>
          <a:ln/>
        </p:spPr>
        <p:txBody>
          <a:bodyPr/>
          <a:lstStyle/>
          <a:p>
            <a:pPr eaLnBrk="1" hangingPunct="1"/>
            <a:endParaRPr lang="en-US" dirty="0"/>
          </a:p>
        </p:txBody>
      </p:sp>
      <p:sp>
        <p:nvSpPr>
          <p:cNvPr id="39939" name="Slide Number Placeholder 3"/>
          <p:cNvSpPr>
            <a:spLocks noGrp="1"/>
          </p:cNvSpPr>
          <p:nvPr>
            <p:ph type="sldNum" sz="quarter" idx="5"/>
          </p:nvPr>
        </p:nvSpPr>
        <p:spPr>
          <a:noFill/>
        </p:spPr>
        <p:txBody>
          <a:bodyPr/>
          <a:lstStyle/>
          <a:p>
            <a:fld id="{73C488A3-6218-47D2-9649-06DDB6E97906}" type="slidenum">
              <a:rPr lang="en-US" smtClean="0">
                <a:cs typeface="Arial" charset="0"/>
              </a:rPr>
              <a:pPr/>
              <a:t>11</a:t>
            </a:fld>
            <a:endParaRPr lang="en-US" dirty="0">
              <a:cs typeface="Arial" charset="0"/>
            </a:endParaRPr>
          </a:p>
        </p:txBody>
      </p:sp>
    </p:spTree>
    <p:extLst>
      <p:ext uri="{BB962C8B-B14F-4D97-AF65-F5344CB8AC3E}">
        <p14:creationId xmlns:p14="http://schemas.microsoft.com/office/powerpoint/2010/main" val="3144791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a:ln/>
        </p:spPr>
      </p:sp>
      <p:sp>
        <p:nvSpPr>
          <p:cNvPr id="41986" name="Notes Placeholder 2"/>
          <p:cNvSpPr>
            <a:spLocks noGrp="1"/>
          </p:cNvSpPr>
          <p:nvPr>
            <p:ph type="body" idx="1"/>
          </p:nvPr>
        </p:nvSpPr>
        <p:spPr>
          <a:noFill/>
          <a:ln/>
        </p:spPr>
        <p:txBody>
          <a:bodyPr/>
          <a:lstStyle/>
          <a:p>
            <a:pPr eaLnBrk="1" hangingPunct="1"/>
            <a:endParaRPr lang="en-US" dirty="0"/>
          </a:p>
        </p:txBody>
      </p:sp>
      <p:sp>
        <p:nvSpPr>
          <p:cNvPr id="41987" name="Slide Number Placeholder 3"/>
          <p:cNvSpPr>
            <a:spLocks noGrp="1"/>
          </p:cNvSpPr>
          <p:nvPr>
            <p:ph type="sldNum" sz="quarter" idx="5"/>
          </p:nvPr>
        </p:nvSpPr>
        <p:spPr>
          <a:noFill/>
        </p:spPr>
        <p:txBody>
          <a:bodyPr/>
          <a:lstStyle/>
          <a:p>
            <a:fld id="{3F4CD5EE-D714-4980-9281-DE7827453463}" type="slidenum">
              <a:rPr lang="en-US" smtClean="0">
                <a:cs typeface="Arial" charset="0"/>
              </a:rPr>
              <a:pPr/>
              <a:t>12</a:t>
            </a:fld>
            <a:endParaRPr lang="en-US" dirty="0">
              <a:cs typeface="Arial" charset="0"/>
            </a:endParaRPr>
          </a:p>
        </p:txBody>
      </p:sp>
    </p:spTree>
    <p:extLst>
      <p:ext uri="{BB962C8B-B14F-4D97-AF65-F5344CB8AC3E}">
        <p14:creationId xmlns:p14="http://schemas.microsoft.com/office/powerpoint/2010/main" val="136707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a:ln/>
        </p:spPr>
      </p:sp>
      <p:sp>
        <p:nvSpPr>
          <p:cNvPr id="44034" name="Notes Placeholder 2"/>
          <p:cNvSpPr>
            <a:spLocks noGrp="1"/>
          </p:cNvSpPr>
          <p:nvPr>
            <p:ph type="body" idx="1"/>
          </p:nvPr>
        </p:nvSpPr>
        <p:spPr>
          <a:noFill/>
          <a:ln/>
        </p:spPr>
        <p:txBody>
          <a:bodyPr/>
          <a:lstStyle/>
          <a:p>
            <a:pPr eaLnBrk="1" hangingPunct="1"/>
            <a:endParaRPr lang="en-US" dirty="0"/>
          </a:p>
        </p:txBody>
      </p:sp>
      <p:sp>
        <p:nvSpPr>
          <p:cNvPr id="44035" name="Slide Number Placeholder 3"/>
          <p:cNvSpPr>
            <a:spLocks noGrp="1"/>
          </p:cNvSpPr>
          <p:nvPr>
            <p:ph type="sldNum" sz="quarter" idx="5"/>
          </p:nvPr>
        </p:nvSpPr>
        <p:spPr>
          <a:noFill/>
        </p:spPr>
        <p:txBody>
          <a:bodyPr/>
          <a:lstStyle/>
          <a:p>
            <a:fld id="{40AE4253-EC04-4818-8457-3968FC7A9D30}" type="slidenum">
              <a:rPr lang="en-US" smtClean="0">
                <a:cs typeface="Arial" charset="0"/>
              </a:rPr>
              <a:pPr/>
              <a:t>13</a:t>
            </a:fld>
            <a:endParaRPr lang="en-US" dirty="0">
              <a:cs typeface="Arial" charset="0"/>
            </a:endParaRPr>
          </a:p>
        </p:txBody>
      </p:sp>
    </p:spTree>
    <p:extLst>
      <p:ext uri="{BB962C8B-B14F-4D97-AF65-F5344CB8AC3E}">
        <p14:creationId xmlns:p14="http://schemas.microsoft.com/office/powerpoint/2010/main" val="3920289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a:ln/>
        </p:spPr>
      </p:sp>
      <p:sp>
        <p:nvSpPr>
          <p:cNvPr id="46082" name="Notes Placeholder 2"/>
          <p:cNvSpPr>
            <a:spLocks noGrp="1"/>
          </p:cNvSpPr>
          <p:nvPr>
            <p:ph type="body" idx="1"/>
          </p:nvPr>
        </p:nvSpPr>
        <p:spPr>
          <a:noFill/>
          <a:ln/>
        </p:spPr>
        <p:txBody>
          <a:bodyPr/>
          <a:lstStyle/>
          <a:p>
            <a:r>
              <a:rPr lang="en-US" altLang="ko-KR" sz="1200" b="0" i="0" u="none" strike="noStrike" kern="1200" baseline="0" dirty="0">
                <a:solidFill>
                  <a:schemeClr val="tx1"/>
                </a:solidFill>
                <a:latin typeface="Arial" charset="0"/>
                <a:ea typeface="+mn-ea"/>
                <a:cs typeface="+mn-cs"/>
              </a:rPr>
              <a:t>John Jones, </a:t>
            </a:r>
            <a:r>
              <a:rPr lang="en-US" altLang="ko-KR" sz="1200" b="0" i="1" u="none" strike="noStrike" kern="1200" baseline="0" dirty="0">
                <a:solidFill>
                  <a:schemeClr val="tx1"/>
                </a:solidFill>
                <a:latin typeface="Arial" charset="0"/>
                <a:ea typeface="+mn-ea"/>
                <a:cs typeface="+mn-cs"/>
              </a:rPr>
              <a:t>Sr. </a:t>
            </a:r>
            <a:r>
              <a:rPr lang="ko-KR" altLang="en-US" sz="1200" b="0" i="0" u="none" strike="noStrike" kern="1200" baseline="0" dirty="0" err="1">
                <a:solidFill>
                  <a:schemeClr val="tx1"/>
                </a:solidFill>
                <a:latin typeface="Arial" charset="0"/>
                <a:ea typeface="+mn-ea"/>
                <a:cs typeface="+mn-cs"/>
              </a:rPr>
              <a:t>아버지쪽의</a:t>
            </a:r>
            <a:r>
              <a:rPr lang="ko-KR" altLang="en-US" sz="1200" b="0" i="0" u="none" strike="noStrike" kern="1200" baseline="0" dirty="0">
                <a:solidFill>
                  <a:schemeClr val="tx1"/>
                </a:solidFill>
                <a:latin typeface="Arial" charset="0"/>
                <a:ea typeface="+mn-ea"/>
                <a:cs typeface="+mn-cs"/>
              </a:rPr>
              <a:t> 존 존스</a:t>
            </a:r>
            <a:r>
              <a:rPr lang="en-US" altLang="ko-KR" sz="1200" b="0" i="0" u="none" strike="noStrike" kern="1200" baseline="0" dirty="0">
                <a:solidFill>
                  <a:schemeClr val="tx1"/>
                </a:solidFill>
                <a:latin typeface="Arial" charset="0"/>
                <a:ea typeface="+mn-ea"/>
                <a:cs typeface="+mn-cs"/>
              </a:rPr>
              <a:t>. Smith, </a:t>
            </a:r>
            <a:r>
              <a:rPr lang="en-US" altLang="ko-KR" sz="1200" b="0" i="1" u="none" strike="noStrike" kern="1200" baseline="0" dirty="0">
                <a:solidFill>
                  <a:schemeClr val="tx1"/>
                </a:solidFill>
                <a:latin typeface="Arial" charset="0"/>
                <a:ea typeface="+mn-ea"/>
                <a:cs typeface="+mn-cs"/>
              </a:rPr>
              <a:t>Sr. </a:t>
            </a:r>
            <a:r>
              <a:rPr lang="en-US" altLang="ko-KR" sz="1200" b="0" i="0" u="none" strike="noStrike" kern="1200" baseline="0" dirty="0">
                <a:solidFill>
                  <a:schemeClr val="tx1"/>
                </a:solidFill>
                <a:latin typeface="Arial" charset="0"/>
                <a:ea typeface="+mn-ea"/>
                <a:cs typeface="+mn-cs"/>
              </a:rPr>
              <a:t>(</a:t>
            </a:r>
            <a:r>
              <a:rPr lang="ko-KR" altLang="en-US" sz="1200" b="0" i="0" u="none" strike="noStrike" kern="1200" baseline="0" dirty="0">
                <a:solidFill>
                  <a:schemeClr val="tx1"/>
                </a:solidFill>
                <a:latin typeface="Arial" charset="0"/>
                <a:ea typeface="+mn-ea"/>
                <a:cs typeface="+mn-cs"/>
              </a:rPr>
              <a:t>같은 반 등에서</a:t>
            </a:r>
            <a:r>
              <a:rPr lang="en-US" altLang="ko-KR" sz="1200" b="0" i="0" u="none" strike="noStrike" kern="1200" baseline="0" dirty="0">
                <a:solidFill>
                  <a:schemeClr val="tx1"/>
                </a:solidFill>
                <a:latin typeface="Arial" charset="0"/>
                <a:ea typeface="+mn-ea"/>
                <a:cs typeface="+mn-cs"/>
              </a:rPr>
              <a:t>)</a:t>
            </a:r>
            <a:r>
              <a:rPr lang="ko-KR" altLang="en-US" sz="1200" b="0" i="0" u="none" strike="noStrike" kern="1200" baseline="0" dirty="0">
                <a:solidFill>
                  <a:schemeClr val="tx1"/>
                </a:solidFill>
                <a:latin typeface="Arial" charset="0"/>
                <a:ea typeface="+mn-ea"/>
                <a:cs typeface="+mn-cs"/>
              </a:rPr>
              <a:t> 나이가 많은 쪽의 스미스</a:t>
            </a:r>
          </a:p>
          <a:p>
            <a:pPr eaLnBrk="1" hangingPunct="1"/>
            <a:endParaRPr lang="en-US" dirty="0"/>
          </a:p>
        </p:txBody>
      </p:sp>
      <p:sp>
        <p:nvSpPr>
          <p:cNvPr id="46083" name="Slide Number Placeholder 3"/>
          <p:cNvSpPr>
            <a:spLocks noGrp="1"/>
          </p:cNvSpPr>
          <p:nvPr>
            <p:ph type="sldNum" sz="quarter" idx="5"/>
          </p:nvPr>
        </p:nvSpPr>
        <p:spPr>
          <a:noFill/>
        </p:spPr>
        <p:txBody>
          <a:bodyPr/>
          <a:lstStyle/>
          <a:p>
            <a:fld id="{4C81686D-7506-48A1-AE6C-C4FA18486EC3}" type="slidenum">
              <a:rPr lang="en-US" smtClean="0">
                <a:cs typeface="Arial" charset="0"/>
              </a:rPr>
              <a:pPr/>
              <a:t>14</a:t>
            </a:fld>
            <a:endParaRPr lang="en-US" dirty="0">
              <a:cs typeface="Arial" charset="0"/>
            </a:endParaRPr>
          </a:p>
        </p:txBody>
      </p:sp>
    </p:spTree>
    <p:extLst>
      <p:ext uri="{BB962C8B-B14F-4D97-AF65-F5344CB8AC3E}">
        <p14:creationId xmlns:p14="http://schemas.microsoft.com/office/powerpoint/2010/main" val="2035680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a:ln/>
        </p:spPr>
      </p:sp>
      <p:sp>
        <p:nvSpPr>
          <p:cNvPr id="48130" name="Notes Placeholder 2"/>
          <p:cNvSpPr>
            <a:spLocks noGrp="1"/>
          </p:cNvSpPr>
          <p:nvPr>
            <p:ph type="body" idx="1"/>
          </p:nvPr>
        </p:nvSpPr>
        <p:spPr>
          <a:noFill/>
          <a:ln/>
        </p:spPr>
        <p:txBody>
          <a:bodyPr/>
          <a:lstStyle/>
          <a:p>
            <a:pPr eaLnBrk="1" hangingPunct="1"/>
            <a:endParaRPr lang="en-US" dirty="0"/>
          </a:p>
        </p:txBody>
      </p:sp>
      <p:sp>
        <p:nvSpPr>
          <p:cNvPr id="48131" name="Slide Number Placeholder 3"/>
          <p:cNvSpPr>
            <a:spLocks noGrp="1"/>
          </p:cNvSpPr>
          <p:nvPr>
            <p:ph type="sldNum" sz="quarter" idx="5"/>
          </p:nvPr>
        </p:nvSpPr>
        <p:spPr>
          <a:noFill/>
        </p:spPr>
        <p:txBody>
          <a:bodyPr/>
          <a:lstStyle/>
          <a:p>
            <a:fld id="{26A6CE9B-5EA4-4440-AFA0-541841993B2E}" type="slidenum">
              <a:rPr lang="en-US" smtClean="0">
                <a:cs typeface="Arial" charset="0"/>
              </a:rPr>
              <a:pPr/>
              <a:t>15</a:t>
            </a:fld>
            <a:endParaRPr lang="en-US" dirty="0">
              <a:cs typeface="Arial" charset="0"/>
            </a:endParaRPr>
          </a:p>
        </p:txBody>
      </p:sp>
    </p:spTree>
    <p:extLst>
      <p:ext uri="{BB962C8B-B14F-4D97-AF65-F5344CB8AC3E}">
        <p14:creationId xmlns:p14="http://schemas.microsoft.com/office/powerpoint/2010/main" val="2376801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a:ln/>
        </p:spPr>
      </p:sp>
      <p:sp>
        <p:nvSpPr>
          <p:cNvPr id="50178" name="Notes Placeholder 2"/>
          <p:cNvSpPr>
            <a:spLocks noGrp="1"/>
          </p:cNvSpPr>
          <p:nvPr>
            <p:ph type="body" idx="1"/>
          </p:nvPr>
        </p:nvSpPr>
        <p:spPr>
          <a:noFill/>
          <a:ln/>
        </p:spPr>
        <p:txBody>
          <a:bodyPr/>
          <a:lstStyle/>
          <a:p>
            <a:pPr eaLnBrk="1" hangingPunct="1"/>
            <a:endParaRPr lang="en-US" dirty="0"/>
          </a:p>
        </p:txBody>
      </p:sp>
      <p:sp>
        <p:nvSpPr>
          <p:cNvPr id="50179" name="Slide Number Placeholder 3"/>
          <p:cNvSpPr>
            <a:spLocks noGrp="1"/>
          </p:cNvSpPr>
          <p:nvPr>
            <p:ph type="sldNum" sz="quarter" idx="5"/>
          </p:nvPr>
        </p:nvSpPr>
        <p:spPr>
          <a:noFill/>
        </p:spPr>
        <p:txBody>
          <a:bodyPr/>
          <a:lstStyle/>
          <a:p>
            <a:fld id="{1247D2E5-E5A3-4AC5-890B-747D56C5E84D}" type="slidenum">
              <a:rPr lang="en-US" smtClean="0">
                <a:cs typeface="Arial" charset="0"/>
              </a:rPr>
              <a:pPr/>
              <a:t>16</a:t>
            </a:fld>
            <a:endParaRPr lang="en-US" dirty="0">
              <a:cs typeface="Arial" charset="0"/>
            </a:endParaRPr>
          </a:p>
        </p:txBody>
      </p:sp>
    </p:spTree>
    <p:extLst>
      <p:ext uri="{BB962C8B-B14F-4D97-AF65-F5344CB8AC3E}">
        <p14:creationId xmlns:p14="http://schemas.microsoft.com/office/powerpoint/2010/main" val="1160136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a:ln/>
        </p:spPr>
      </p:sp>
      <p:sp>
        <p:nvSpPr>
          <p:cNvPr id="52226" name="Notes Placeholder 2"/>
          <p:cNvSpPr>
            <a:spLocks noGrp="1"/>
          </p:cNvSpPr>
          <p:nvPr>
            <p:ph type="body" idx="1"/>
          </p:nvPr>
        </p:nvSpPr>
        <p:spPr>
          <a:noFill/>
          <a:ln/>
        </p:spPr>
        <p:txBody>
          <a:bodyPr/>
          <a:lstStyle/>
          <a:p>
            <a:pPr eaLnBrk="1" hangingPunct="1"/>
            <a:endParaRPr lang="en-US" dirty="0"/>
          </a:p>
        </p:txBody>
      </p:sp>
      <p:sp>
        <p:nvSpPr>
          <p:cNvPr id="52227" name="Slide Number Placeholder 3"/>
          <p:cNvSpPr>
            <a:spLocks noGrp="1"/>
          </p:cNvSpPr>
          <p:nvPr>
            <p:ph type="sldNum" sz="quarter" idx="5"/>
          </p:nvPr>
        </p:nvSpPr>
        <p:spPr>
          <a:noFill/>
        </p:spPr>
        <p:txBody>
          <a:bodyPr/>
          <a:lstStyle/>
          <a:p>
            <a:fld id="{748A437F-AC5A-43FC-A0CD-941890E0C3E0}" type="slidenum">
              <a:rPr lang="en-US" smtClean="0">
                <a:cs typeface="Arial" charset="0"/>
              </a:rPr>
              <a:pPr/>
              <a:t>17</a:t>
            </a:fld>
            <a:endParaRPr lang="en-US" dirty="0">
              <a:cs typeface="Arial" charset="0"/>
            </a:endParaRPr>
          </a:p>
        </p:txBody>
      </p:sp>
    </p:spTree>
    <p:extLst>
      <p:ext uri="{BB962C8B-B14F-4D97-AF65-F5344CB8AC3E}">
        <p14:creationId xmlns:p14="http://schemas.microsoft.com/office/powerpoint/2010/main" val="2585155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a:ln/>
        </p:spPr>
      </p:sp>
      <p:sp>
        <p:nvSpPr>
          <p:cNvPr id="54274" name="Notes Placeholder 2"/>
          <p:cNvSpPr>
            <a:spLocks noGrp="1"/>
          </p:cNvSpPr>
          <p:nvPr>
            <p:ph type="body" idx="1"/>
          </p:nvPr>
        </p:nvSpPr>
        <p:spPr>
          <a:noFill/>
          <a:ln/>
        </p:spPr>
        <p:txBody>
          <a:bodyPr/>
          <a:lstStyle/>
          <a:p>
            <a:pPr eaLnBrk="1" hangingPunct="1"/>
            <a:endParaRPr lang="en-US" dirty="0"/>
          </a:p>
        </p:txBody>
      </p:sp>
      <p:sp>
        <p:nvSpPr>
          <p:cNvPr id="54275" name="Slide Number Placeholder 3"/>
          <p:cNvSpPr>
            <a:spLocks noGrp="1"/>
          </p:cNvSpPr>
          <p:nvPr>
            <p:ph type="sldNum" sz="quarter" idx="5"/>
          </p:nvPr>
        </p:nvSpPr>
        <p:spPr>
          <a:noFill/>
        </p:spPr>
        <p:txBody>
          <a:bodyPr/>
          <a:lstStyle/>
          <a:p>
            <a:fld id="{4F53F44B-0628-4E6C-A004-70D1D9D37A13}" type="slidenum">
              <a:rPr lang="en-US" smtClean="0">
                <a:cs typeface="Arial" charset="0"/>
              </a:rPr>
              <a:pPr/>
              <a:t>18</a:t>
            </a:fld>
            <a:endParaRPr lang="en-US" dirty="0">
              <a:cs typeface="Arial" charset="0"/>
            </a:endParaRPr>
          </a:p>
        </p:txBody>
      </p:sp>
    </p:spTree>
    <p:extLst>
      <p:ext uri="{BB962C8B-B14F-4D97-AF65-F5344CB8AC3E}">
        <p14:creationId xmlns:p14="http://schemas.microsoft.com/office/powerpoint/2010/main" val="2018845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a:ln/>
        </p:spPr>
      </p:sp>
      <p:sp>
        <p:nvSpPr>
          <p:cNvPr id="54274" name="Notes Placeholder 2"/>
          <p:cNvSpPr>
            <a:spLocks noGrp="1"/>
          </p:cNvSpPr>
          <p:nvPr>
            <p:ph type="body" idx="1"/>
          </p:nvPr>
        </p:nvSpPr>
        <p:spPr>
          <a:noFill/>
          <a:ln/>
        </p:spPr>
        <p:txBody>
          <a:bodyPr/>
          <a:lstStyle/>
          <a:p>
            <a:pPr eaLnBrk="1" hangingPunct="1"/>
            <a:endParaRPr lang="en-US" dirty="0"/>
          </a:p>
        </p:txBody>
      </p:sp>
      <p:sp>
        <p:nvSpPr>
          <p:cNvPr id="54275" name="Slide Number Placeholder 3"/>
          <p:cNvSpPr>
            <a:spLocks noGrp="1"/>
          </p:cNvSpPr>
          <p:nvPr>
            <p:ph type="sldNum" sz="quarter" idx="5"/>
          </p:nvPr>
        </p:nvSpPr>
        <p:spPr>
          <a:noFill/>
        </p:spPr>
        <p:txBody>
          <a:bodyPr/>
          <a:lstStyle/>
          <a:p>
            <a:fld id="{4F53F44B-0628-4E6C-A004-70D1D9D37A13}" type="slidenum">
              <a:rPr lang="en-US" smtClean="0">
                <a:cs typeface="Arial" charset="0"/>
              </a:rPr>
              <a:pPr/>
              <a:t>19</a:t>
            </a:fld>
            <a:endParaRPr lang="en-US" dirty="0">
              <a:cs typeface="Arial" charset="0"/>
            </a:endParaRPr>
          </a:p>
        </p:txBody>
      </p:sp>
    </p:spTree>
    <p:extLst>
      <p:ext uri="{BB962C8B-B14F-4D97-AF65-F5344CB8AC3E}">
        <p14:creationId xmlns:p14="http://schemas.microsoft.com/office/powerpoint/2010/main" val="3160518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a:ln/>
        </p:spPr>
      </p:sp>
      <p:sp>
        <p:nvSpPr>
          <p:cNvPr id="21506" name="Notes Placeholder 2"/>
          <p:cNvSpPr>
            <a:spLocks noGrp="1"/>
          </p:cNvSpPr>
          <p:nvPr>
            <p:ph type="body" idx="1"/>
          </p:nvPr>
        </p:nvSpPr>
        <p:spPr>
          <a:noFill/>
          <a:ln/>
        </p:spPr>
        <p:txBody>
          <a:bodyPr/>
          <a:lstStyle/>
          <a:p>
            <a:pPr eaLnBrk="1" hangingPunct="1"/>
            <a:endParaRPr lang="en-US" dirty="0"/>
          </a:p>
        </p:txBody>
      </p:sp>
      <p:sp>
        <p:nvSpPr>
          <p:cNvPr id="21507" name="Slide Number Placeholder 3"/>
          <p:cNvSpPr>
            <a:spLocks noGrp="1"/>
          </p:cNvSpPr>
          <p:nvPr>
            <p:ph type="sldNum" sz="quarter" idx="5"/>
          </p:nvPr>
        </p:nvSpPr>
        <p:spPr>
          <a:noFill/>
        </p:spPr>
        <p:txBody>
          <a:bodyPr/>
          <a:lstStyle/>
          <a:p>
            <a:fld id="{788AAB94-46A4-4251-A084-93B69468B32F}" type="slidenum">
              <a:rPr lang="en-US" smtClean="0">
                <a:cs typeface="Arial" charset="0"/>
              </a:rPr>
              <a:pPr/>
              <a:t>2</a:t>
            </a:fld>
            <a:endParaRPr lang="en-US" dirty="0">
              <a:cs typeface="Arial" charset="0"/>
            </a:endParaRPr>
          </a:p>
        </p:txBody>
      </p:sp>
    </p:spTree>
    <p:extLst>
      <p:ext uri="{BB962C8B-B14F-4D97-AF65-F5344CB8AC3E}">
        <p14:creationId xmlns:p14="http://schemas.microsoft.com/office/powerpoint/2010/main" val="1604751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a:ln/>
        </p:spPr>
      </p:sp>
      <p:sp>
        <p:nvSpPr>
          <p:cNvPr id="56322" name="Notes Placeholder 2"/>
          <p:cNvSpPr>
            <a:spLocks noGrp="1"/>
          </p:cNvSpPr>
          <p:nvPr>
            <p:ph type="body" idx="1"/>
          </p:nvPr>
        </p:nvSpPr>
        <p:spPr>
          <a:noFill/>
          <a:ln/>
        </p:spPr>
        <p:txBody>
          <a:bodyPr/>
          <a:lstStyle/>
          <a:p>
            <a:pPr eaLnBrk="1" hangingPunct="1"/>
            <a:endParaRPr lang="en-US" dirty="0"/>
          </a:p>
        </p:txBody>
      </p:sp>
      <p:sp>
        <p:nvSpPr>
          <p:cNvPr id="56323" name="Slide Number Placeholder 3"/>
          <p:cNvSpPr>
            <a:spLocks noGrp="1"/>
          </p:cNvSpPr>
          <p:nvPr>
            <p:ph type="sldNum" sz="quarter" idx="5"/>
          </p:nvPr>
        </p:nvSpPr>
        <p:spPr>
          <a:noFill/>
        </p:spPr>
        <p:txBody>
          <a:bodyPr/>
          <a:lstStyle/>
          <a:p>
            <a:fld id="{0D1BDAB5-E043-47F9-8279-1ED2124237F6}" type="slidenum">
              <a:rPr lang="en-US" smtClean="0">
                <a:cs typeface="Arial" charset="0"/>
              </a:rPr>
              <a:pPr/>
              <a:t>20</a:t>
            </a:fld>
            <a:endParaRPr lang="en-US" dirty="0">
              <a:cs typeface="Arial" charset="0"/>
            </a:endParaRPr>
          </a:p>
        </p:txBody>
      </p:sp>
    </p:spTree>
    <p:extLst>
      <p:ext uri="{BB962C8B-B14F-4D97-AF65-F5344CB8AC3E}">
        <p14:creationId xmlns:p14="http://schemas.microsoft.com/office/powerpoint/2010/main" val="1731458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a:ln/>
        </p:spPr>
      </p:sp>
      <p:sp>
        <p:nvSpPr>
          <p:cNvPr id="58370" name="Notes Placeholder 2"/>
          <p:cNvSpPr>
            <a:spLocks noGrp="1"/>
          </p:cNvSpPr>
          <p:nvPr>
            <p:ph type="body" idx="1"/>
          </p:nvPr>
        </p:nvSpPr>
        <p:spPr>
          <a:noFill/>
          <a:ln/>
        </p:spPr>
        <p:txBody>
          <a:bodyPr/>
          <a:lstStyle/>
          <a:p>
            <a:r>
              <a:rPr lang="en-US" altLang="ko-KR" sz="1200" b="1" i="0" u="none" strike="noStrike" kern="1200" baseline="0" dirty="0">
                <a:solidFill>
                  <a:schemeClr val="tx1"/>
                </a:solidFill>
                <a:latin typeface="Arial" charset="0"/>
                <a:ea typeface="+mn-ea"/>
                <a:cs typeface="+mn-cs"/>
              </a:rPr>
              <a:t>surrogate</a:t>
            </a:r>
            <a:r>
              <a:rPr lang="en-US" altLang="ko-KR" sz="1200" b="0" i="0" u="none" strike="noStrike" kern="1200" baseline="0" dirty="0">
                <a:solidFill>
                  <a:schemeClr val="tx1"/>
                </a:solidFill>
                <a:latin typeface="Arial" charset="0"/>
                <a:ea typeface="+mn-ea"/>
                <a:cs typeface="+mn-cs"/>
              </a:rPr>
              <a:t> </a:t>
            </a:r>
            <a:r>
              <a:rPr lang="en-US" altLang="ko-KR" sz="1200" b="0" i="0" u="none" strike="noStrike" kern="1200" baseline="0" dirty="0">
                <a:solidFill>
                  <a:schemeClr val="tx1"/>
                </a:solidFill>
                <a:latin typeface="Bookshelf Symbol 2" panose="02010101010101010101" pitchFamily="2" charset="0"/>
                <a:ea typeface="+mn-ea"/>
                <a:cs typeface="Arial" panose="020B0604020202020204" pitchFamily="34" charset="0"/>
              </a:rPr>
              <a:t>[s£:</a:t>
            </a:r>
            <a:r>
              <a:rPr lang="en-US" altLang="ko-KR" sz="1200" b="0" i="0" u="none" strike="noStrike" kern="1200" baseline="0" dirty="0" err="1">
                <a:solidFill>
                  <a:schemeClr val="tx1"/>
                </a:solidFill>
                <a:latin typeface="Bookshelf Symbol 2" panose="02010101010101010101" pitchFamily="2" charset="0"/>
                <a:ea typeface="+mn-ea"/>
                <a:cs typeface="Arial" panose="020B0604020202020204" pitchFamily="34" charset="0"/>
              </a:rPr>
              <a:t>regèit</a:t>
            </a:r>
            <a:r>
              <a:rPr lang="en-US" altLang="ko-KR" sz="1200" b="0" i="0" u="none" strike="noStrike" kern="1200" baseline="0" dirty="0">
                <a:solidFill>
                  <a:schemeClr val="tx1"/>
                </a:solidFill>
                <a:latin typeface="Bookshelf Symbol 2" panose="02010101010101010101" pitchFamily="2" charset="0"/>
                <a:ea typeface="+mn-ea"/>
                <a:cs typeface="Arial" panose="020B0604020202020204" pitchFamily="34" charset="0"/>
              </a:rPr>
              <a:t>, -</a:t>
            </a:r>
            <a:r>
              <a:rPr lang="en-US" altLang="ko-KR" sz="1200" b="0" i="0" u="none" strike="noStrike" kern="1200" baseline="0" dirty="0" err="1">
                <a:solidFill>
                  <a:schemeClr val="tx1"/>
                </a:solidFill>
                <a:latin typeface="Bookshelf Symbol 2" panose="02010101010101010101" pitchFamily="2" charset="0"/>
                <a:ea typeface="+mn-ea"/>
                <a:cs typeface="Arial" panose="020B0604020202020204" pitchFamily="34" charset="0"/>
              </a:rPr>
              <a:t>git</a:t>
            </a:r>
            <a:r>
              <a:rPr lang="en-US" altLang="ko-KR" sz="1200" b="1" i="0" u="none" strike="noStrike" kern="1200" baseline="0" dirty="0" err="1">
                <a:solidFill>
                  <a:schemeClr val="tx1"/>
                </a:solidFill>
                <a:latin typeface="Bookshelf Symbol 2" panose="02010101010101010101" pitchFamily="2" charset="0"/>
                <a:ea typeface="+mn-ea"/>
                <a:cs typeface="Arial" panose="020B0604020202020204" pitchFamily="34" charset="0"/>
              </a:rPr>
              <a:t>|</a:t>
            </a:r>
            <a:r>
              <a:rPr lang="en-US" altLang="ko-KR" sz="1200" b="0" i="0" u="none" strike="noStrike" kern="1200" baseline="0" dirty="0" err="1">
                <a:solidFill>
                  <a:schemeClr val="tx1"/>
                </a:solidFill>
                <a:latin typeface="Bookshelf Symbol 2" panose="02010101010101010101" pitchFamily="2" charset="0"/>
                <a:ea typeface="+mn-ea"/>
                <a:cs typeface="Arial" panose="020B0604020202020204" pitchFamily="34" charset="0"/>
              </a:rPr>
              <a:t>sr</a:t>
            </a:r>
            <a:r>
              <a:rPr lang="en-US" altLang="ko-KR" sz="1200" b="0" i="0" u="none" strike="noStrike" kern="1200" baseline="0" dirty="0">
                <a:solidFill>
                  <a:schemeClr val="tx1"/>
                </a:solidFill>
                <a:latin typeface="Bookshelf Symbol 2" panose="02010101010101010101" pitchFamily="2" charset="0"/>
                <a:ea typeface="+mn-ea"/>
                <a:cs typeface="Arial" panose="020B0604020202020204" pitchFamily="34" charset="0"/>
              </a:rPr>
              <a:t>-] </a:t>
            </a:r>
            <a:r>
              <a:rPr lang="en-US" altLang="ko-KR" sz="1200" b="0" i="1" u="none" strike="noStrike" kern="1200" baseline="0" dirty="0">
                <a:solidFill>
                  <a:schemeClr val="tx1"/>
                </a:solidFill>
                <a:latin typeface="Arial" charset="0"/>
                <a:ea typeface="+mn-ea"/>
                <a:cs typeface="+mn-cs"/>
              </a:rPr>
              <a:t>n. </a:t>
            </a:r>
            <a:r>
              <a:rPr lang="en-US" altLang="ko-KR" sz="1200" b="1" i="0" u="none" strike="noStrike" kern="1200" baseline="0" dirty="0">
                <a:solidFill>
                  <a:schemeClr val="tx1"/>
                </a:solidFill>
                <a:latin typeface="Arial" charset="0"/>
                <a:ea typeface="+mn-ea"/>
                <a:cs typeface="+mn-cs"/>
              </a:rPr>
              <a:t>1 </a:t>
            </a:r>
            <a:r>
              <a:rPr lang="ko-KR" altLang="en-US" sz="1200" b="0" i="0" u="none" strike="noStrike" kern="1200" baseline="0" dirty="0">
                <a:solidFill>
                  <a:schemeClr val="tx1"/>
                </a:solidFill>
                <a:latin typeface="Arial" charset="0"/>
                <a:ea typeface="+mn-ea"/>
                <a:cs typeface="+mn-cs"/>
              </a:rPr>
              <a:t>대리</a:t>
            </a:r>
            <a:r>
              <a:rPr lang="en-US" altLang="ko-KR" sz="1200" b="0" i="0" u="none" strike="noStrike" kern="1200" baseline="0" dirty="0">
                <a:solidFill>
                  <a:schemeClr val="tx1"/>
                </a:solidFill>
                <a:latin typeface="Arial" charset="0"/>
                <a:ea typeface="+mn-ea"/>
                <a:cs typeface="+mn-cs"/>
              </a:rPr>
              <a:t>(</a:t>
            </a:r>
            <a:r>
              <a:rPr lang="ko-KR" altLang="en-US" sz="1200" b="0" i="0" u="none" strike="noStrike" kern="1200" baseline="0" dirty="0">
                <a:solidFill>
                  <a:schemeClr val="tx1"/>
                </a:solidFill>
                <a:latin typeface="Arial" charset="0"/>
                <a:ea typeface="+mn-ea"/>
                <a:cs typeface="+mn-cs"/>
              </a:rPr>
              <a:t>인</a:t>
            </a:r>
            <a:r>
              <a:rPr lang="en-US" altLang="ko-KR" sz="1200" b="0" i="0" u="none" strike="noStrike" kern="1200" baseline="0" dirty="0">
                <a:solidFill>
                  <a:schemeClr val="tx1"/>
                </a:solidFill>
                <a:latin typeface="Arial" charset="0"/>
                <a:ea typeface="+mn-ea"/>
                <a:cs typeface="+mn-cs"/>
              </a:rPr>
              <a:t>), </a:t>
            </a:r>
            <a:r>
              <a:rPr lang="ko-KR" altLang="en-US" sz="1200" b="0" i="0" u="none" strike="noStrike" kern="1200" baseline="0" dirty="0" err="1">
                <a:solidFill>
                  <a:schemeClr val="tx1"/>
                </a:solidFill>
                <a:latin typeface="Arial" charset="0"/>
                <a:ea typeface="+mn-ea"/>
                <a:cs typeface="+mn-cs"/>
              </a:rPr>
              <a:t>대행자</a:t>
            </a:r>
            <a:r>
              <a:rPr lang="en-US" altLang="ko-KR" sz="1200" b="0" i="0" u="none" strike="noStrike" kern="1200" baseline="0" dirty="0">
                <a:solidFill>
                  <a:schemeClr val="tx1"/>
                </a:solidFill>
                <a:latin typeface="Arial" charset="0"/>
                <a:ea typeface="+mn-ea"/>
                <a:cs typeface="+mn-cs"/>
              </a:rPr>
              <a:t>, (…</a:t>
            </a:r>
            <a:r>
              <a:rPr lang="ko-KR" altLang="en-US" sz="1200" b="0" i="0" u="none" strike="noStrike" kern="1200" baseline="0" dirty="0">
                <a:solidFill>
                  <a:schemeClr val="tx1"/>
                </a:solidFill>
                <a:latin typeface="Arial" charset="0"/>
                <a:ea typeface="+mn-ea"/>
                <a:cs typeface="+mn-cs"/>
              </a:rPr>
              <a:t>의</a:t>
            </a:r>
            <a:r>
              <a:rPr lang="en-US" altLang="ko-KR" sz="1200" b="0" i="0" u="none" strike="noStrike" kern="1200" baseline="0" dirty="0">
                <a:solidFill>
                  <a:schemeClr val="tx1"/>
                </a:solidFill>
                <a:latin typeface="Arial" charset="0"/>
                <a:ea typeface="+mn-ea"/>
                <a:cs typeface="+mn-cs"/>
              </a:rPr>
              <a:t>)</a:t>
            </a:r>
            <a:r>
              <a:rPr lang="ko-KR" altLang="en-US" sz="1200" b="0" i="0" u="none" strike="noStrike" kern="1200" baseline="0" dirty="0">
                <a:solidFill>
                  <a:schemeClr val="tx1"/>
                </a:solidFill>
                <a:latin typeface="Arial" charset="0"/>
                <a:ea typeface="+mn-ea"/>
                <a:cs typeface="+mn-cs"/>
              </a:rPr>
              <a:t> 대용물</a:t>
            </a:r>
            <a:r>
              <a:rPr lang="en-US" altLang="ko-KR" sz="1200" b="0" i="0" u="none" strike="noStrike" kern="1200" baseline="0" dirty="0">
                <a:solidFill>
                  <a:schemeClr val="tx1"/>
                </a:solidFill>
                <a:latin typeface="Arial" charset="0"/>
                <a:ea typeface="+mn-ea"/>
                <a:cs typeface="+mn-cs"/>
              </a:rPr>
              <a:t>&lt;</a:t>
            </a:r>
            <a:r>
              <a:rPr lang="en-US" altLang="ko-KR" sz="1200" b="0" i="1" u="none" strike="noStrike" kern="1200" baseline="0" dirty="0">
                <a:solidFill>
                  <a:schemeClr val="tx1"/>
                </a:solidFill>
                <a:latin typeface="Arial" charset="0"/>
                <a:ea typeface="+mn-ea"/>
                <a:cs typeface="+mn-cs"/>
              </a:rPr>
              <a:t>for</a:t>
            </a:r>
            <a:r>
              <a:rPr lang="en-US" altLang="ko-KR" sz="1200" b="0" i="0" u="none" strike="noStrike" kern="1200" baseline="0" dirty="0">
                <a:solidFill>
                  <a:schemeClr val="tx1"/>
                </a:solidFill>
                <a:latin typeface="Arial" charset="0"/>
                <a:ea typeface="+mn-ea"/>
                <a:cs typeface="+mn-cs"/>
              </a:rPr>
              <a:t>, </a:t>
            </a:r>
            <a:r>
              <a:rPr lang="en-US" altLang="ko-KR" sz="1200" b="0" i="1" u="none" strike="noStrike" kern="1200" baseline="0" dirty="0">
                <a:solidFill>
                  <a:schemeClr val="tx1"/>
                </a:solidFill>
                <a:latin typeface="Arial" charset="0"/>
                <a:ea typeface="+mn-ea"/>
                <a:cs typeface="+mn-cs"/>
              </a:rPr>
              <a:t>of ...</a:t>
            </a:r>
            <a:r>
              <a:rPr lang="en-US" altLang="ko-KR" sz="1200" b="0" i="0" u="none" strike="noStrike" kern="1200" baseline="0" dirty="0">
                <a:solidFill>
                  <a:schemeClr val="tx1"/>
                </a:solidFill>
                <a:latin typeface="Arial" charset="0"/>
                <a:ea typeface="+mn-ea"/>
                <a:cs typeface="+mn-cs"/>
              </a:rPr>
              <a:t>&gt;. the letter y as a ∼ </a:t>
            </a:r>
            <a:r>
              <a:rPr lang="en-US" altLang="ko-KR" sz="1200" b="0" i="1" u="none" strike="noStrike" kern="1200" baseline="0" dirty="0">
                <a:solidFill>
                  <a:schemeClr val="tx1"/>
                </a:solidFill>
                <a:latin typeface="Arial" charset="0"/>
                <a:ea typeface="+mn-ea"/>
                <a:cs typeface="+mn-cs"/>
              </a:rPr>
              <a:t>for </a:t>
            </a:r>
            <a:r>
              <a:rPr lang="en-US" altLang="ko-KR" sz="1200" b="0" i="0" u="none" strike="noStrike" kern="1200" baseline="0" dirty="0" err="1">
                <a:solidFill>
                  <a:schemeClr val="tx1"/>
                </a:solidFill>
                <a:latin typeface="Arial" charset="0"/>
                <a:ea typeface="+mn-ea"/>
                <a:cs typeface="+mn-cs"/>
              </a:rPr>
              <a:t>i</a:t>
            </a:r>
            <a:r>
              <a:rPr lang="en-US" altLang="ko-KR" sz="1200" b="0" i="0" u="none" strike="noStrike" kern="1200" baseline="0" dirty="0">
                <a:solidFill>
                  <a:schemeClr val="tx1"/>
                </a:solidFill>
                <a:latin typeface="Arial" charset="0"/>
                <a:ea typeface="+mn-ea"/>
                <a:cs typeface="+mn-cs"/>
              </a:rPr>
              <a:t> </a:t>
            </a:r>
            <a:r>
              <a:rPr lang="en-US" altLang="ko-KR" sz="1200" b="0" i="0" u="none" strike="noStrike" kern="1200" baseline="0" dirty="0" err="1">
                <a:solidFill>
                  <a:schemeClr val="tx1"/>
                </a:solidFill>
                <a:latin typeface="Arial" charset="0"/>
                <a:ea typeface="+mn-ea"/>
                <a:cs typeface="+mn-cs"/>
              </a:rPr>
              <a:t>i</a:t>
            </a:r>
            <a:r>
              <a:rPr lang="ko-KR" altLang="en-US" sz="1200" b="0" i="0" u="none" strike="noStrike" kern="1200" baseline="0" dirty="0">
                <a:solidFill>
                  <a:schemeClr val="tx1"/>
                </a:solidFill>
                <a:latin typeface="Arial" charset="0"/>
                <a:ea typeface="+mn-ea"/>
                <a:cs typeface="+mn-cs"/>
              </a:rPr>
              <a:t>의 </a:t>
            </a:r>
            <a:r>
              <a:rPr lang="ko-KR" altLang="en-US" sz="1200" b="0" i="0" u="none" strike="noStrike" kern="1200" baseline="0" dirty="0" err="1">
                <a:solidFill>
                  <a:schemeClr val="tx1"/>
                </a:solidFill>
                <a:latin typeface="Arial" charset="0"/>
                <a:ea typeface="+mn-ea"/>
                <a:cs typeface="+mn-cs"/>
              </a:rPr>
              <a:t>대용으로서의</a:t>
            </a:r>
            <a:r>
              <a:rPr lang="ko-KR" altLang="en-US" sz="1200" b="0" i="0" u="none" strike="noStrike" kern="1200" baseline="0" dirty="0">
                <a:solidFill>
                  <a:schemeClr val="tx1"/>
                </a:solidFill>
                <a:latin typeface="Arial" charset="0"/>
                <a:ea typeface="+mn-ea"/>
                <a:cs typeface="+mn-cs"/>
              </a:rPr>
              <a:t> </a:t>
            </a:r>
            <a:r>
              <a:rPr lang="en-US" altLang="ko-KR" sz="1200" b="0" i="0" u="none" strike="noStrike" kern="1200" baseline="0" dirty="0">
                <a:solidFill>
                  <a:schemeClr val="tx1"/>
                </a:solidFill>
                <a:latin typeface="Arial" charset="0"/>
                <a:ea typeface="+mn-ea"/>
                <a:cs typeface="+mn-cs"/>
              </a:rPr>
              <a:t>y.</a:t>
            </a:r>
          </a:p>
          <a:p>
            <a:r>
              <a:rPr lang="en-US" altLang="ko-KR" sz="1200" b="1" i="1" u="none" strike="noStrike" kern="1200" baseline="0" dirty="0">
                <a:solidFill>
                  <a:schemeClr val="tx1"/>
                </a:solidFill>
                <a:latin typeface="Arial" charset="0"/>
                <a:ea typeface="+mn-ea"/>
                <a:cs typeface="+mn-cs"/>
              </a:rPr>
              <a:t>in place of </a:t>
            </a:r>
            <a:r>
              <a:rPr lang="en-US" altLang="ko-KR" sz="1200" b="0" i="0" u="none" strike="noStrike" kern="1200" baseline="0" dirty="0">
                <a:solidFill>
                  <a:schemeClr val="tx1"/>
                </a:solidFill>
                <a:latin typeface="Arial" charset="0"/>
                <a:ea typeface="+mn-ea"/>
                <a:cs typeface="+mn-cs"/>
              </a:rPr>
              <a:t>…</a:t>
            </a:r>
            <a:r>
              <a:rPr lang="ko-KR" altLang="en-US" sz="1200" b="0" i="0" u="none" strike="noStrike" kern="1200" baseline="0" dirty="0">
                <a:solidFill>
                  <a:schemeClr val="tx1"/>
                </a:solidFill>
                <a:latin typeface="Arial" charset="0"/>
                <a:ea typeface="+mn-ea"/>
                <a:cs typeface="+mn-cs"/>
              </a:rPr>
              <a:t>대신에</a:t>
            </a:r>
            <a:r>
              <a:rPr lang="en-US" altLang="ko-KR" sz="1200" b="0" i="0" u="none" strike="noStrike" kern="1200" baseline="0" dirty="0">
                <a:solidFill>
                  <a:schemeClr val="tx1"/>
                </a:solidFill>
                <a:latin typeface="Arial" charset="0"/>
                <a:ea typeface="+mn-ea"/>
                <a:cs typeface="+mn-cs"/>
              </a:rPr>
              <a:t>(instead of).  Use margarine </a:t>
            </a:r>
            <a:r>
              <a:rPr lang="en-US" altLang="ko-KR" sz="1200" b="0" i="1" u="none" strike="noStrike" kern="1200" baseline="0" dirty="0">
                <a:solidFill>
                  <a:schemeClr val="tx1"/>
                </a:solidFill>
                <a:latin typeface="Arial" charset="0"/>
                <a:ea typeface="+mn-ea"/>
                <a:cs typeface="+mn-cs"/>
              </a:rPr>
              <a:t>in ∼ of </a:t>
            </a:r>
            <a:r>
              <a:rPr lang="en-US" altLang="ko-KR" sz="1200" b="0" i="0" u="none" strike="noStrike" kern="1200" baseline="0" dirty="0">
                <a:solidFill>
                  <a:schemeClr val="tx1"/>
                </a:solidFill>
                <a:latin typeface="Arial" charset="0"/>
                <a:ea typeface="+mn-ea"/>
                <a:cs typeface="+mn-cs"/>
              </a:rPr>
              <a:t>butter. </a:t>
            </a:r>
            <a:r>
              <a:rPr lang="ko-KR" altLang="en-US" sz="1200" b="0" i="0" u="none" strike="noStrike" kern="1200" baseline="0" dirty="0">
                <a:solidFill>
                  <a:schemeClr val="tx1"/>
                </a:solidFill>
                <a:latin typeface="Arial" charset="0"/>
                <a:ea typeface="+mn-ea"/>
                <a:cs typeface="+mn-cs"/>
              </a:rPr>
              <a:t>버터 대신에 마가린을 쓰세요</a:t>
            </a:r>
            <a:r>
              <a:rPr lang="en-US" altLang="ko-KR" sz="1200" b="0" i="0" u="none" strike="noStrike" kern="1200" baseline="0" dirty="0">
                <a:solidFill>
                  <a:schemeClr val="tx1"/>
                </a:solidFill>
                <a:latin typeface="Arial" charset="0"/>
                <a:ea typeface="+mn-ea"/>
                <a:cs typeface="+mn-cs"/>
              </a:rPr>
              <a:t>.</a:t>
            </a:r>
          </a:p>
          <a:p>
            <a:pPr eaLnBrk="1" hangingPunct="1"/>
            <a:endParaRPr lang="en-US" dirty="0"/>
          </a:p>
        </p:txBody>
      </p:sp>
      <p:sp>
        <p:nvSpPr>
          <p:cNvPr id="58371" name="Slide Number Placeholder 3"/>
          <p:cNvSpPr>
            <a:spLocks noGrp="1"/>
          </p:cNvSpPr>
          <p:nvPr>
            <p:ph type="sldNum" sz="quarter" idx="5"/>
          </p:nvPr>
        </p:nvSpPr>
        <p:spPr>
          <a:noFill/>
        </p:spPr>
        <p:txBody>
          <a:bodyPr/>
          <a:lstStyle/>
          <a:p>
            <a:fld id="{14FA90E4-5A2C-4BEC-8FA0-B8E88409B201}" type="slidenum">
              <a:rPr lang="en-US" smtClean="0">
                <a:cs typeface="Arial" charset="0"/>
              </a:rPr>
              <a:pPr/>
              <a:t>21</a:t>
            </a:fld>
            <a:endParaRPr lang="en-US" dirty="0">
              <a:cs typeface="Arial" charset="0"/>
            </a:endParaRPr>
          </a:p>
        </p:txBody>
      </p:sp>
    </p:spTree>
    <p:extLst>
      <p:ext uri="{BB962C8B-B14F-4D97-AF65-F5344CB8AC3E}">
        <p14:creationId xmlns:p14="http://schemas.microsoft.com/office/powerpoint/2010/main" val="821115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a:ln/>
        </p:spPr>
      </p:sp>
      <p:sp>
        <p:nvSpPr>
          <p:cNvPr id="60418" name="Notes Placeholder 2"/>
          <p:cNvSpPr>
            <a:spLocks noGrp="1"/>
          </p:cNvSpPr>
          <p:nvPr>
            <p:ph type="body" idx="1"/>
          </p:nvPr>
        </p:nvSpPr>
        <p:spPr>
          <a:noFill/>
          <a:ln/>
        </p:spPr>
        <p:txBody>
          <a:bodyPr/>
          <a:lstStyle/>
          <a:p>
            <a:pPr eaLnBrk="1" hangingPunct="1"/>
            <a:endParaRPr lang="en-US" dirty="0"/>
          </a:p>
        </p:txBody>
      </p:sp>
      <p:sp>
        <p:nvSpPr>
          <p:cNvPr id="60419" name="Slide Number Placeholder 3"/>
          <p:cNvSpPr>
            <a:spLocks noGrp="1"/>
          </p:cNvSpPr>
          <p:nvPr>
            <p:ph type="sldNum" sz="quarter" idx="5"/>
          </p:nvPr>
        </p:nvSpPr>
        <p:spPr>
          <a:noFill/>
        </p:spPr>
        <p:txBody>
          <a:bodyPr/>
          <a:lstStyle/>
          <a:p>
            <a:fld id="{0BEF24C1-B0DD-4AE7-9509-0F5580879A74}" type="slidenum">
              <a:rPr lang="en-US" smtClean="0">
                <a:cs typeface="Arial" charset="0"/>
              </a:rPr>
              <a:pPr/>
              <a:t>22</a:t>
            </a:fld>
            <a:endParaRPr lang="en-US" dirty="0">
              <a:cs typeface="Arial" charset="0"/>
            </a:endParaRPr>
          </a:p>
        </p:txBody>
      </p:sp>
    </p:spTree>
    <p:extLst>
      <p:ext uri="{BB962C8B-B14F-4D97-AF65-F5344CB8AC3E}">
        <p14:creationId xmlns:p14="http://schemas.microsoft.com/office/powerpoint/2010/main" val="8666882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a:ln/>
        </p:spPr>
      </p:sp>
      <p:sp>
        <p:nvSpPr>
          <p:cNvPr id="62466" name="Notes Placeholder 2"/>
          <p:cNvSpPr>
            <a:spLocks noGrp="1"/>
          </p:cNvSpPr>
          <p:nvPr>
            <p:ph type="body" idx="1"/>
          </p:nvPr>
        </p:nvSpPr>
        <p:spPr>
          <a:noFill/>
          <a:ln/>
        </p:spPr>
        <p:txBody>
          <a:bodyPr/>
          <a:lstStyle/>
          <a:p>
            <a:pPr eaLnBrk="1" hangingPunct="1"/>
            <a:endParaRPr lang="en-US" dirty="0"/>
          </a:p>
        </p:txBody>
      </p:sp>
      <p:sp>
        <p:nvSpPr>
          <p:cNvPr id="62467" name="Slide Number Placeholder 3"/>
          <p:cNvSpPr>
            <a:spLocks noGrp="1"/>
          </p:cNvSpPr>
          <p:nvPr>
            <p:ph type="sldNum" sz="quarter" idx="5"/>
          </p:nvPr>
        </p:nvSpPr>
        <p:spPr>
          <a:noFill/>
        </p:spPr>
        <p:txBody>
          <a:bodyPr/>
          <a:lstStyle/>
          <a:p>
            <a:fld id="{E67E76C6-0AB8-4301-BE28-E4417A884D84}" type="slidenum">
              <a:rPr lang="en-US" smtClean="0">
                <a:cs typeface="Arial" charset="0"/>
              </a:rPr>
              <a:pPr/>
              <a:t>23</a:t>
            </a:fld>
            <a:endParaRPr lang="en-US" dirty="0">
              <a:cs typeface="Arial" charset="0"/>
            </a:endParaRPr>
          </a:p>
        </p:txBody>
      </p:sp>
    </p:spTree>
    <p:extLst>
      <p:ext uri="{BB962C8B-B14F-4D97-AF65-F5344CB8AC3E}">
        <p14:creationId xmlns:p14="http://schemas.microsoft.com/office/powerpoint/2010/main" val="1401453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a:ln/>
        </p:spPr>
      </p:sp>
      <p:sp>
        <p:nvSpPr>
          <p:cNvPr id="68610" name="Notes Placeholder 2"/>
          <p:cNvSpPr>
            <a:spLocks noGrp="1"/>
          </p:cNvSpPr>
          <p:nvPr>
            <p:ph type="body" idx="1"/>
          </p:nvPr>
        </p:nvSpPr>
        <p:spPr>
          <a:noFill/>
          <a:ln/>
        </p:spPr>
        <p:txBody>
          <a:bodyPr/>
          <a:lstStyle/>
          <a:p>
            <a:pPr eaLnBrk="1" hangingPunct="1"/>
            <a:endParaRPr lang="en-US" dirty="0"/>
          </a:p>
        </p:txBody>
      </p:sp>
      <p:sp>
        <p:nvSpPr>
          <p:cNvPr id="68611" name="Slide Number Placeholder 3"/>
          <p:cNvSpPr>
            <a:spLocks noGrp="1"/>
          </p:cNvSpPr>
          <p:nvPr>
            <p:ph type="sldNum" sz="quarter" idx="5"/>
          </p:nvPr>
        </p:nvSpPr>
        <p:spPr>
          <a:noFill/>
        </p:spPr>
        <p:txBody>
          <a:bodyPr/>
          <a:lstStyle/>
          <a:p>
            <a:fld id="{78CF8064-568A-4754-BC3C-82E4193801C9}" type="slidenum">
              <a:rPr lang="en-US" smtClean="0">
                <a:cs typeface="Arial" charset="0"/>
              </a:rPr>
              <a:pPr/>
              <a:t>24</a:t>
            </a:fld>
            <a:endParaRPr lang="en-US" dirty="0">
              <a:cs typeface="Arial" charset="0"/>
            </a:endParaRPr>
          </a:p>
        </p:txBody>
      </p:sp>
    </p:spTree>
    <p:extLst>
      <p:ext uri="{BB962C8B-B14F-4D97-AF65-F5344CB8AC3E}">
        <p14:creationId xmlns:p14="http://schemas.microsoft.com/office/powerpoint/2010/main" val="885832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a:ln/>
        </p:spPr>
      </p:sp>
      <p:sp>
        <p:nvSpPr>
          <p:cNvPr id="64514" name="Notes Placeholder 2"/>
          <p:cNvSpPr>
            <a:spLocks noGrp="1"/>
          </p:cNvSpPr>
          <p:nvPr>
            <p:ph type="body" idx="1"/>
          </p:nvPr>
        </p:nvSpPr>
        <p:spPr>
          <a:noFill/>
          <a:ln/>
        </p:spPr>
        <p:txBody>
          <a:bodyPr/>
          <a:lstStyle/>
          <a:p>
            <a:r>
              <a:rPr lang="en-US" altLang="ko-KR" sz="1200" b="1" i="0" kern="1200">
                <a:solidFill>
                  <a:schemeClr val="tx1"/>
                </a:solidFill>
                <a:effectLst/>
                <a:latin typeface="Arial" charset="0"/>
                <a:ea typeface="+mn-ea"/>
                <a:cs typeface="+mn-cs"/>
              </a:rPr>
              <a:t>Preserve </a:t>
            </a:r>
            <a:r>
              <a:rPr lang="en-US" altLang="ko-KR" sz="1200" b="0" i="0" kern="1200">
                <a:solidFill>
                  <a:schemeClr val="tx1"/>
                </a:solidFill>
                <a:effectLst/>
                <a:latin typeface="Arial" charset="0"/>
                <a:ea typeface="+mn-ea"/>
                <a:cs typeface="+mn-cs"/>
              </a:rPr>
              <a:t>4</a:t>
            </a:r>
            <a:r>
              <a:rPr lang="en-US" altLang="ko-KR" sz="1200" b="0" i="0" kern="1200" dirty="0">
                <a:solidFill>
                  <a:schemeClr val="tx1"/>
                </a:solidFill>
                <a:effectLst/>
                <a:latin typeface="Arial" charset="0"/>
                <a:ea typeface="+mn-ea"/>
                <a:cs typeface="+mn-cs"/>
              </a:rPr>
              <a:t>.</a:t>
            </a:r>
            <a:r>
              <a:rPr lang="ko-KR" altLang="en-US" sz="1200" b="0" i="0" kern="1200" dirty="0">
                <a:solidFill>
                  <a:schemeClr val="tx1"/>
                </a:solidFill>
                <a:effectLst/>
                <a:latin typeface="Arial" charset="0"/>
                <a:ea typeface="+mn-ea"/>
                <a:cs typeface="+mn-cs"/>
              </a:rPr>
              <a:t>유지하다</a:t>
            </a:r>
            <a:r>
              <a:rPr lang="en-US" altLang="ko-KR" sz="1200" b="0" i="0" kern="1200" dirty="0">
                <a:solidFill>
                  <a:schemeClr val="tx1"/>
                </a:solidFill>
                <a:effectLst/>
                <a:latin typeface="Arial" charset="0"/>
                <a:ea typeface="+mn-ea"/>
                <a:cs typeface="+mn-cs"/>
              </a:rPr>
              <a:t>, </a:t>
            </a:r>
            <a:r>
              <a:rPr lang="ko-KR" altLang="en-US" sz="1200" b="0" i="0" kern="1200" dirty="0">
                <a:solidFill>
                  <a:schemeClr val="tx1"/>
                </a:solidFill>
                <a:effectLst/>
                <a:latin typeface="Arial" charset="0"/>
                <a:ea typeface="+mn-ea"/>
                <a:cs typeface="+mn-cs"/>
              </a:rPr>
              <a:t>지속하다</a:t>
            </a:r>
            <a:r>
              <a:rPr lang="en-US" altLang="ko-KR" sz="1200" b="0" i="0" kern="1200" dirty="0">
                <a:solidFill>
                  <a:schemeClr val="tx1"/>
                </a:solidFill>
                <a:effectLst/>
                <a:latin typeface="Arial" charset="0"/>
                <a:ea typeface="+mn-ea"/>
                <a:cs typeface="+mn-cs"/>
              </a:rPr>
              <a:t>(maintain, retain). </a:t>
            </a:r>
            <a:r>
              <a:rPr lang="en-US" altLang="ko-KR" sz="1200" b="1" i="0" kern="1200" dirty="0">
                <a:solidFill>
                  <a:schemeClr val="tx1"/>
                </a:solidFill>
                <a:effectLst/>
                <a:latin typeface="Arial" charset="0"/>
                <a:ea typeface="+mn-ea"/>
                <a:cs typeface="+mn-cs"/>
              </a:rPr>
              <a:t>preserve</a:t>
            </a:r>
            <a:r>
              <a:rPr lang="en-US" altLang="ko-KR" sz="1200" b="0" i="0" kern="1200" dirty="0">
                <a:solidFill>
                  <a:schemeClr val="tx1"/>
                </a:solidFill>
                <a:effectLst/>
                <a:latin typeface="Arial" charset="0"/>
                <a:ea typeface="+mn-ea"/>
                <a:cs typeface="+mn-cs"/>
              </a:rPr>
              <a:t> appearances </a:t>
            </a:r>
            <a:r>
              <a:rPr lang="ko-KR" altLang="en-US" sz="1200" b="0" i="0" kern="1200" dirty="0">
                <a:solidFill>
                  <a:schemeClr val="tx1"/>
                </a:solidFill>
                <a:effectLst/>
                <a:latin typeface="Arial" charset="0"/>
                <a:ea typeface="+mn-ea"/>
                <a:cs typeface="+mn-cs"/>
              </a:rPr>
              <a:t>체면을 유지하다</a:t>
            </a:r>
            <a:r>
              <a:rPr lang="en-US" altLang="ko-KR" sz="1200" b="0" i="0" kern="1200" dirty="0">
                <a:solidFill>
                  <a:schemeClr val="tx1"/>
                </a:solidFill>
                <a:effectLst/>
                <a:latin typeface="Arial" charset="0"/>
                <a:ea typeface="+mn-ea"/>
                <a:cs typeface="+mn-cs"/>
              </a:rPr>
              <a:t>. He has always </a:t>
            </a:r>
            <a:r>
              <a:rPr lang="en-US" altLang="ko-KR" sz="1200" b="1" i="0" kern="1200" dirty="0">
                <a:solidFill>
                  <a:schemeClr val="tx1"/>
                </a:solidFill>
                <a:effectLst/>
                <a:latin typeface="Arial" charset="0"/>
                <a:ea typeface="+mn-ea"/>
                <a:cs typeface="+mn-cs"/>
              </a:rPr>
              <a:t>preserved</a:t>
            </a:r>
            <a:r>
              <a:rPr lang="en-US" altLang="ko-KR" sz="1200" b="0" i="0" kern="1200" dirty="0">
                <a:solidFill>
                  <a:schemeClr val="tx1"/>
                </a:solidFill>
                <a:effectLst/>
                <a:latin typeface="Arial" charset="0"/>
                <a:ea typeface="+mn-ea"/>
                <a:cs typeface="+mn-cs"/>
              </a:rPr>
              <a:t> his innocence.</a:t>
            </a:r>
            <a:r>
              <a:rPr lang="en-US" altLang="ko-KR" sz="1200" b="0" i="0" kern="1200" baseline="0" dirty="0">
                <a:solidFill>
                  <a:schemeClr val="tx1"/>
                </a:solidFill>
                <a:effectLst/>
                <a:latin typeface="Arial" charset="0"/>
                <a:ea typeface="+mn-ea"/>
                <a:cs typeface="+mn-cs"/>
              </a:rPr>
              <a:t> </a:t>
            </a:r>
            <a:r>
              <a:rPr lang="ko-KR" altLang="en-US" sz="1200" b="0" i="0" kern="1200" dirty="0">
                <a:solidFill>
                  <a:schemeClr val="tx1"/>
                </a:solidFill>
                <a:effectLst/>
                <a:latin typeface="Arial" charset="0"/>
                <a:ea typeface="+mn-ea"/>
                <a:cs typeface="+mn-cs"/>
              </a:rPr>
              <a:t>언제나 순진성을 잃지 않았다</a:t>
            </a:r>
            <a:r>
              <a:rPr lang="en-US" altLang="ko-KR" sz="1200" b="0" i="0" kern="1200" dirty="0">
                <a:solidFill>
                  <a:schemeClr val="tx1"/>
                </a:solidFill>
                <a:effectLst/>
                <a:latin typeface="Arial" charset="0"/>
                <a:ea typeface="+mn-ea"/>
                <a:cs typeface="+mn-cs"/>
              </a:rPr>
              <a:t>. She is well </a:t>
            </a:r>
            <a:r>
              <a:rPr lang="en-US" altLang="ko-KR" sz="1200" b="1" i="0" kern="1200" dirty="0">
                <a:solidFill>
                  <a:schemeClr val="tx1"/>
                </a:solidFill>
                <a:effectLst/>
                <a:latin typeface="Arial" charset="0"/>
                <a:ea typeface="+mn-ea"/>
                <a:cs typeface="+mn-cs"/>
              </a:rPr>
              <a:t>preserved</a:t>
            </a:r>
            <a:r>
              <a:rPr lang="en-US" altLang="ko-KR" sz="1200" b="0" i="0" kern="1200" dirty="0">
                <a:solidFill>
                  <a:schemeClr val="tx1"/>
                </a:solidFill>
                <a:effectLst/>
                <a:latin typeface="Arial" charset="0"/>
                <a:ea typeface="+mn-ea"/>
                <a:cs typeface="+mn-cs"/>
              </a:rPr>
              <a:t>. </a:t>
            </a:r>
            <a:r>
              <a:rPr lang="ko-KR" altLang="en-US" sz="1200" b="0" i="0" kern="1200" dirty="0">
                <a:solidFill>
                  <a:schemeClr val="tx1"/>
                </a:solidFill>
                <a:effectLst/>
                <a:latin typeface="Arial" charset="0"/>
                <a:ea typeface="+mn-ea"/>
                <a:cs typeface="+mn-cs"/>
              </a:rPr>
              <a:t>용모가 시들지 않는다</a:t>
            </a:r>
            <a:r>
              <a:rPr lang="en-US" altLang="ko-KR" sz="1200" b="0" i="0" kern="1200" dirty="0">
                <a:solidFill>
                  <a:schemeClr val="tx1"/>
                </a:solidFill>
                <a:effectLst/>
                <a:latin typeface="Arial" charset="0"/>
                <a:ea typeface="+mn-ea"/>
                <a:cs typeface="+mn-cs"/>
              </a:rPr>
              <a:t>[</a:t>
            </a:r>
            <a:r>
              <a:rPr lang="ko-KR" altLang="en-US" sz="1200" b="0" i="0" kern="1200" dirty="0">
                <a:solidFill>
                  <a:schemeClr val="tx1"/>
                </a:solidFill>
                <a:effectLst/>
                <a:latin typeface="Arial" charset="0"/>
                <a:ea typeface="+mn-ea"/>
                <a:cs typeface="+mn-cs"/>
              </a:rPr>
              <a:t>언제나 젊다</a:t>
            </a:r>
            <a:r>
              <a:rPr lang="en-US" altLang="ko-KR" sz="1200" b="0" i="0" kern="1200" dirty="0">
                <a:solidFill>
                  <a:schemeClr val="tx1"/>
                </a:solidFill>
                <a:effectLst/>
                <a:latin typeface="Arial" charset="0"/>
                <a:ea typeface="+mn-ea"/>
                <a:cs typeface="+mn-cs"/>
              </a:rPr>
              <a:t>].</a:t>
            </a:r>
            <a:endParaRPr lang="en-US" dirty="0"/>
          </a:p>
        </p:txBody>
      </p:sp>
      <p:sp>
        <p:nvSpPr>
          <p:cNvPr id="64515" name="Slide Number Placeholder 3"/>
          <p:cNvSpPr>
            <a:spLocks noGrp="1"/>
          </p:cNvSpPr>
          <p:nvPr>
            <p:ph type="sldNum" sz="quarter" idx="5"/>
          </p:nvPr>
        </p:nvSpPr>
        <p:spPr>
          <a:noFill/>
        </p:spPr>
        <p:txBody>
          <a:bodyPr/>
          <a:lstStyle/>
          <a:p>
            <a:fld id="{00EB4DD4-D249-49D1-B03C-06295268EBFE}" type="slidenum">
              <a:rPr lang="en-US" smtClean="0">
                <a:cs typeface="Arial" charset="0"/>
              </a:rPr>
              <a:pPr/>
              <a:t>25</a:t>
            </a:fld>
            <a:endParaRPr lang="en-US" dirty="0">
              <a:cs typeface="Arial" charset="0"/>
            </a:endParaRPr>
          </a:p>
        </p:txBody>
      </p:sp>
    </p:spTree>
    <p:extLst>
      <p:ext uri="{BB962C8B-B14F-4D97-AF65-F5344CB8AC3E}">
        <p14:creationId xmlns:p14="http://schemas.microsoft.com/office/powerpoint/2010/main" val="38717280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ln/>
        </p:spPr>
      </p:sp>
      <p:sp>
        <p:nvSpPr>
          <p:cNvPr id="66562" name="Notes Placeholder 2"/>
          <p:cNvSpPr>
            <a:spLocks noGrp="1"/>
          </p:cNvSpPr>
          <p:nvPr>
            <p:ph type="body" idx="1"/>
          </p:nvPr>
        </p:nvSpPr>
        <p:spPr>
          <a:noFill/>
          <a:ln/>
        </p:spPr>
        <p:txBody>
          <a:bodyPr/>
          <a:lstStyle/>
          <a:p>
            <a:pPr eaLnBrk="1" hangingPunct="1"/>
            <a:endParaRPr lang="en-US" dirty="0"/>
          </a:p>
        </p:txBody>
      </p:sp>
      <p:sp>
        <p:nvSpPr>
          <p:cNvPr id="66563" name="Slide Number Placeholder 3"/>
          <p:cNvSpPr>
            <a:spLocks noGrp="1"/>
          </p:cNvSpPr>
          <p:nvPr>
            <p:ph type="sldNum" sz="quarter" idx="5"/>
          </p:nvPr>
        </p:nvSpPr>
        <p:spPr>
          <a:noFill/>
        </p:spPr>
        <p:txBody>
          <a:bodyPr/>
          <a:lstStyle/>
          <a:p>
            <a:fld id="{37D84851-65B1-4D39-B898-5B953351EB7C}" type="slidenum">
              <a:rPr lang="en-US" smtClean="0">
                <a:cs typeface="Arial" charset="0"/>
              </a:rPr>
              <a:pPr/>
              <a:t>26</a:t>
            </a:fld>
            <a:endParaRPr lang="en-US" dirty="0">
              <a:cs typeface="Arial" charset="0"/>
            </a:endParaRPr>
          </a:p>
        </p:txBody>
      </p:sp>
    </p:spTree>
    <p:extLst>
      <p:ext uri="{BB962C8B-B14F-4D97-AF65-F5344CB8AC3E}">
        <p14:creationId xmlns:p14="http://schemas.microsoft.com/office/powerpoint/2010/main" val="9713057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a:ln/>
        </p:spPr>
      </p:sp>
      <p:sp>
        <p:nvSpPr>
          <p:cNvPr id="68610" name="Notes Placeholder 2"/>
          <p:cNvSpPr>
            <a:spLocks noGrp="1"/>
          </p:cNvSpPr>
          <p:nvPr>
            <p:ph type="body" idx="1"/>
          </p:nvPr>
        </p:nvSpPr>
        <p:spPr>
          <a:noFill/>
          <a:ln/>
        </p:spPr>
        <p:txBody>
          <a:bodyPr/>
          <a:lstStyle/>
          <a:p>
            <a:pPr eaLnBrk="1" hangingPunct="1"/>
            <a:endParaRPr lang="en-US" dirty="0"/>
          </a:p>
        </p:txBody>
      </p:sp>
      <p:sp>
        <p:nvSpPr>
          <p:cNvPr id="68611" name="Slide Number Placeholder 3"/>
          <p:cNvSpPr>
            <a:spLocks noGrp="1"/>
          </p:cNvSpPr>
          <p:nvPr>
            <p:ph type="sldNum" sz="quarter" idx="5"/>
          </p:nvPr>
        </p:nvSpPr>
        <p:spPr>
          <a:noFill/>
        </p:spPr>
        <p:txBody>
          <a:bodyPr/>
          <a:lstStyle/>
          <a:p>
            <a:fld id="{78CF8064-568A-4754-BC3C-82E4193801C9}" type="slidenum">
              <a:rPr lang="en-US" smtClean="0">
                <a:cs typeface="Arial" charset="0"/>
              </a:rPr>
              <a:pPr/>
              <a:t>27</a:t>
            </a:fld>
            <a:endParaRPr lang="en-US" dirty="0">
              <a:cs typeface="Arial" charset="0"/>
            </a:endParaRPr>
          </a:p>
        </p:txBody>
      </p:sp>
    </p:spTree>
    <p:extLst>
      <p:ext uri="{BB962C8B-B14F-4D97-AF65-F5344CB8AC3E}">
        <p14:creationId xmlns:p14="http://schemas.microsoft.com/office/powerpoint/2010/main" val="2014982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a:ln/>
        </p:spPr>
      </p:sp>
      <p:sp>
        <p:nvSpPr>
          <p:cNvPr id="68610" name="Notes Placeholder 2"/>
          <p:cNvSpPr>
            <a:spLocks noGrp="1"/>
          </p:cNvSpPr>
          <p:nvPr>
            <p:ph type="body" idx="1"/>
          </p:nvPr>
        </p:nvSpPr>
        <p:spPr>
          <a:noFill/>
          <a:ln/>
        </p:spPr>
        <p:txBody>
          <a:bodyPr/>
          <a:lstStyle/>
          <a:p>
            <a:pPr eaLnBrk="1" hangingPunct="1"/>
            <a:endParaRPr lang="en-US" dirty="0"/>
          </a:p>
        </p:txBody>
      </p:sp>
      <p:sp>
        <p:nvSpPr>
          <p:cNvPr id="68611" name="Slide Number Placeholder 3"/>
          <p:cNvSpPr>
            <a:spLocks noGrp="1"/>
          </p:cNvSpPr>
          <p:nvPr>
            <p:ph type="sldNum" sz="quarter" idx="5"/>
          </p:nvPr>
        </p:nvSpPr>
        <p:spPr>
          <a:noFill/>
        </p:spPr>
        <p:txBody>
          <a:bodyPr/>
          <a:lstStyle/>
          <a:p>
            <a:fld id="{78CF8064-568A-4754-BC3C-82E4193801C9}" type="slidenum">
              <a:rPr lang="en-US" smtClean="0">
                <a:cs typeface="Arial" charset="0"/>
              </a:rPr>
              <a:pPr/>
              <a:t>28</a:t>
            </a:fld>
            <a:endParaRPr lang="en-US" dirty="0">
              <a:cs typeface="Arial" charset="0"/>
            </a:endParaRPr>
          </a:p>
        </p:txBody>
      </p:sp>
    </p:spTree>
    <p:extLst>
      <p:ext uri="{BB962C8B-B14F-4D97-AF65-F5344CB8AC3E}">
        <p14:creationId xmlns:p14="http://schemas.microsoft.com/office/powerpoint/2010/main" val="616408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a:ln/>
        </p:spPr>
      </p:sp>
      <p:sp>
        <p:nvSpPr>
          <p:cNvPr id="70658" name="Notes Placeholder 2"/>
          <p:cNvSpPr>
            <a:spLocks noGrp="1"/>
          </p:cNvSpPr>
          <p:nvPr>
            <p:ph type="body" idx="1"/>
          </p:nvPr>
        </p:nvSpPr>
        <p:spPr>
          <a:noFill/>
          <a:ln/>
        </p:spPr>
        <p:txBody>
          <a:bodyPr/>
          <a:lstStyle/>
          <a:p>
            <a:r>
              <a:rPr lang="en-US" altLang="ko-KR" sz="1200" b="1" i="0" u="none" strike="noStrike" kern="1200" baseline="0" dirty="0">
                <a:solidFill>
                  <a:schemeClr val="tx1"/>
                </a:solidFill>
                <a:latin typeface="굴림" panose="020B0600000101010101" pitchFamily="50" charset="-127"/>
                <a:ea typeface="굴림" panose="020B0600000101010101" pitchFamily="50" charset="-127"/>
                <a:cs typeface="+mn-cs"/>
              </a:rPr>
              <a:t>integrity</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en-US" altLang="ko-KR" sz="1200" b="0" i="0" u="none" strike="noStrike" kern="1200" baseline="0" dirty="0" err="1">
                <a:solidFill>
                  <a:schemeClr val="tx1"/>
                </a:solidFill>
                <a:latin typeface="굴림" panose="020B0600000101010101" pitchFamily="50" charset="-127"/>
                <a:ea typeface="굴림" panose="020B0600000101010101" pitchFamily="50" charset="-127"/>
                <a:cs typeface="+mn-cs"/>
              </a:rPr>
              <a:t>intégreti</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en-US" altLang="ko-KR" sz="1200" b="0" i="1" u="none" strike="noStrike" kern="1200" baseline="0" dirty="0">
                <a:solidFill>
                  <a:schemeClr val="tx1"/>
                </a:solidFill>
                <a:latin typeface="굴림" panose="020B0600000101010101" pitchFamily="50" charset="-127"/>
                <a:ea typeface="굴림" panose="020B0600000101010101" pitchFamily="50" charset="-127"/>
                <a:cs typeface="+mn-cs"/>
              </a:rPr>
              <a:t>n. </a:t>
            </a:r>
            <a:r>
              <a:rPr lang="en-US" altLang="ko-KR" sz="1200" b="1" i="0" u="none" strike="noStrike" kern="1200" baseline="0" dirty="0">
                <a:solidFill>
                  <a:schemeClr val="tx1"/>
                </a:solidFill>
                <a:latin typeface="굴림" panose="020B0600000101010101" pitchFamily="50" charset="-127"/>
                <a:ea typeface="굴림" panose="020B0600000101010101" pitchFamily="50" charset="-127"/>
                <a:cs typeface="+mn-cs"/>
              </a:rPr>
              <a:t>1 </a:t>
            </a:r>
            <a:r>
              <a:rPr lang="ko-KR" altLang="en-US" sz="1200" b="1" i="0" u="none" strike="noStrike" kern="1200" baseline="0" dirty="0">
                <a:solidFill>
                  <a:schemeClr val="tx1"/>
                </a:solidFill>
                <a:latin typeface="굴림" panose="020B0600000101010101" pitchFamily="50" charset="-127"/>
                <a:ea typeface="굴림" panose="020B0600000101010101" pitchFamily="50" charset="-127"/>
                <a:cs typeface="+mn-cs"/>
              </a:rPr>
              <a:t>정직</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성실</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고결</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청렴</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(honesty)</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en-US" altLang="ko-KR" sz="1600" b="0" i="0" u="none" strike="noStrike" kern="1200" baseline="0" dirty="0">
                <a:solidFill>
                  <a:schemeClr val="tx1"/>
                </a:solidFill>
                <a:latin typeface="굴림" panose="020B0600000101010101" pitchFamily="50" charset="-127"/>
                <a:ea typeface="굴림" panose="020B0600000101010101" pitchFamily="50" charset="-127"/>
                <a:cs typeface="+mn-cs"/>
              </a:rPr>
              <a:t>ð</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HONOR[</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동의어</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a person of high </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 뛰어나게 성실한 사람</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 종종 인물 소개에 쓰임</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en-US" altLang="ko-KR" sz="1200" b="1" i="0" u="none" strike="noStrike" kern="1200" baseline="0" dirty="0">
                <a:solidFill>
                  <a:schemeClr val="tx1"/>
                </a:solidFill>
                <a:latin typeface="굴림" panose="020B0600000101010101" pitchFamily="50" charset="-127"/>
                <a:ea typeface="굴림" panose="020B0600000101010101" pitchFamily="50" charset="-127"/>
                <a:cs typeface="+mn-cs"/>
              </a:rPr>
              <a:t>2 </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완전한 상태</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ko-KR" altLang="en-US" sz="1200" b="1" i="0" u="none" strike="noStrike" kern="1200" baseline="0" dirty="0">
                <a:solidFill>
                  <a:schemeClr val="tx1"/>
                </a:solidFill>
                <a:latin typeface="굴림" panose="020B0600000101010101" pitchFamily="50" charset="-127"/>
                <a:ea typeface="굴림" panose="020B0600000101010101" pitchFamily="50" charset="-127"/>
                <a:cs typeface="+mn-cs"/>
              </a:rPr>
              <a:t>무결</a:t>
            </a:r>
            <a:r>
              <a:rPr lang="en-US" altLang="ko-KR" sz="1200" b="1" i="0" u="none" strike="noStrike" kern="1200" baseline="0" dirty="0">
                <a:solidFill>
                  <a:schemeClr val="tx1"/>
                </a:solidFill>
                <a:latin typeface="굴림" panose="020B0600000101010101" pitchFamily="50" charset="-127"/>
                <a:ea typeface="굴림" panose="020B0600000101010101" pitchFamily="50" charset="-127"/>
                <a:cs typeface="+mn-cs"/>
              </a:rPr>
              <a:t>(</a:t>
            </a:r>
            <a:r>
              <a:rPr lang="ko-KR" altLang="en-US" sz="1200" b="1" i="0" u="none" strike="noStrike" kern="1200" baseline="0" dirty="0">
                <a:solidFill>
                  <a:schemeClr val="tx1"/>
                </a:solidFill>
                <a:latin typeface="굴림" panose="020B0600000101010101" pitchFamily="50" charset="-127"/>
                <a:ea typeface="굴림" panose="020B0600000101010101" pitchFamily="50" charset="-127"/>
                <a:cs typeface="+mn-cs"/>
              </a:rPr>
              <a:t>성</a:t>
            </a:r>
            <a:r>
              <a:rPr lang="en-US" altLang="ko-KR" sz="1200" b="1" i="0" u="none" strike="noStrike" kern="1200" baseline="0" dirty="0">
                <a:solidFill>
                  <a:schemeClr val="tx1"/>
                </a:solidFill>
                <a:latin typeface="굴림" panose="020B0600000101010101" pitchFamily="50" charset="-127"/>
                <a:ea typeface="굴림" panose="020B0600000101010101" pitchFamily="50" charset="-127"/>
                <a:cs typeface="+mn-cs"/>
              </a:rPr>
              <a:t>)</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(entirety)</a:t>
            </a:r>
            <a:r>
              <a:rPr lang="en-US" altLang="ko-KR" sz="1200" b="1" i="0" u="none" strike="noStrike" kern="1200" baseline="0" dirty="0">
                <a:solidFill>
                  <a:schemeClr val="tx1"/>
                </a:solidFill>
                <a:latin typeface="굴림" panose="020B0600000101010101" pitchFamily="50" charset="-127"/>
                <a:ea typeface="굴림" panose="020B0600000101010101" pitchFamily="50" charset="-127"/>
                <a:cs typeface="+mn-cs"/>
              </a:rPr>
              <a:t>;</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 본래의 상태</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ko-KR" altLang="en-US" sz="1200" b="0" i="0" u="none" strike="noStrike" kern="1200" baseline="0" dirty="0" err="1">
                <a:solidFill>
                  <a:schemeClr val="tx1"/>
                </a:solidFill>
                <a:latin typeface="굴림" panose="020B0600000101010101" pitchFamily="50" charset="-127"/>
                <a:ea typeface="굴림" panose="020B0600000101010101" pitchFamily="50" charset="-127"/>
                <a:cs typeface="+mn-cs"/>
              </a:rPr>
              <a:t>흠없는</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 상태</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(soundness). territorial </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 영토보전</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in its </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 고스란히 그대로</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원래대로</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a:t>
            </a:r>
          </a:p>
          <a:p>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&lt;literally "</a:t>
            </a:r>
            <a:r>
              <a:rPr lang="en-US" altLang="ko-KR" sz="1200" b="1" i="0" u="none" strike="noStrike" kern="1200" baseline="0" dirty="0">
                <a:solidFill>
                  <a:schemeClr val="tx1"/>
                </a:solidFill>
                <a:latin typeface="굴림" panose="020B0600000101010101" pitchFamily="50" charset="-127"/>
                <a:ea typeface="굴림" panose="020B0600000101010101" pitchFamily="50" charset="-127"/>
                <a:cs typeface="+mn-cs"/>
              </a:rPr>
              <a:t>untouched</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from in- "not" (see in- (1)) + root of </a:t>
            </a:r>
            <a:r>
              <a:rPr lang="en-US" altLang="ko-KR" sz="1200" b="0" i="0" u="none" strike="noStrike" kern="1200" baseline="0" dirty="0" err="1">
                <a:solidFill>
                  <a:schemeClr val="tx1"/>
                </a:solidFill>
                <a:latin typeface="굴림" panose="020B0600000101010101" pitchFamily="50" charset="-127"/>
                <a:ea typeface="굴림" panose="020B0600000101010101" pitchFamily="50" charset="-127"/>
                <a:cs typeface="+mn-cs"/>
              </a:rPr>
              <a:t>tangere</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"to touch," from PIE root *tag- "to touch, handle.“&gt;</a:t>
            </a:r>
          </a:p>
          <a:p>
            <a:endPar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endParaRPr>
          </a:p>
          <a:p>
            <a:r>
              <a:rPr lang="en-US" altLang="ko-KR" sz="1200" b="1" i="0" u="none" strike="noStrike" kern="1200" baseline="0" dirty="0">
                <a:solidFill>
                  <a:schemeClr val="tx1"/>
                </a:solidFill>
                <a:latin typeface="굴림" panose="020B0600000101010101" pitchFamily="50" charset="-127"/>
                <a:ea typeface="굴림" panose="020B0600000101010101" pitchFamily="50" charset="-127"/>
                <a:cs typeface="+mn-cs"/>
              </a:rPr>
              <a:t>integrated</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en-US" altLang="ko-KR" sz="1200" b="0" i="0" u="none" strike="noStrike" kern="1200" baseline="0" dirty="0" err="1">
                <a:solidFill>
                  <a:schemeClr val="tx1"/>
                </a:solidFill>
                <a:latin typeface="굴림" panose="020B0600000101010101" pitchFamily="50" charset="-127"/>
                <a:ea typeface="굴림" panose="020B0600000101010101" pitchFamily="50" charset="-127"/>
                <a:cs typeface="+mn-cs"/>
              </a:rPr>
              <a:t>íntegrèitid</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en-US" altLang="ko-KR" sz="1200" b="0" i="1" u="none" strike="noStrike" kern="1200" baseline="0" dirty="0">
                <a:solidFill>
                  <a:schemeClr val="tx1"/>
                </a:solidFill>
                <a:latin typeface="굴림" panose="020B0600000101010101" pitchFamily="50" charset="-127"/>
                <a:ea typeface="굴림" panose="020B0600000101010101" pitchFamily="50" charset="-127"/>
                <a:cs typeface="+mn-cs"/>
              </a:rPr>
              <a:t>adj. </a:t>
            </a:r>
            <a:r>
              <a:rPr lang="en-US" altLang="ko-KR" sz="1200" b="1" i="0" u="none" strike="noStrike" kern="1200" baseline="0" dirty="0">
                <a:solidFill>
                  <a:schemeClr val="tx1"/>
                </a:solidFill>
                <a:latin typeface="굴림" panose="020B0600000101010101" pitchFamily="50" charset="-127"/>
                <a:ea typeface="굴림" panose="020B0600000101010101" pitchFamily="50" charset="-127"/>
                <a:cs typeface="+mn-cs"/>
              </a:rPr>
              <a:t>1 </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인종</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R</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종교 등의</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 차별을 하지 않는</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평등한</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a:t>
            </a:r>
            <a:r>
              <a:rPr lang="en-US" altLang="ko-KR" sz="1600" b="0" i="0" u="none" strike="noStrike" kern="1200" baseline="0" dirty="0">
                <a:solidFill>
                  <a:schemeClr val="tx1"/>
                </a:solidFill>
                <a:latin typeface="굴림" panose="020B0600000101010101" pitchFamily="50" charset="-127"/>
                <a:ea typeface="굴림" panose="020B0600000101010101" pitchFamily="50" charset="-127"/>
                <a:cs typeface="+mn-cs"/>
              </a:rPr>
              <a:t>ó</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segregated). an </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neighborhood </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융화적 지역</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 예컨대 </a:t>
            </a:r>
            <a:r>
              <a:rPr lang="ko-KR" altLang="en-US" sz="1200" b="0" i="0" u="none" strike="noStrike" kern="1200" baseline="0" dirty="0">
                <a:solidFill>
                  <a:srgbClr val="FF0000"/>
                </a:solidFill>
                <a:latin typeface="굴림" panose="020B0600000101010101" pitchFamily="50" charset="-127"/>
                <a:ea typeface="굴림" panose="020B0600000101010101" pitchFamily="50" charset="-127"/>
                <a:cs typeface="+mn-cs"/>
              </a:rPr>
              <a:t>백인과 흑인</a:t>
            </a:r>
            <a:r>
              <a:rPr lang="ko-KR" altLang="en-US" sz="1200" b="0" i="0" u="none" strike="noStrike" kern="1200" baseline="0" dirty="0">
                <a:latin typeface="굴림" panose="020B0600000101010101" pitchFamily="50" charset="-127"/>
                <a:ea typeface="굴림" panose="020B0600000101010101" pitchFamily="50" charset="-127"/>
                <a:cs typeface="+mn-cs"/>
              </a:rPr>
              <a:t>이</a:t>
            </a:r>
            <a:r>
              <a:rPr lang="ko-KR" altLang="en-US" sz="1200" b="0" i="0" u="none" strike="noStrike" kern="1200" baseline="0" dirty="0">
                <a:solidFill>
                  <a:srgbClr val="FF0000"/>
                </a:solidFill>
                <a:latin typeface="굴림" panose="020B0600000101010101" pitchFamily="50" charset="-127"/>
                <a:ea typeface="굴림" panose="020B0600000101010101" pitchFamily="50" charset="-127"/>
                <a:cs typeface="+mn-cs"/>
              </a:rPr>
              <a:t> </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인종 차별을 하지 않으면서 사는 지역</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en-US" altLang="ko-KR" sz="1200" b="1" i="0" u="none" strike="noStrike" kern="1200" baseline="0" dirty="0">
                <a:solidFill>
                  <a:schemeClr val="tx1"/>
                </a:solidFill>
                <a:latin typeface="굴림" panose="020B0600000101010101" pitchFamily="50" charset="-127"/>
                <a:ea typeface="굴림" panose="020B0600000101010101" pitchFamily="50" charset="-127"/>
                <a:cs typeface="+mn-cs"/>
              </a:rPr>
              <a:t>2 </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조화된 전체를 구성하도록</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 통합된</a:t>
            </a:r>
            <a:r>
              <a:rPr lang="en-US" altLang="ko-KR" sz="1200" b="1" i="0" u="none" strike="noStrike" kern="1200" baseline="0" dirty="0">
                <a:solidFill>
                  <a:schemeClr val="tx1"/>
                </a:solidFill>
                <a:latin typeface="굴림" panose="020B0600000101010101" pitchFamily="50" charset="-127"/>
                <a:ea typeface="굴림" panose="020B0600000101010101" pitchFamily="50" charset="-127"/>
                <a:cs typeface="+mn-cs"/>
              </a:rPr>
              <a:t>;</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 조직화된</a:t>
            </a:r>
            <a:r>
              <a:rPr lang="en-US" altLang="ko-KR" sz="1200" b="1" i="0" u="none" strike="noStrike" kern="1200" baseline="0" dirty="0">
                <a:solidFill>
                  <a:schemeClr val="tx1"/>
                </a:solidFill>
                <a:latin typeface="굴림" panose="020B0600000101010101" pitchFamily="50" charset="-127"/>
                <a:ea typeface="굴림" panose="020B0600000101010101" pitchFamily="50" charset="-127"/>
                <a:cs typeface="+mn-cs"/>
              </a:rPr>
              <a:t>;</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 일관 생산</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판매</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을 하는</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en-US" altLang="ko-KR" sz="1200" b="1" i="0" u="none" strike="noStrike" kern="1200" baseline="0" dirty="0">
                <a:solidFill>
                  <a:schemeClr val="tx1"/>
                </a:solidFill>
                <a:latin typeface="굴림" panose="020B0600000101010101" pitchFamily="50" charset="-127"/>
                <a:ea typeface="굴림" panose="020B0600000101010101" pitchFamily="50" charset="-127"/>
                <a:cs typeface="+mn-cs"/>
              </a:rPr>
              <a:t>3 </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心</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&lt;</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인격이</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&gt;</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 융화된</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a:t>
            </a:r>
          </a:p>
          <a:p>
            <a:r>
              <a:rPr lang="en-US" altLang="ko-KR" sz="1200" b="1" i="0" u="none" strike="noStrike" kern="1200" baseline="0" dirty="0" err="1">
                <a:solidFill>
                  <a:schemeClr val="tx1"/>
                </a:solidFill>
                <a:latin typeface="굴림" panose="020B0600000101010101" pitchFamily="50" charset="-127"/>
                <a:ea typeface="굴림" panose="020B0600000101010101" pitchFamily="50" charset="-127"/>
                <a:cs typeface="+mn-cs"/>
              </a:rPr>
              <a:t>íntegrated</a:t>
            </a:r>
            <a:r>
              <a:rPr lang="en-US" altLang="ko-KR" sz="1200" b="1" i="0" u="none" strike="noStrike" kern="1200" baseline="0" dirty="0">
                <a:solidFill>
                  <a:schemeClr val="tx1"/>
                </a:solidFill>
                <a:latin typeface="굴림" panose="020B0600000101010101" pitchFamily="50" charset="-127"/>
                <a:ea typeface="굴림" panose="020B0600000101010101" pitchFamily="50" charset="-127"/>
                <a:cs typeface="+mn-cs"/>
              </a:rPr>
              <a:t> </a:t>
            </a:r>
            <a:r>
              <a:rPr lang="en-US" altLang="ko-KR" sz="1200" b="1" i="0" u="none" strike="noStrike" kern="1200" baseline="0" dirty="0" err="1">
                <a:solidFill>
                  <a:schemeClr val="tx1"/>
                </a:solidFill>
                <a:latin typeface="굴림" panose="020B0600000101010101" pitchFamily="50" charset="-127"/>
                <a:ea typeface="굴림" panose="020B0600000101010101" pitchFamily="50" charset="-127"/>
                <a:cs typeface="+mn-cs"/>
              </a:rPr>
              <a:t>círcuit</a:t>
            </a:r>
            <a:r>
              <a:rPr lang="en-US" altLang="ko-KR" sz="1200" b="1" i="0" u="none" strike="noStrike" kern="1200" baseline="0" dirty="0">
                <a:solidFill>
                  <a:schemeClr val="tx1"/>
                </a:solidFill>
                <a:latin typeface="굴림" panose="020B0600000101010101" pitchFamily="50" charset="-127"/>
                <a:ea typeface="굴림" panose="020B0600000101010101" pitchFamily="50" charset="-127"/>
                <a:cs typeface="+mn-cs"/>
              </a:rPr>
              <a:t> </a:t>
            </a:r>
            <a:r>
              <a:rPr lang="en-US" altLang="ko-KR" sz="1200" b="0" i="1" u="none" strike="noStrike" kern="1200" baseline="0" dirty="0">
                <a:solidFill>
                  <a:schemeClr val="tx1"/>
                </a:solidFill>
                <a:latin typeface="굴림" panose="020B0600000101010101" pitchFamily="50" charset="-127"/>
                <a:ea typeface="굴림" panose="020B0600000101010101" pitchFamily="50" charset="-127"/>
                <a:cs typeface="+mn-cs"/>
              </a:rPr>
              <a:t>n. </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컴퓨터</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 집적 회로</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集積回路</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약자</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IC</a:t>
            </a:r>
          </a:p>
          <a:p>
            <a:endPar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endParaRPr>
          </a:p>
          <a:p>
            <a:r>
              <a:rPr lang="en-US" altLang="ko-KR" sz="1200" b="1" i="0" u="none" strike="noStrike" kern="1200" baseline="0" dirty="0">
                <a:solidFill>
                  <a:schemeClr val="tx1"/>
                </a:solidFill>
                <a:latin typeface="굴림" panose="020B0600000101010101" pitchFamily="50" charset="-127"/>
                <a:ea typeface="굴림" panose="020B0600000101010101" pitchFamily="50" charset="-127"/>
                <a:cs typeface="+mn-cs"/>
              </a:rPr>
              <a:t>integrative</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en-US" altLang="ko-KR" sz="1200" b="0" i="0" u="none" strike="noStrike" kern="1200" baseline="0" dirty="0" err="1">
                <a:solidFill>
                  <a:schemeClr val="tx1"/>
                </a:solidFill>
                <a:latin typeface="굴림" panose="020B0600000101010101" pitchFamily="50" charset="-127"/>
                <a:ea typeface="굴림" panose="020B0600000101010101" pitchFamily="50" charset="-127"/>
                <a:cs typeface="+mn-cs"/>
              </a:rPr>
              <a:t>íntegrèitiv</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en-US" altLang="ko-KR" sz="1200" b="0" i="0" u="none" strike="noStrike" kern="1200" baseline="0" dirty="0" err="1">
                <a:solidFill>
                  <a:schemeClr val="tx1"/>
                </a:solidFill>
                <a:latin typeface="굴림" panose="020B0600000101010101" pitchFamily="50" charset="-127"/>
                <a:ea typeface="굴림" panose="020B0600000101010101" pitchFamily="50" charset="-127"/>
                <a:cs typeface="+mn-cs"/>
              </a:rPr>
              <a:t>gret</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en-US" altLang="ko-KR" sz="1200" b="0" i="1" u="none" strike="noStrike" kern="1200" baseline="0" dirty="0">
                <a:solidFill>
                  <a:schemeClr val="tx1"/>
                </a:solidFill>
                <a:latin typeface="굴림" panose="020B0600000101010101" pitchFamily="50" charset="-127"/>
                <a:ea typeface="굴림" panose="020B0600000101010101" pitchFamily="50" charset="-127"/>
                <a:cs typeface="+mn-cs"/>
              </a:rPr>
              <a:t>adj. </a:t>
            </a:r>
            <a:r>
              <a:rPr lang="en-US" altLang="ko-KR" sz="1200" b="1" i="0" u="none" strike="noStrike" kern="1200" baseline="0" dirty="0">
                <a:solidFill>
                  <a:schemeClr val="tx1"/>
                </a:solidFill>
                <a:latin typeface="굴림" panose="020B0600000101010101" pitchFamily="50" charset="-127"/>
                <a:ea typeface="굴림" panose="020B0600000101010101" pitchFamily="50" charset="-127"/>
                <a:cs typeface="+mn-cs"/>
              </a:rPr>
              <a:t>1 </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완전하게 하는</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집성적</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集成的</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인</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통합적인</a:t>
            </a:r>
            <a:r>
              <a:rPr lang="en-US" altLang="ko-KR" sz="1200" b="1" i="0" u="none" strike="noStrike" kern="1200" baseline="0" dirty="0">
                <a:solidFill>
                  <a:schemeClr val="tx1"/>
                </a:solidFill>
                <a:latin typeface="굴림" panose="020B0600000101010101" pitchFamily="50" charset="-127"/>
                <a:ea typeface="굴림" panose="020B0600000101010101" pitchFamily="50" charset="-127"/>
                <a:cs typeface="+mn-cs"/>
              </a:rPr>
              <a:t>;</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 인종 차별 폐지의</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en-US" altLang="ko-KR" sz="1200" b="1" i="0" u="none" strike="noStrike" kern="1200" baseline="0" dirty="0">
                <a:solidFill>
                  <a:schemeClr val="tx1"/>
                </a:solidFill>
                <a:latin typeface="굴림" panose="020B0600000101010101" pitchFamily="50" charset="-127"/>
                <a:ea typeface="굴림" panose="020B0600000101010101" pitchFamily="50" charset="-127"/>
                <a:cs typeface="+mn-cs"/>
              </a:rPr>
              <a:t>2 </a:t>
            </a:r>
            <a:r>
              <a:rPr lang="en-US" altLang="ko-KR" sz="16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integrant.</a:t>
            </a:r>
          </a:p>
          <a:p>
            <a:r>
              <a:rPr lang="en-US" altLang="ko-KR" sz="1200" b="1" i="0" u="none" strike="noStrike" kern="1200" baseline="0" dirty="0">
                <a:solidFill>
                  <a:schemeClr val="tx1"/>
                </a:solidFill>
                <a:latin typeface="굴림" panose="020B0600000101010101" pitchFamily="50" charset="-127"/>
                <a:ea typeface="굴림" panose="020B0600000101010101" pitchFamily="50" charset="-127"/>
                <a:cs typeface="+mn-cs"/>
              </a:rPr>
              <a:t>integrant</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en-US" altLang="ko-KR" sz="1200" b="0" i="0" u="none" strike="noStrike" kern="1200" baseline="0" dirty="0" err="1">
                <a:solidFill>
                  <a:schemeClr val="tx1"/>
                </a:solidFill>
                <a:latin typeface="굴림" panose="020B0600000101010101" pitchFamily="50" charset="-127"/>
                <a:ea typeface="굴림" panose="020B0600000101010101" pitchFamily="50" charset="-127"/>
                <a:cs typeface="+mn-cs"/>
              </a:rPr>
              <a:t>íntegrent</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en-US" altLang="ko-KR" sz="1200" b="0" i="1" u="none" strike="noStrike" kern="1200" baseline="0" dirty="0">
                <a:solidFill>
                  <a:schemeClr val="tx1"/>
                </a:solidFill>
                <a:latin typeface="굴림" panose="020B0600000101010101" pitchFamily="50" charset="-127"/>
                <a:ea typeface="굴림" panose="020B0600000101010101" pitchFamily="50" charset="-127"/>
                <a:cs typeface="+mn-cs"/>
              </a:rPr>
              <a:t>adj. </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요소의</a:t>
            </a:r>
            <a:r>
              <a:rPr lang="en-US" altLang="ko-KR" sz="1200" b="1" i="0" u="none" strike="noStrike" kern="1200" baseline="0" dirty="0">
                <a:solidFill>
                  <a:schemeClr val="tx1"/>
                </a:solidFill>
                <a:latin typeface="굴림" panose="020B0600000101010101" pitchFamily="50" charset="-127"/>
                <a:ea typeface="굴림" panose="020B0600000101010101" pitchFamily="50" charset="-127"/>
                <a:cs typeface="+mn-cs"/>
              </a:rPr>
              <a:t>;</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 불가결한</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긴요한</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en-US" altLang="ko-KR" sz="1200" b="0" i="1" u="none" strike="noStrike" kern="1200" baseline="0" dirty="0">
                <a:solidFill>
                  <a:schemeClr val="tx1"/>
                </a:solidFill>
                <a:latin typeface="굴림" panose="020B0600000101010101" pitchFamily="50" charset="-127"/>
                <a:ea typeface="굴림" panose="020B0600000101010101" pitchFamily="50" charset="-127"/>
                <a:cs typeface="+mn-cs"/>
              </a:rPr>
              <a:t>n. </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불가결한 성분</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구성</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a:t>
            </a:r>
            <a:r>
              <a:rPr lang="ko-KR" altLang="en-US" sz="1200" b="0" i="0" u="none" strike="noStrike" kern="1200" baseline="0" dirty="0">
                <a:solidFill>
                  <a:schemeClr val="tx1"/>
                </a:solidFill>
                <a:latin typeface="굴림" panose="020B0600000101010101" pitchFamily="50" charset="-127"/>
                <a:ea typeface="굴림" panose="020B0600000101010101" pitchFamily="50" charset="-127"/>
                <a:cs typeface="+mn-cs"/>
              </a:rPr>
              <a:t> 요소</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a:t>
            </a:r>
          </a:p>
          <a:p>
            <a:endPar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ko-KR" sz="1200" b="1" i="0" u="none" strike="noStrike" kern="1200" baseline="0" dirty="0">
                <a:solidFill>
                  <a:schemeClr val="tx1"/>
                </a:solidFill>
                <a:latin typeface="굴림" panose="020B0600000101010101" pitchFamily="50" charset="-127"/>
                <a:ea typeface="굴림" panose="020B0600000101010101" pitchFamily="50" charset="-127"/>
                <a:cs typeface="+mn-cs"/>
              </a:rPr>
              <a:t>I3 </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Integrative – Innovative </a:t>
            </a:r>
            <a:r>
              <a:rPr lang="en-US" altLang="ko-KR" i="0" dirty="0"/>
              <a:t>[ˈ</a:t>
            </a:r>
            <a:r>
              <a:rPr lang="en-US" altLang="ko-KR" i="0" dirty="0" err="1"/>
              <a:t>ɪnəveɪtɪv</a:t>
            </a:r>
            <a:r>
              <a:rPr lang="en-US" altLang="ko-KR" i="0" dirty="0"/>
              <a:t>] </a:t>
            </a:r>
            <a:r>
              <a:rPr lang="en-US" altLang="ko-KR" sz="1200" b="0" i="0" u="none" strike="noStrike" kern="1200" baseline="0" dirty="0">
                <a:solidFill>
                  <a:schemeClr val="tx1"/>
                </a:solidFill>
                <a:latin typeface="굴림" panose="020B0600000101010101" pitchFamily="50" charset="-127"/>
                <a:ea typeface="굴림" panose="020B0600000101010101" pitchFamily="50" charset="-127"/>
                <a:cs typeface="+mn-cs"/>
              </a:rPr>
              <a:t>– Intensive</a:t>
            </a:r>
          </a:p>
        </p:txBody>
      </p:sp>
      <p:sp>
        <p:nvSpPr>
          <p:cNvPr id="70659" name="Slide Number Placeholder 3"/>
          <p:cNvSpPr>
            <a:spLocks noGrp="1"/>
          </p:cNvSpPr>
          <p:nvPr>
            <p:ph type="sldNum" sz="quarter" idx="5"/>
          </p:nvPr>
        </p:nvSpPr>
        <p:spPr>
          <a:noFill/>
        </p:spPr>
        <p:txBody>
          <a:bodyPr/>
          <a:lstStyle/>
          <a:p>
            <a:fld id="{290FAB81-4EC2-4968-8C1F-7E6121EF3946}" type="slidenum">
              <a:rPr lang="en-US" smtClean="0">
                <a:cs typeface="Arial" charset="0"/>
              </a:rPr>
              <a:pPr/>
              <a:t>29</a:t>
            </a:fld>
            <a:endParaRPr lang="en-US" dirty="0">
              <a:cs typeface="Arial" charset="0"/>
            </a:endParaRPr>
          </a:p>
        </p:txBody>
      </p:sp>
    </p:spTree>
    <p:extLst>
      <p:ext uri="{BB962C8B-B14F-4D97-AF65-F5344CB8AC3E}">
        <p14:creationId xmlns:p14="http://schemas.microsoft.com/office/powerpoint/2010/main" val="60776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a:ln/>
        </p:spPr>
        <p:txBody>
          <a:bodyPr/>
          <a:lstStyle/>
          <a:p>
            <a:pPr eaLnBrk="1" hangingPunct="1"/>
            <a:endParaRPr lang="en-US" dirty="0"/>
          </a:p>
        </p:txBody>
      </p:sp>
      <p:sp>
        <p:nvSpPr>
          <p:cNvPr id="23555" name="Slide Number Placeholder 3"/>
          <p:cNvSpPr>
            <a:spLocks noGrp="1"/>
          </p:cNvSpPr>
          <p:nvPr>
            <p:ph type="sldNum" sz="quarter" idx="5"/>
          </p:nvPr>
        </p:nvSpPr>
        <p:spPr>
          <a:noFill/>
        </p:spPr>
        <p:txBody>
          <a:bodyPr/>
          <a:lstStyle/>
          <a:p>
            <a:fld id="{B6606F9E-DE91-4BBE-98E8-898372C5B5A9}" type="slidenum">
              <a:rPr lang="en-US" smtClean="0">
                <a:cs typeface="Arial" charset="0"/>
              </a:rPr>
              <a:pPr/>
              <a:t>3</a:t>
            </a:fld>
            <a:endParaRPr lang="en-US" dirty="0">
              <a:cs typeface="Arial" charset="0"/>
            </a:endParaRPr>
          </a:p>
        </p:txBody>
      </p:sp>
    </p:spTree>
    <p:extLst>
      <p:ext uri="{BB962C8B-B14F-4D97-AF65-F5344CB8AC3E}">
        <p14:creationId xmlns:p14="http://schemas.microsoft.com/office/powerpoint/2010/main" val="16349608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a:ln/>
        </p:spPr>
      </p:sp>
      <p:sp>
        <p:nvSpPr>
          <p:cNvPr id="72706" name="Notes Placeholder 2"/>
          <p:cNvSpPr>
            <a:spLocks noGrp="1"/>
          </p:cNvSpPr>
          <p:nvPr>
            <p:ph type="body" idx="1"/>
          </p:nvPr>
        </p:nvSpPr>
        <p:spPr>
          <a:noFill/>
          <a:ln/>
        </p:spPr>
        <p:txBody>
          <a:bodyPr/>
          <a:lstStyle/>
          <a:p>
            <a:pPr eaLnBrk="1" hangingPunct="1"/>
            <a:endParaRPr lang="en-US" dirty="0"/>
          </a:p>
        </p:txBody>
      </p:sp>
      <p:sp>
        <p:nvSpPr>
          <p:cNvPr id="72707" name="Slide Number Placeholder 3"/>
          <p:cNvSpPr>
            <a:spLocks noGrp="1"/>
          </p:cNvSpPr>
          <p:nvPr>
            <p:ph type="sldNum" sz="quarter" idx="5"/>
          </p:nvPr>
        </p:nvSpPr>
        <p:spPr>
          <a:noFill/>
        </p:spPr>
        <p:txBody>
          <a:bodyPr/>
          <a:lstStyle/>
          <a:p>
            <a:fld id="{83EE31B0-64DA-4747-BFE4-96A5D6896FB2}" type="slidenum">
              <a:rPr lang="en-US" smtClean="0">
                <a:cs typeface="Arial" charset="0"/>
              </a:rPr>
              <a:pPr/>
              <a:t>30</a:t>
            </a:fld>
            <a:endParaRPr lang="en-US" dirty="0">
              <a:cs typeface="Arial" charset="0"/>
            </a:endParaRPr>
          </a:p>
        </p:txBody>
      </p:sp>
    </p:spTree>
    <p:extLst>
      <p:ext uri="{BB962C8B-B14F-4D97-AF65-F5344CB8AC3E}">
        <p14:creationId xmlns:p14="http://schemas.microsoft.com/office/powerpoint/2010/main" val="600735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a:ln/>
        </p:spPr>
      </p:sp>
      <p:sp>
        <p:nvSpPr>
          <p:cNvPr id="74754" name="Notes Placeholder 2"/>
          <p:cNvSpPr>
            <a:spLocks noGrp="1"/>
          </p:cNvSpPr>
          <p:nvPr>
            <p:ph type="body" idx="1"/>
          </p:nvPr>
        </p:nvSpPr>
        <p:spPr>
          <a:noFill/>
          <a:ln/>
        </p:spPr>
        <p:txBody>
          <a:bodyPr/>
          <a:lstStyle/>
          <a:p>
            <a:pPr eaLnBrk="1" hangingPunct="1"/>
            <a:endParaRPr lang="en-US" dirty="0"/>
          </a:p>
        </p:txBody>
      </p:sp>
      <p:sp>
        <p:nvSpPr>
          <p:cNvPr id="74755" name="Slide Number Placeholder 3"/>
          <p:cNvSpPr>
            <a:spLocks noGrp="1"/>
          </p:cNvSpPr>
          <p:nvPr>
            <p:ph type="sldNum" sz="quarter" idx="5"/>
          </p:nvPr>
        </p:nvSpPr>
        <p:spPr>
          <a:noFill/>
        </p:spPr>
        <p:txBody>
          <a:bodyPr/>
          <a:lstStyle/>
          <a:p>
            <a:fld id="{769318B1-5DF3-484F-9E77-C7A5617629E5}" type="slidenum">
              <a:rPr lang="en-US" smtClean="0">
                <a:cs typeface="Arial" charset="0"/>
              </a:rPr>
              <a:pPr/>
              <a:t>31</a:t>
            </a:fld>
            <a:endParaRPr lang="en-US" dirty="0">
              <a:cs typeface="Arial" charset="0"/>
            </a:endParaRPr>
          </a:p>
        </p:txBody>
      </p:sp>
    </p:spTree>
    <p:extLst>
      <p:ext uri="{BB962C8B-B14F-4D97-AF65-F5344CB8AC3E}">
        <p14:creationId xmlns:p14="http://schemas.microsoft.com/office/powerpoint/2010/main" val="14498837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a:ln/>
        </p:spPr>
      </p:sp>
      <p:sp>
        <p:nvSpPr>
          <p:cNvPr id="76802" name="Notes Placeholder 2"/>
          <p:cNvSpPr>
            <a:spLocks noGrp="1"/>
          </p:cNvSpPr>
          <p:nvPr>
            <p:ph type="body" idx="1"/>
          </p:nvPr>
        </p:nvSpPr>
        <p:spPr>
          <a:noFill/>
          <a:ln/>
        </p:spPr>
        <p:txBody>
          <a:bodyPr/>
          <a:lstStyle/>
          <a:p>
            <a:pPr eaLnBrk="1" hangingPunct="1"/>
            <a:endParaRPr lang="en-US" dirty="0"/>
          </a:p>
        </p:txBody>
      </p:sp>
      <p:sp>
        <p:nvSpPr>
          <p:cNvPr id="76803" name="Slide Number Placeholder 3"/>
          <p:cNvSpPr>
            <a:spLocks noGrp="1"/>
          </p:cNvSpPr>
          <p:nvPr>
            <p:ph type="sldNum" sz="quarter" idx="5"/>
          </p:nvPr>
        </p:nvSpPr>
        <p:spPr>
          <a:noFill/>
        </p:spPr>
        <p:txBody>
          <a:bodyPr/>
          <a:lstStyle/>
          <a:p>
            <a:fld id="{A6F98C4B-E6D4-4423-BDCE-735916F9149E}" type="slidenum">
              <a:rPr lang="en-US" smtClean="0">
                <a:cs typeface="Arial" charset="0"/>
              </a:rPr>
              <a:pPr/>
              <a:t>32</a:t>
            </a:fld>
            <a:endParaRPr lang="en-US" dirty="0">
              <a:cs typeface="Arial" charset="0"/>
            </a:endParaRPr>
          </a:p>
        </p:txBody>
      </p:sp>
    </p:spTree>
    <p:extLst>
      <p:ext uri="{BB962C8B-B14F-4D97-AF65-F5344CB8AC3E}">
        <p14:creationId xmlns:p14="http://schemas.microsoft.com/office/powerpoint/2010/main" val="2556190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a:ln/>
        </p:spPr>
      </p:sp>
      <p:sp>
        <p:nvSpPr>
          <p:cNvPr id="76802" name="Notes Placeholder 2"/>
          <p:cNvSpPr>
            <a:spLocks noGrp="1"/>
          </p:cNvSpPr>
          <p:nvPr>
            <p:ph type="body" idx="1"/>
          </p:nvPr>
        </p:nvSpPr>
        <p:spPr>
          <a:noFill/>
          <a:ln/>
        </p:spPr>
        <p:txBody>
          <a:bodyPr/>
          <a:lstStyle/>
          <a:p>
            <a:pPr eaLnBrk="1" hangingPunct="1"/>
            <a:endParaRPr lang="en-US" dirty="0"/>
          </a:p>
        </p:txBody>
      </p:sp>
      <p:sp>
        <p:nvSpPr>
          <p:cNvPr id="76803" name="Slide Number Placeholder 3"/>
          <p:cNvSpPr>
            <a:spLocks noGrp="1"/>
          </p:cNvSpPr>
          <p:nvPr>
            <p:ph type="sldNum" sz="quarter" idx="5"/>
          </p:nvPr>
        </p:nvSpPr>
        <p:spPr>
          <a:noFill/>
        </p:spPr>
        <p:txBody>
          <a:bodyPr/>
          <a:lstStyle/>
          <a:p>
            <a:fld id="{A6F98C4B-E6D4-4423-BDCE-735916F9149E}" type="slidenum">
              <a:rPr lang="en-US" smtClean="0">
                <a:cs typeface="Arial" charset="0"/>
              </a:rPr>
              <a:pPr/>
              <a:t>33</a:t>
            </a:fld>
            <a:endParaRPr lang="en-US" dirty="0">
              <a:cs typeface="Arial" charset="0"/>
            </a:endParaRPr>
          </a:p>
        </p:txBody>
      </p:sp>
    </p:spTree>
    <p:extLst>
      <p:ext uri="{BB962C8B-B14F-4D97-AF65-F5344CB8AC3E}">
        <p14:creationId xmlns:p14="http://schemas.microsoft.com/office/powerpoint/2010/main" val="335176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a:ln/>
        </p:spPr>
      </p:sp>
      <p:sp>
        <p:nvSpPr>
          <p:cNvPr id="78850" name="Notes Placeholder 2"/>
          <p:cNvSpPr>
            <a:spLocks noGrp="1"/>
          </p:cNvSpPr>
          <p:nvPr>
            <p:ph type="body" idx="1"/>
          </p:nvPr>
        </p:nvSpPr>
        <p:spPr>
          <a:noFill/>
          <a:ln/>
        </p:spPr>
        <p:txBody>
          <a:bodyPr/>
          <a:lstStyle/>
          <a:p>
            <a:pPr eaLnBrk="1" hangingPunct="1"/>
            <a:endParaRPr lang="en-US" dirty="0"/>
          </a:p>
        </p:txBody>
      </p:sp>
      <p:sp>
        <p:nvSpPr>
          <p:cNvPr id="78851" name="Slide Number Placeholder 3"/>
          <p:cNvSpPr>
            <a:spLocks noGrp="1"/>
          </p:cNvSpPr>
          <p:nvPr>
            <p:ph type="sldNum" sz="quarter" idx="5"/>
          </p:nvPr>
        </p:nvSpPr>
        <p:spPr>
          <a:noFill/>
        </p:spPr>
        <p:txBody>
          <a:bodyPr/>
          <a:lstStyle/>
          <a:p>
            <a:fld id="{58039551-8C6E-43FD-9FA0-050CF02F2387}" type="slidenum">
              <a:rPr lang="en-US" smtClean="0">
                <a:cs typeface="Arial" charset="0"/>
              </a:rPr>
              <a:pPr/>
              <a:t>34</a:t>
            </a:fld>
            <a:endParaRPr lang="en-US" dirty="0">
              <a:cs typeface="Arial" charset="0"/>
            </a:endParaRPr>
          </a:p>
        </p:txBody>
      </p:sp>
    </p:spTree>
    <p:extLst>
      <p:ext uri="{BB962C8B-B14F-4D97-AF65-F5344CB8AC3E}">
        <p14:creationId xmlns:p14="http://schemas.microsoft.com/office/powerpoint/2010/main" val="2837358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a:ln/>
        </p:spPr>
      </p:sp>
      <p:sp>
        <p:nvSpPr>
          <p:cNvPr id="80898" name="Notes Placeholder 2"/>
          <p:cNvSpPr>
            <a:spLocks noGrp="1"/>
          </p:cNvSpPr>
          <p:nvPr>
            <p:ph type="body" idx="1"/>
          </p:nvPr>
        </p:nvSpPr>
        <p:spPr>
          <a:noFill/>
          <a:ln/>
        </p:spPr>
        <p:txBody>
          <a:bodyPr/>
          <a:lstStyle/>
          <a:p>
            <a:pPr eaLnBrk="1" hangingPunct="1"/>
            <a:endParaRPr lang="en-US" dirty="0"/>
          </a:p>
        </p:txBody>
      </p:sp>
      <p:sp>
        <p:nvSpPr>
          <p:cNvPr id="80899" name="Slide Number Placeholder 3"/>
          <p:cNvSpPr>
            <a:spLocks noGrp="1"/>
          </p:cNvSpPr>
          <p:nvPr>
            <p:ph type="sldNum" sz="quarter" idx="5"/>
          </p:nvPr>
        </p:nvSpPr>
        <p:spPr>
          <a:noFill/>
        </p:spPr>
        <p:txBody>
          <a:bodyPr/>
          <a:lstStyle/>
          <a:p>
            <a:fld id="{4F0ACBD3-A702-4298-B65D-AEA87ECDFC85}" type="slidenum">
              <a:rPr lang="en-US" smtClean="0">
                <a:cs typeface="Arial" charset="0"/>
              </a:rPr>
              <a:pPr/>
              <a:t>35</a:t>
            </a:fld>
            <a:endParaRPr lang="en-US" dirty="0">
              <a:cs typeface="Arial" charset="0"/>
            </a:endParaRPr>
          </a:p>
        </p:txBody>
      </p:sp>
    </p:spTree>
    <p:extLst>
      <p:ext uri="{BB962C8B-B14F-4D97-AF65-F5344CB8AC3E}">
        <p14:creationId xmlns:p14="http://schemas.microsoft.com/office/powerpoint/2010/main" val="8536738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a:ln/>
        </p:spPr>
      </p:sp>
      <p:sp>
        <p:nvSpPr>
          <p:cNvPr id="82946" name="Notes Placeholder 2"/>
          <p:cNvSpPr>
            <a:spLocks noGrp="1"/>
          </p:cNvSpPr>
          <p:nvPr>
            <p:ph type="body" idx="1"/>
          </p:nvPr>
        </p:nvSpPr>
        <p:spPr>
          <a:noFill/>
          <a:ln/>
        </p:spPr>
        <p:txBody>
          <a:bodyPr/>
          <a:lstStyle/>
          <a:p>
            <a:r>
              <a:rPr lang="en-US" altLang="ko-KR" sz="1200" b="0" i="0" u="none" strike="noStrike" kern="1200" baseline="0" dirty="0">
                <a:solidFill>
                  <a:schemeClr val="tx1"/>
                </a:solidFill>
                <a:latin typeface="Arial" charset="0"/>
                <a:ea typeface="+mn-ea"/>
                <a:cs typeface="+mn-cs"/>
              </a:rPr>
              <a:t>Consider, for example, a null value for the column </a:t>
            </a:r>
            <a:r>
              <a:rPr lang="en-US" altLang="ko-KR" sz="1200" b="1" i="0" u="none" strike="noStrike" kern="1200" baseline="0" dirty="0" err="1">
                <a:solidFill>
                  <a:schemeClr val="tx1"/>
                </a:solidFill>
                <a:latin typeface="Arial" charset="0"/>
                <a:ea typeface="+mn-ea"/>
                <a:cs typeface="+mn-cs"/>
              </a:rPr>
              <a:t>DateOfLastChildbirth</a:t>
            </a:r>
            <a:r>
              <a:rPr lang="en-US" altLang="ko-KR" sz="1200" b="0" i="0" u="none" strike="noStrike" kern="1200" baseline="0" dirty="0">
                <a:solidFill>
                  <a:schemeClr val="tx1"/>
                </a:solidFill>
                <a:latin typeface="Arial" charset="0"/>
                <a:ea typeface="+mn-ea"/>
                <a:cs typeface="+mn-cs"/>
              </a:rPr>
              <a:t> in a PATIENT table. If a row represents a </a:t>
            </a:r>
            <a:r>
              <a:rPr lang="en-US" altLang="ko-KR" sz="1200" b="0" i="0" u="sng" strike="noStrike" kern="1200" baseline="0" dirty="0">
                <a:solidFill>
                  <a:schemeClr val="tx1"/>
                </a:solidFill>
                <a:latin typeface="Arial" charset="0"/>
                <a:ea typeface="+mn-ea"/>
                <a:cs typeface="+mn-cs"/>
              </a:rPr>
              <a:t>male</a:t>
            </a:r>
            <a:r>
              <a:rPr lang="en-US" altLang="ko-KR" sz="1200" b="0" i="0" u="none" strike="noStrike" kern="1200" baseline="0" dirty="0">
                <a:solidFill>
                  <a:schemeClr val="tx1"/>
                </a:solidFill>
                <a:latin typeface="Arial" charset="0"/>
                <a:ea typeface="+mn-ea"/>
                <a:cs typeface="+mn-cs"/>
              </a:rPr>
              <a:t> patient, then the null occurs because the value is </a:t>
            </a:r>
            <a:r>
              <a:rPr lang="en-US" altLang="ko-KR" sz="1200" b="1" i="0" u="sng" strike="noStrike" kern="1200" baseline="0" dirty="0">
                <a:solidFill>
                  <a:schemeClr val="tx1"/>
                </a:solidFill>
                <a:latin typeface="Arial" charset="0"/>
                <a:ea typeface="+mn-ea"/>
                <a:cs typeface="+mn-cs"/>
              </a:rPr>
              <a:t>inappropriate</a:t>
            </a:r>
            <a:r>
              <a:rPr lang="en-US" altLang="ko-KR" sz="1200" b="0" i="0" u="none" strike="noStrike" kern="1200" baseline="0" dirty="0">
                <a:solidFill>
                  <a:schemeClr val="tx1"/>
                </a:solidFill>
                <a:latin typeface="Arial" charset="0"/>
                <a:ea typeface="+mn-ea"/>
                <a:cs typeface="+mn-cs"/>
              </a:rPr>
              <a:t>; a male cannot give birth. Alternatively, if the patient is a female, but the patient has never been asked for the data, then the value is appropriate but </a:t>
            </a:r>
            <a:r>
              <a:rPr lang="en-US" altLang="ko-KR" sz="1200" b="0" i="0" u="sng" strike="noStrike" kern="1200" baseline="0" dirty="0">
                <a:solidFill>
                  <a:schemeClr val="tx1"/>
                </a:solidFill>
                <a:latin typeface="Arial" charset="0"/>
                <a:ea typeface="+mn-ea"/>
                <a:cs typeface="+mn-cs"/>
              </a:rPr>
              <a:t>unknown</a:t>
            </a:r>
            <a:r>
              <a:rPr lang="en-US" altLang="ko-KR" sz="1200" b="0" i="0" u="none" strike="noStrike" kern="1200" baseline="0" dirty="0">
                <a:solidFill>
                  <a:schemeClr val="tx1"/>
                </a:solidFill>
                <a:latin typeface="Arial" charset="0"/>
                <a:ea typeface="+mn-ea"/>
                <a:cs typeface="+mn-cs"/>
              </a:rPr>
              <a:t>. Finally, the null value could also mean that a date value is appropriate and known, but </a:t>
            </a:r>
            <a:r>
              <a:rPr lang="en-US" altLang="ko-KR" sz="1200" b="0" i="0" u="sng" strike="noStrike" kern="1200" baseline="0" dirty="0">
                <a:solidFill>
                  <a:schemeClr val="tx1"/>
                </a:solidFill>
                <a:latin typeface="Arial" charset="0"/>
                <a:ea typeface="+mn-ea"/>
                <a:cs typeface="+mn-cs"/>
              </a:rPr>
              <a:t>no</a:t>
            </a:r>
            <a:r>
              <a:rPr lang="en-US" altLang="ko-KR" sz="1200" b="0" i="0" u="none" strike="noStrike" kern="1200" baseline="0" dirty="0">
                <a:solidFill>
                  <a:schemeClr val="tx1"/>
                </a:solidFill>
                <a:latin typeface="Arial" charset="0"/>
                <a:ea typeface="+mn-ea"/>
                <a:cs typeface="+mn-cs"/>
              </a:rPr>
              <a:t> one has </a:t>
            </a:r>
            <a:r>
              <a:rPr lang="en-US" altLang="ko-KR" sz="1200" b="0" i="0" u="sng" strike="noStrike" kern="1200" baseline="0" dirty="0">
                <a:solidFill>
                  <a:schemeClr val="tx1"/>
                </a:solidFill>
                <a:latin typeface="Arial" charset="0"/>
                <a:ea typeface="+mn-ea"/>
                <a:cs typeface="+mn-cs"/>
              </a:rPr>
              <a:t>recorded</a:t>
            </a:r>
            <a:r>
              <a:rPr lang="en-US" altLang="ko-KR" sz="1200" b="0" i="0" u="none" strike="noStrike" kern="1200" baseline="0" dirty="0">
                <a:solidFill>
                  <a:schemeClr val="tx1"/>
                </a:solidFill>
                <a:latin typeface="Arial" charset="0"/>
                <a:ea typeface="+mn-ea"/>
                <a:cs typeface="+mn-cs"/>
              </a:rPr>
              <a:t> it into the database. [Database Processing, 15/e - Kroenke, Auer, Vandenberg &amp; Yoder]</a:t>
            </a:r>
            <a:endParaRPr lang="en-US" dirty="0"/>
          </a:p>
          <a:p>
            <a:pPr eaLnBrk="1" hangingPunct="1"/>
            <a:endParaRPr lang="en-US" dirty="0"/>
          </a:p>
          <a:p>
            <a:pPr eaLnBrk="1" hangingPunct="1"/>
            <a:r>
              <a:rPr lang="en-US" dirty="0"/>
              <a:t>First, it might mean that </a:t>
            </a:r>
            <a:r>
              <a:rPr lang="en-US" b="1" dirty="0"/>
              <a:t>no</a:t>
            </a:r>
            <a:r>
              <a:rPr lang="en-US" dirty="0"/>
              <a:t> value of </a:t>
            </a:r>
            <a:r>
              <a:rPr lang="en-US" b="1" dirty="0"/>
              <a:t>Color</a:t>
            </a:r>
            <a:r>
              <a:rPr lang="en-US" dirty="0"/>
              <a:t> is </a:t>
            </a:r>
            <a:r>
              <a:rPr lang="en-US" b="1" dirty="0"/>
              <a:t>appropriate</a:t>
            </a:r>
            <a:r>
              <a:rPr lang="en-US" dirty="0"/>
              <a:t>; Spring Hats do not come in </a:t>
            </a:r>
            <a:r>
              <a:rPr lang="en-US" i="1" u="sng" baseline="0" dirty="0"/>
              <a:t>different</a:t>
            </a:r>
            <a:r>
              <a:rPr lang="en-US" dirty="0"/>
              <a:t> colors. Second, it might mean that the value is known to be blank; that is, Spring Hats have a color, but the color has not yet been </a:t>
            </a:r>
            <a:r>
              <a:rPr lang="en-US" b="1" dirty="0"/>
              <a:t>decided</a:t>
            </a:r>
            <a:r>
              <a:rPr lang="en-US" dirty="0"/>
              <a:t>.</a:t>
            </a:r>
            <a:r>
              <a:rPr lang="en-US" baseline="0" dirty="0"/>
              <a:t>  </a:t>
            </a:r>
            <a:r>
              <a:rPr lang="en-US" dirty="0"/>
              <a:t>Maybe the color is established by placing ribbons around the hats, but this is not done until an order arrives. Finally, the null value might mean that the hats’ color is simply </a:t>
            </a:r>
            <a:r>
              <a:rPr lang="en-US" b="1" dirty="0"/>
              <a:t>unknown</a:t>
            </a:r>
            <a:r>
              <a:rPr lang="en-US" dirty="0"/>
              <a:t>; the hats have a color, but no one has checked yet to See what it is.</a:t>
            </a:r>
          </a:p>
        </p:txBody>
      </p:sp>
      <p:sp>
        <p:nvSpPr>
          <p:cNvPr id="82947" name="Slide Number Placeholder 3"/>
          <p:cNvSpPr>
            <a:spLocks noGrp="1"/>
          </p:cNvSpPr>
          <p:nvPr>
            <p:ph type="sldNum" sz="quarter" idx="5"/>
          </p:nvPr>
        </p:nvSpPr>
        <p:spPr>
          <a:noFill/>
        </p:spPr>
        <p:txBody>
          <a:bodyPr/>
          <a:lstStyle/>
          <a:p>
            <a:fld id="{BCAEBE2F-DCDE-48CC-B01F-83EC520D224B}" type="slidenum">
              <a:rPr lang="en-US" smtClean="0">
                <a:cs typeface="Arial" charset="0"/>
              </a:rPr>
              <a:pPr/>
              <a:t>36</a:t>
            </a:fld>
            <a:endParaRPr lang="en-US" dirty="0">
              <a:cs typeface="Arial" charset="0"/>
            </a:endParaRPr>
          </a:p>
        </p:txBody>
      </p:sp>
    </p:spTree>
    <p:extLst>
      <p:ext uri="{BB962C8B-B14F-4D97-AF65-F5344CB8AC3E}">
        <p14:creationId xmlns:p14="http://schemas.microsoft.com/office/powerpoint/2010/main" val="8418759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a:ln/>
        </p:spPr>
      </p:sp>
      <p:sp>
        <p:nvSpPr>
          <p:cNvPr id="84994" name="Notes Placeholder 2"/>
          <p:cNvSpPr>
            <a:spLocks noGrp="1"/>
          </p:cNvSpPr>
          <p:nvPr>
            <p:ph type="body" idx="1"/>
          </p:nvPr>
        </p:nvSpPr>
        <p:spPr>
          <a:noFill/>
          <a:ln/>
        </p:spPr>
        <p:txBody>
          <a:bodyPr/>
          <a:lstStyle/>
          <a:p>
            <a:pPr eaLnBrk="1" hangingPunct="1"/>
            <a:endParaRPr lang="en-US" dirty="0"/>
          </a:p>
        </p:txBody>
      </p:sp>
      <p:sp>
        <p:nvSpPr>
          <p:cNvPr id="84995" name="Slide Number Placeholder 3"/>
          <p:cNvSpPr>
            <a:spLocks noGrp="1"/>
          </p:cNvSpPr>
          <p:nvPr>
            <p:ph type="sldNum" sz="quarter" idx="5"/>
          </p:nvPr>
        </p:nvSpPr>
        <p:spPr>
          <a:noFill/>
        </p:spPr>
        <p:txBody>
          <a:bodyPr/>
          <a:lstStyle/>
          <a:p>
            <a:fld id="{108F201B-E07F-4C2B-A16F-FF512C19454D}" type="slidenum">
              <a:rPr lang="en-US" smtClean="0">
                <a:cs typeface="Arial" charset="0"/>
              </a:rPr>
              <a:pPr/>
              <a:t>37</a:t>
            </a:fld>
            <a:endParaRPr lang="en-US" dirty="0">
              <a:cs typeface="Arial" charset="0"/>
            </a:endParaRPr>
          </a:p>
        </p:txBody>
      </p:sp>
    </p:spTree>
    <p:extLst>
      <p:ext uri="{BB962C8B-B14F-4D97-AF65-F5344CB8AC3E}">
        <p14:creationId xmlns:p14="http://schemas.microsoft.com/office/powerpoint/2010/main" val="28801648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noTextEdit="1"/>
          </p:cNvSpPr>
          <p:nvPr>
            <p:ph type="sldImg"/>
          </p:nvPr>
        </p:nvSpPr>
        <p:spPr>
          <a:ln/>
        </p:spPr>
      </p:sp>
      <p:sp>
        <p:nvSpPr>
          <p:cNvPr id="87042" name="Notes Placeholder 2"/>
          <p:cNvSpPr>
            <a:spLocks noGrp="1"/>
          </p:cNvSpPr>
          <p:nvPr>
            <p:ph type="body" idx="1"/>
          </p:nvPr>
        </p:nvSpPr>
        <p:spPr>
          <a:noFill/>
          <a:ln/>
        </p:spPr>
        <p:txBody>
          <a:bodyPr/>
          <a:lstStyle/>
          <a:p>
            <a:pPr eaLnBrk="1" hangingPunct="1"/>
            <a:r>
              <a:rPr lang="en-US" altLang="ko-KR" b="1" u="sng" dirty="0">
                <a:solidFill>
                  <a:srgbClr val="0000CC"/>
                </a:solidFill>
                <a:effectLst/>
                <a:hlinkClick r:id="rId3"/>
              </a:rPr>
              <a:t>determinant</a:t>
            </a:r>
            <a:r>
              <a:rPr lang="ko-KR" altLang="en-US" dirty="0"/>
              <a:t> </a:t>
            </a:r>
            <a:r>
              <a:rPr lang="en-US" altLang="ko-KR" dirty="0">
                <a:solidFill>
                  <a:srgbClr val="000000"/>
                </a:solidFill>
                <a:effectLst/>
                <a:latin typeface="Lucida Sans Unicode" panose="020B0602030504020204" pitchFamily="34" charset="0"/>
              </a:rPr>
              <a:t>[</a:t>
            </a:r>
            <a:r>
              <a:rPr lang="en-US" altLang="ko-KR" dirty="0" err="1">
                <a:solidFill>
                  <a:srgbClr val="000000"/>
                </a:solidFill>
                <a:effectLst/>
                <a:latin typeface="Lucida Sans Unicode" panose="020B0602030504020204" pitchFamily="34" charset="0"/>
              </a:rPr>
              <a:t>dɪ</a:t>
            </a:r>
            <a:r>
              <a:rPr lang="ko-KR" altLang="en-US" baseline="30000" dirty="0">
                <a:solidFill>
                  <a:srgbClr val="000000"/>
                </a:solidFill>
                <a:effectLst/>
                <a:latin typeface="arial" panose="020B0604020202020204" pitchFamily="34" charset="0"/>
              </a:rPr>
              <a:t>│</a:t>
            </a:r>
            <a:r>
              <a:rPr lang="en-US" altLang="ko-KR" dirty="0" err="1">
                <a:solidFill>
                  <a:srgbClr val="000000"/>
                </a:solidFill>
                <a:effectLst/>
                <a:latin typeface="Lucida Sans Unicode" panose="020B0602030504020204" pitchFamily="34" charset="0"/>
              </a:rPr>
              <a:t>tɜːrmɪnənt</a:t>
            </a:r>
            <a:r>
              <a:rPr lang="en-US" altLang="ko-KR" dirty="0">
                <a:solidFill>
                  <a:srgbClr val="000000"/>
                </a:solidFill>
                <a:effectLst/>
                <a:latin typeface="Lucida Sans Unicode" panose="020B0602030504020204" pitchFamily="34" charset="0"/>
              </a:rPr>
              <a:t>] </a:t>
            </a:r>
            <a:r>
              <a:rPr lang="en-US" altLang="ko-KR" i="0" dirty="0">
                <a:solidFill>
                  <a:srgbClr val="777777"/>
                </a:solidFill>
                <a:effectLst/>
              </a:rPr>
              <a:t>[</a:t>
            </a:r>
            <a:r>
              <a:rPr lang="ko-KR" altLang="en-US" i="0" dirty="0">
                <a:solidFill>
                  <a:srgbClr val="777777"/>
                </a:solidFill>
                <a:effectLst/>
              </a:rPr>
              <a:t>명사</a:t>
            </a:r>
            <a:r>
              <a:rPr lang="en-US" altLang="ko-KR" i="0" dirty="0">
                <a:solidFill>
                  <a:srgbClr val="777777"/>
                </a:solidFill>
                <a:effectLst/>
              </a:rPr>
              <a:t>][</a:t>
            </a:r>
            <a:r>
              <a:rPr lang="ko-KR" altLang="en-US" i="0" dirty="0">
                <a:solidFill>
                  <a:srgbClr val="777777"/>
                </a:solidFill>
                <a:effectLst/>
              </a:rPr>
              <a:t>격식</a:t>
            </a:r>
            <a:r>
              <a:rPr lang="en-US" altLang="ko-KR" i="0" dirty="0">
                <a:solidFill>
                  <a:srgbClr val="777777"/>
                </a:solidFill>
                <a:effectLst/>
              </a:rPr>
              <a:t>]</a:t>
            </a:r>
            <a:r>
              <a:rPr lang="ko-KR" altLang="en-US" dirty="0"/>
              <a:t> </a:t>
            </a:r>
            <a:r>
              <a:rPr lang="ko-KR" altLang="en-US"/>
              <a:t>결정 요인</a:t>
            </a:r>
            <a:endParaRPr lang="en-US" altLang="ko-KR" dirty="0"/>
          </a:p>
        </p:txBody>
      </p:sp>
      <p:sp>
        <p:nvSpPr>
          <p:cNvPr id="87043" name="Slide Number Placeholder 3"/>
          <p:cNvSpPr>
            <a:spLocks noGrp="1"/>
          </p:cNvSpPr>
          <p:nvPr>
            <p:ph type="sldNum" sz="quarter" idx="5"/>
          </p:nvPr>
        </p:nvSpPr>
        <p:spPr>
          <a:noFill/>
        </p:spPr>
        <p:txBody>
          <a:bodyPr/>
          <a:lstStyle/>
          <a:p>
            <a:fld id="{262CED7C-68A1-44D7-8178-04DBD8E049A8}" type="slidenum">
              <a:rPr lang="en-US" smtClean="0">
                <a:cs typeface="Arial" charset="0"/>
              </a:rPr>
              <a:pPr/>
              <a:t>38</a:t>
            </a:fld>
            <a:endParaRPr lang="en-US" dirty="0">
              <a:cs typeface="Arial" charset="0"/>
            </a:endParaRPr>
          </a:p>
        </p:txBody>
      </p:sp>
    </p:spTree>
    <p:extLst>
      <p:ext uri="{BB962C8B-B14F-4D97-AF65-F5344CB8AC3E}">
        <p14:creationId xmlns:p14="http://schemas.microsoft.com/office/powerpoint/2010/main" val="31700458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noTextEdit="1"/>
          </p:cNvSpPr>
          <p:nvPr>
            <p:ph type="sldImg"/>
          </p:nvPr>
        </p:nvSpPr>
        <p:spPr>
          <a:ln/>
        </p:spPr>
      </p:sp>
      <p:sp>
        <p:nvSpPr>
          <p:cNvPr id="89090" name="Notes Placeholder 2"/>
          <p:cNvSpPr>
            <a:spLocks noGrp="1"/>
          </p:cNvSpPr>
          <p:nvPr>
            <p:ph type="body" idx="1"/>
          </p:nvPr>
        </p:nvSpPr>
        <p:spPr>
          <a:noFill/>
          <a:ln/>
        </p:spPr>
        <p:txBody>
          <a:bodyPr/>
          <a:lstStyle/>
          <a:p>
            <a:pPr eaLnBrk="1" hangingPunct="1"/>
            <a:endParaRPr lang="en-US" dirty="0"/>
          </a:p>
        </p:txBody>
      </p:sp>
      <p:sp>
        <p:nvSpPr>
          <p:cNvPr id="89091" name="Slide Number Placeholder 3"/>
          <p:cNvSpPr>
            <a:spLocks noGrp="1"/>
          </p:cNvSpPr>
          <p:nvPr>
            <p:ph type="sldNum" sz="quarter" idx="5"/>
          </p:nvPr>
        </p:nvSpPr>
        <p:spPr>
          <a:noFill/>
        </p:spPr>
        <p:txBody>
          <a:bodyPr/>
          <a:lstStyle/>
          <a:p>
            <a:fld id="{4485529E-0177-4CD9-B040-16A94E9F755B}" type="slidenum">
              <a:rPr lang="en-US" smtClean="0">
                <a:cs typeface="Arial" charset="0"/>
              </a:rPr>
              <a:pPr/>
              <a:t>39</a:t>
            </a:fld>
            <a:endParaRPr lang="en-US" dirty="0">
              <a:cs typeface="Arial" charset="0"/>
            </a:endParaRPr>
          </a:p>
        </p:txBody>
      </p:sp>
    </p:spTree>
    <p:extLst>
      <p:ext uri="{BB962C8B-B14F-4D97-AF65-F5344CB8AC3E}">
        <p14:creationId xmlns:p14="http://schemas.microsoft.com/office/powerpoint/2010/main" val="2408043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a:ln/>
        </p:spPr>
      </p:sp>
      <p:sp>
        <p:nvSpPr>
          <p:cNvPr id="25602" name="Notes Placeholder 2"/>
          <p:cNvSpPr>
            <a:spLocks noGrp="1"/>
          </p:cNvSpPr>
          <p:nvPr>
            <p:ph type="body" idx="1"/>
          </p:nvPr>
        </p:nvSpPr>
        <p:spPr>
          <a:noFill/>
          <a:ln/>
        </p:spPr>
        <p:txBody>
          <a:bodyPr/>
          <a:lstStyle/>
          <a:p>
            <a:pPr eaLnBrk="1" hangingPunct="1"/>
            <a:endParaRPr lang="en-US" dirty="0"/>
          </a:p>
        </p:txBody>
      </p:sp>
      <p:sp>
        <p:nvSpPr>
          <p:cNvPr id="25603" name="Slide Number Placeholder 3"/>
          <p:cNvSpPr>
            <a:spLocks noGrp="1"/>
          </p:cNvSpPr>
          <p:nvPr>
            <p:ph type="sldNum" sz="quarter" idx="5"/>
          </p:nvPr>
        </p:nvSpPr>
        <p:spPr>
          <a:noFill/>
        </p:spPr>
        <p:txBody>
          <a:bodyPr/>
          <a:lstStyle/>
          <a:p>
            <a:fld id="{843218C2-BA7A-48D5-BBBD-B39645BA5489}" type="slidenum">
              <a:rPr lang="en-US" smtClean="0">
                <a:cs typeface="Arial" charset="0"/>
              </a:rPr>
              <a:pPr/>
              <a:t>4</a:t>
            </a:fld>
            <a:endParaRPr lang="en-US" dirty="0">
              <a:cs typeface="Arial" charset="0"/>
            </a:endParaRPr>
          </a:p>
        </p:txBody>
      </p:sp>
    </p:spTree>
    <p:extLst>
      <p:ext uri="{BB962C8B-B14F-4D97-AF65-F5344CB8AC3E}">
        <p14:creationId xmlns:p14="http://schemas.microsoft.com/office/powerpoint/2010/main" val="19570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a:noFill/>
          <a:ln/>
        </p:spPr>
        <p:txBody>
          <a:bodyPr/>
          <a:lstStyle/>
          <a:p>
            <a:pPr eaLnBrk="1" hangingPunct="1"/>
            <a:endParaRPr lang="en-US" dirty="0"/>
          </a:p>
        </p:txBody>
      </p:sp>
      <p:sp>
        <p:nvSpPr>
          <p:cNvPr id="91139" name="Slide Number Placeholder 3"/>
          <p:cNvSpPr>
            <a:spLocks noGrp="1"/>
          </p:cNvSpPr>
          <p:nvPr>
            <p:ph type="sldNum" sz="quarter" idx="5"/>
          </p:nvPr>
        </p:nvSpPr>
        <p:spPr>
          <a:noFill/>
        </p:spPr>
        <p:txBody>
          <a:bodyPr/>
          <a:lstStyle/>
          <a:p>
            <a:fld id="{8E6A24A5-A15C-45A6-9DC2-2DE647163E7B}" type="slidenum">
              <a:rPr lang="en-US" smtClean="0">
                <a:cs typeface="Arial" charset="0"/>
              </a:rPr>
              <a:pPr/>
              <a:t>40</a:t>
            </a:fld>
            <a:endParaRPr lang="en-US" dirty="0">
              <a:cs typeface="Arial" charset="0"/>
            </a:endParaRPr>
          </a:p>
        </p:txBody>
      </p:sp>
    </p:spTree>
    <p:extLst>
      <p:ext uri="{BB962C8B-B14F-4D97-AF65-F5344CB8AC3E}">
        <p14:creationId xmlns:p14="http://schemas.microsoft.com/office/powerpoint/2010/main" val="12631332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a:ln/>
        </p:spPr>
      </p:sp>
      <p:sp>
        <p:nvSpPr>
          <p:cNvPr id="93186" name="Notes Placeholder 2"/>
          <p:cNvSpPr>
            <a:spLocks noGrp="1"/>
          </p:cNvSpPr>
          <p:nvPr>
            <p:ph type="body" idx="1"/>
          </p:nvPr>
        </p:nvSpPr>
        <p:spPr>
          <a:noFill/>
          <a:ln/>
        </p:spPr>
        <p:txBody>
          <a:bodyPr/>
          <a:lstStyle/>
          <a:p>
            <a:r>
              <a:rPr lang="en-US" altLang="ko-KR" sz="1200" b="1" i="0" u="none" strike="noStrike" kern="1200" baseline="0" dirty="0">
                <a:solidFill>
                  <a:schemeClr val="tx1"/>
                </a:solidFill>
                <a:latin typeface="Arial" charset="0"/>
                <a:ea typeface="+mn-ea"/>
                <a:cs typeface="+mn-cs"/>
              </a:rPr>
              <a:t>well-formed</a:t>
            </a:r>
            <a:r>
              <a:rPr lang="en-US" altLang="ko-KR" sz="1200" b="0" i="0" u="none" strike="noStrike" kern="1200" baseline="0" dirty="0">
                <a:solidFill>
                  <a:schemeClr val="tx1"/>
                </a:solidFill>
                <a:latin typeface="Arial" charset="0"/>
                <a:ea typeface="+mn-ea"/>
                <a:cs typeface="+mn-cs"/>
              </a:rPr>
              <a:t> [</a:t>
            </a:r>
            <a:r>
              <a:rPr lang="en-US" altLang="ko-KR" sz="1200" b="0" i="0" u="none" strike="noStrike" kern="1200" baseline="0" dirty="0" err="1">
                <a:solidFill>
                  <a:schemeClr val="tx1"/>
                </a:solidFill>
                <a:latin typeface="Arial" charset="0"/>
                <a:ea typeface="+mn-ea"/>
                <a:cs typeface="+mn-cs"/>
              </a:rPr>
              <a:t>wélf:rmd</a:t>
            </a:r>
            <a:r>
              <a:rPr lang="en-US" altLang="ko-KR" sz="1200" b="0" i="0" u="none" strike="noStrike" kern="1200" baseline="0" dirty="0">
                <a:solidFill>
                  <a:schemeClr val="tx1"/>
                </a:solidFill>
                <a:latin typeface="Arial" charset="0"/>
                <a:ea typeface="+mn-ea"/>
                <a:cs typeface="+mn-cs"/>
              </a:rPr>
              <a:t>] </a:t>
            </a:r>
            <a:r>
              <a:rPr lang="en-US" altLang="ko-KR" sz="1200" b="0" i="1" u="none" strike="noStrike" kern="1200" baseline="0" dirty="0">
                <a:solidFill>
                  <a:schemeClr val="tx1"/>
                </a:solidFill>
                <a:latin typeface="Arial" charset="0"/>
                <a:ea typeface="+mn-ea"/>
                <a:cs typeface="+mn-cs"/>
              </a:rPr>
              <a:t>adj. </a:t>
            </a:r>
            <a:r>
              <a:rPr lang="en-US" altLang="ko-KR" sz="1200" b="0" i="0" u="none" strike="noStrike" kern="1200" baseline="0" dirty="0">
                <a:solidFill>
                  <a:schemeClr val="tx1"/>
                </a:solidFill>
                <a:latin typeface="Arial" charset="0"/>
                <a:ea typeface="+mn-ea"/>
                <a:cs typeface="+mn-cs"/>
              </a:rPr>
              <a:t>[</a:t>
            </a:r>
            <a:r>
              <a:rPr lang="ko-KR" altLang="en-US" sz="1200" b="0" i="0" u="none" strike="noStrike" kern="1200" baseline="0" dirty="0">
                <a:solidFill>
                  <a:schemeClr val="tx1"/>
                </a:solidFill>
                <a:latin typeface="Arial" charset="0"/>
                <a:ea typeface="+mn-ea"/>
                <a:cs typeface="+mn-cs"/>
              </a:rPr>
              <a:t>言</a:t>
            </a:r>
            <a:r>
              <a:rPr lang="en-US" altLang="ko-KR" sz="1200" b="0" i="0" u="none" strike="noStrike" kern="1200" baseline="0" dirty="0">
                <a:solidFill>
                  <a:schemeClr val="tx1"/>
                </a:solidFill>
                <a:latin typeface="Arial" charset="0"/>
                <a:ea typeface="+mn-ea"/>
                <a:cs typeface="+mn-cs"/>
              </a:rPr>
              <a:t>]</a:t>
            </a:r>
            <a:r>
              <a:rPr lang="ko-KR" altLang="en-US" sz="1200" b="0" i="0" u="none" strike="noStrike" kern="1200" baseline="0" dirty="0">
                <a:solidFill>
                  <a:schemeClr val="tx1"/>
                </a:solidFill>
                <a:latin typeface="Arial" charset="0"/>
                <a:ea typeface="+mn-ea"/>
                <a:cs typeface="+mn-cs"/>
              </a:rPr>
              <a:t> 문법에 맞는</a:t>
            </a:r>
            <a:r>
              <a:rPr lang="en-US" altLang="ko-KR" sz="1200" b="0" i="0" u="none" strike="noStrike" kern="1200" baseline="0" dirty="0">
                <a:solidFill>
                  <a:schemeClr val="tx1"/>
                </a:solidFill>
                <a:latin typeface="Arial" charset="0"/>
                <a:ea typeface="+mn-ea"/>
                <a:cs typeface="+mn-cs"/>
              </a:rPr>
              <a:t>, </a:t>
            </a:r>
            <a:r>
              <a:rPr lang="ko-KR" altLang="en-US" b="1" dirty="0">
                <a:effectLst/>
              </a:rPr>
              <a:t>적격의</a:t>
            </a:r>
            <a:endParaRPr lang="en-US" altLang="ko-KR" sz="1200" b="1" i="0" u="none" strike="noStrike" kern="1200" baseline="0" dirty="0">
              <a:solidFill>
                <a:schemeClr val="tx1"/>
              </a:solidFill>
              <a:latin typeface="Arial" charset="0"/>
              <a:ea typeface="+mn-ea"/>
              <a:cs typeface="+mn-cs"/>
            </a:endParaRPr>
          </a:p>
          <a:p>
            <a:r>
              <a:rPr lang="en-US" altLang="ko-KR" sz="1200" b="1" i="0" u="none" strike="noStrike" kern="1200" baseline="0" dirty="0">
                <a:solidFill>
                  <a:schemeClr val="tx1"/>
                </a:solidFill>
                <a:latin typeface="Arial" charset="0"/>
                <a:ea typeface="+mn-ea"/>
                <a:cs typeface="+mn-cs"/>
              </a:rPr>
              <a:t>well-founded</a:t>
            </a:r>
            <a:r>
              <a:rPr lang="en-US" altLang="ko-KR" sz="1200" b="0" i="0" u="none" strike="noStrike" kern="1200" baseline="0" dirty="0">
                <a:solidFill>
                  <a:schemeClr val="tx1"/>
                </a:solidFill>
                <a:latin typeface="Arial" charset="0"/>
                <a:ea typeface="+mn-ea"/>
                <a:cs typeface="+mn-cs"/>
              </a:rPr>
              <a:t> [</a:t>
            </a:r>
            <a:r>
              <a:rPr lang="en-US" altLang="ko-KR" sz="1200" b="0" i="0" u="none" strike="noStrike" kern="1200" baseline="0" dirty="0" err="1">
                <a:solidFill>
                  <a:schemeClr val="tx1"/>
                </a:solidFill>
                <a:latin typeface="Arial" charset="0"/>
                <a:ea typeface="+mn-ea"/>
                <a:cs typeface="+mn-cs"/>
              </a:rPr>
              <a:t>wélfáundid</a:t>
            </a:r>
            <a:r>
              <a:rPr lang="en-US" altLang="ko-KR" sz="1200" b="0" i="0" u="none" strike="noStrike" kern="1200" baseline="0" dirty="0">
                <a:solidFill>
                  <a:schemeClr val="tx1"/>
                </a:solidFill>
                <a:latin typeface="Arial" charset="0"/>
                <a:ea typeface="+mn-ea"/>
                <a:cs typeface="+mn-cs"/>
              </a:rPr>
              <a:t>] </a:t>
            </a:r>
            <a:r>
              <a:rPr lang="en-US" altLang="ko-KR" sz="1200" b="0" i="1" u="none" strike="noStrike" kern="1200" baseline="0" dirty="0">
                <a:solidFill>
                  <a:schemeClr val="tx1"/>
                </a:solidFill>
                <a:latin typeface="Arial" charset="0"/>
                <a:ea typeface="+mn-ea"/>
                <a:cs typeface="+mn-cs"/>
              </a:rPr>
              <a:t>adj. </a:t>
            </a:r>
            <a:r>
              <a:rPr lang="ko-KR" altLang="en-US" sz="1200" b="0" i="0" u="none" strike="noStrike" kern="1200" baseline="0" dirty="0">
                <a:solidFill>
                  <a:schemeClr val="tx1"/>
                </a:solidFill>
                <a:latin typeface="Arial" charset="0"/>
                <a:ea typeface="+mn-ea"/>
                <a:cs typeface="+mn-cs"/>
              </a:rPr>
              <a:t>기초가 단단한</a:t>
            </a:r>
            <a:r>
              <a:rPr lang="en-US" altLang="ko-KR" sz="1200" b="1" i="0" u="none" strike="noStrike" kern="1200" baseline="0" dirty="0">
                <a:solidFill>
                  <a:schemeClr val="tx1"/>
                </a:solidFill>
                <a:latin typeface="Arial" charset="0"/>
                <a:ea typeface="+mn-ea"/>
                <a:cs typeface="+mn-cs"/>
              </a:rPr>
              <a:t>;</a:t>
            </a:r>
            <a:r>
              <a:rPr lang="ko-KR" altLang="en-US" sz="1200" b="0" i="0" u="none" strike="noStrike" kern="1200" baseline="0" dirty="0">
                <a:solidFill>
                  <a:schemeClr val="tx1"/>
                </a:solidFill>
                <a:latin typeface="Arial" charset="0"/>
                <a:ea typeface="+mn-ea"/>
                <a:cs typeface="+mn-cs"/>
              </a:rPr>
              <a:t> 근거가 충분한</a:t>
            </a:r>
            <a:r>
              <a:rPr lang="en-US" altLang="ko-KR" sz="1200" b="0" i="0" u="none" strike="noStrike" kern="1200" baseline="0" dirty="0">
                <a:solidFill>
                  <a:schemeClr val="tx1"/>
                </a:solidFill>
                <a:latin typeface="Arial" charset="0"/>
                <a:ea typeface="+mn-ea"/>
                <a:cs typeface="+mn-cs"/>
              </a:rPr>
              <a:t>(well-grounded). a ∼ economic theory </a:t>
            </a:r>
            <a:r>
              <a:rPr lang="ko-KR" altLang="en-US" sz="1200" b="0" i="0" u="none" strike="noStrike" kern="1200" baseline="0" dirty="0">
                <a:solidFill>
                  <a:schemeClr val="tx1"/>
                </a:solidFill>
                <a:latin typeface="Arial" charset="0"/>
                <a:ea typeface="+mn-ea"/>
                <a:cs typeface="+mn-cs"/>
              </a:rPr>
              <a:t>근거가 단단한 경제 이론</a:t>
            </a:r>
            <a:r>
              <a:rPr lang="en-US" altLang="ko-KR" sz="1200" b="0" i="0" u="none" strike="noStrike" kern="1200" baseline="0" dirty="0">
                <a:solidFill>
                  <a:schemeClr val="tx1"/>
                </a:solidFill>
                <a:latin typeface="Arial" charset="0"/>
                <a:ea typeface="+mn-ea"/>
                <a:cs typeface="+mn-cs"/>
              </a:rPr>
              <a:t>.</a:t>
            </a:r>
          </a:p>
          <a:p>
            <a:endParaRPr lang="en-US" altLang="ko-KR" sz="1200" b="0" i="0" u="none" strike="noStrike" kern="1200" baseline="0" dirty="0">
              <a:solidFill>
                <a:schemeClr val="tx1"/>
              </a:solidFill>
              <a:latin typeface="Arial" charset="0"/>
              <a:ea typeface="+mn-ea"/>
              <a:cs typeface="+mn-cs"/>
            </a:endParaRPr>
          </a:p>
          <a:p>
            <a:r>
              <a:rPr lang="en-US" altLang="ko-KR" sz="1200" b="1" i="0" kern="1200" dirty="0">
                <a:solidFill>
                  <a:schemeClr val="tx1"/>
                </a:solidFill>
                <a:effectLst/>
                <a:latin typeface="Arial" charset="0"/>
                <a:ea typeface="+mn-ea"/>
                <a:cs typeface="+mn-cs"/>
              </a:rPr>
              <a:t>Anomaly</a:t>
            </a:r>
            <a:r>
              <a:rPr lang="en-US" altLang="ko-KR" sz="1200" b="0" i="0" kern="1200" dirty="0">
                <a:solidFill>
                  <a:schemeClr val="tx1"/>
                </a:solidFill>
                <a:effectLst/>
                <a:latin typeface="Arial" charset="0"/>
                <a:ea typeface="+mn-ea"/>
                <a:cs typeface="+mn-cs"/>
              </a:rPr>
              <a:t> 1. </a:t>
            </a:r>
            <a:r>
              <a:rPr lang="ko-KR" altLang="en-US" sz="1200" b="0" i="0" kern="1200" dirty="0">
                <a:solidFill>
                  <a:schemeClr val="tx1"/>
                </a:solidFill>
                <a:effectLst/>
                <a:latin typeface="Arial" charset="0"/>
                <a:ea typeface="+mn-ea"/>
                <a:cs typeface="+mn-cs"/>
              </a:rPr>
              <a:t>변칙</a:t>
            </a:r>
            <a:r>
              <a:rPr lang="en-US" altLang="ko-KR" sz="1200" b="0" i="0" kern="1200" dirty="0">
                <a:solidFill>
                  <a:schemeClr val="tx1"/>
                </a:solidFill>
                <a:effectLst/>
                <a:latin typeface="Arial" charset="0"/>
                <a:ea typeface="+mn-ea"/>
                <a:cs typeface="+mn-cs"/>
              </a:rPr>
              <a:t>, </a:t>
            </a:r>
            <a:r>
              <a:rPr lang="ko-KR" altLang="en-US" sz="1200" b="0" i="0" kern="1200" dirty="0">
                <a:solidFill>
                  <a:schemeClr val="tx1"/>
                </a:solidFill>
                <a:effectLst/>
                <a:latin typeface="Arial" charset="0"/>
                <a:ea typeface="+mn-ea"/>
                <a:cs typeface="+mn-cs"/>
              </a:rPr>
              <a:t>예외 </a:t>
            </a:r>
            <a:r>
              <a:rPr lang="en-US" altLang="ko-KR" sz="1200" b="0" i="0" kern="1200" dirty="0">
                <a:solidFill>
                  <a:schemeClr val="tx1"/>
                </a:solidFill>
                <a:effectLst/>
                <a:latin typeface="Arial" charset="0"/>
                <a:ea typeface="+mn-ea"/>
                <a:cs typeface="+mn-cs"/>
              </a:rPr>
              <a:t>; </a:t>
            </a:r>
            <a:r>
              <a:rPr lang="ko-KR" altLang="en-US" sz="1200" b="0" i="0" kern="1200" dirty="0">
                <a:solidFill>
                  <a:schemeClr val="tx1"/>
                </a:solidFill>
                <a:effectLst/>
                <a:latin typeface="Arial" charset="0"/>
                <a:ea typeface="+mn-ea"/>
                <a:cs typeface="+mn-cs"/>
              </a:rPr>
              <a:t>이례</a:t>
            </a:r>
            <a:r>
              <a:rPr lang="en-US" altLang="ko-KR" sz="1200" b="0" i="0" kern="1200" dirty="0">
                <a:solidFill>
                  <a:schemeClr val="tx1"/>
                </a:solidFill>
                <a:effectLst/>
                <a:latin typeface="Arial" charset="0"/>
                <a:ea typeface="+mn-ea"/>
                <a:cs typeface="+mn-cs"/>
              </a:rPr>
              <a:t>, </a:t>
            </a:r>
            <a:r>
              <a:rPr lang="ko-KR" altLang="en-US" sz="1200" b="0" i="0" kern="1200" dirty="0">
                <a:solidFill>
                  <a:schemeClr val="tx1"/>
                </a:solidFill>
                <a:effectLst/>
                <a:latin typeface="Arial" charset="0"/>
                <a:ea typeface="+mn-ea"/>
                <a:cs typeface="+mn-cs"/>
              </a:rPr>
              <a:t>변태</a:t>
            </a:r>
            <a:r>
              <a:rPr lang="en-US" altLang="ko-KR" sz="1200" b="0" i="0" kern="1200" dirty="0">
                <a:solidFill>
                  <a:schemeClr val="tx1"/>
                </a:solidFill>
                <a:effectLst/>
                <a:latin typeface="Arial" charset="0"/>
                <a:ea typeface="+mn-ea"/>
                <a:cs typeface="+mn-cs"/>
              </a:rPr>
              <a:t>(abnormality). 2. [</a:t>
            </a:r>
            <a:r>
              <a:rPr lang="ko-KR" altLang="en-US" sz="1200" b="0" i="0" kern="1200" dirty="0">
                <a:solidFill>
                  <a:schemeClr val="tx1"/>
                </a:solidFill>
                <a:effectLst/>
                <a:latin typeface="Arial" charset="0"/>
                <a:ea typeface="+mn-ea"/>
                <a:cs typeface="+mn-cs"/>
              </a:rPr>
              <a:t>문법</a:t>
            </a:r>
            <a:r>
              <a:rPr lang="en-US" altLang="ko-KR" sz="1200" b="0" i="0" kern="1200" dirty="0">
                <a:solidFill>
                  <a:schemeClr val="tx1"/>
                </a:solidFill>
                <a:effectLst/>
                <a:latin typeface="Arial" charset="0"/>
                <a:ea typeface="+mn-ea"/>
                <a:cs typeface="+mn-cs"/>
              </a:rPr>
              <a:t>]</a:t>
            </a:r>
            <a:r>
              <a:rPr lang="ko-KR" altLang="en-US" sz="1200" b="0" i="0" kern="1200" dirty="0">
                <a:solidFill>
                  <a:schemeClr val="tx1"/>
                </a:solidFill>
                <a:effectLst/>
                <a:latin typeface="Arial" charset="0"/>
                <a:ea typeface="+mn-ea"/>
                <a:cs typeface="+mn-cs"/>
              </a:rPr>
              <a:t> 파격</a:t>
            </a:r>
            <a:r>
              <a:rPr lang="en-US" altLang="ko-KR" sz="1200" b="0" i="0" kern="1200" dirty="0">
                <a:solidFill>
                  <a:schemeClr val="tx1"/>
                </a:solidFill>
                <a:effectLst/>
                <a:latin typeface="Arial" charset="0"/>
                <a:ea typeface="+mn-ea"/>
                <a:cs typeface="+mn-cs"/>
              </a:rPr>
              <a:t>. </a:t>
            </a:r>
            <a:r>
              <a:rPr lang="en-US" altLang="ko-KR" sz="1200" b="0" i="0" kern="1200">
                <a:solidFill>
                  <a:schemeClr val="tx1"/>
                </a:solidFill>
                <a:effectLst/>
                <a:latin typeface="Arial" charset="0"/>
                <a:ea typeface="+mn-ea"/>
                <a:cs typeface="+mn-cs"/>
              </a:rPr>
              <a:t>3. </a:t>
            </a:r>
            <a:r>
              <a:rPr lang="ko-KR" altLang="en-US" sz="1200" b="0" i="0" kern="1200">
                <a:solidFill>
                  <a:schemeClr val="tx1"/>
                </a:solidFill>
                <a:effectLst/>
                <a:latin typeface="Arial" charset="0"/>
                <a:ea typeface="+mn-ea"/>
                <a:cs typeface="+mn-cs"/>
              </a:rPr>
              <a:t>변태</a:t>
            </a:r>
            <a:r>
              <a:rPr lang="en-US" altLang="ko-KR" sz="1200" b="0" i="0" kern="1200" dirty="0">
                <a:solidFill>
                  <a:schemeClr val="tx1"/>
                </a:solidFill>
                <a:effectLst/>
                <a:latin typeface="Arial" charset="0"/>
                <a:ea typeface="+mn-ea"/>
                <a:cs typeface="+mn-cs"/>
              </a:rPr>
              <a:t>[</a:t>
            </a:r>
            <a:r>
              <a:rPr lang="ko-KR" altLang="en-US" sz="1200" b="0" i="0" kern="1200" dirty="0">
                <a:solidFill>
                  <a:schemeClr val="tx1"/>
                </a:solidFill>
                <a:effectLst/>
                <a:latin typeface="Arial" charset="0"/>
                <a:ea typeface="+mn-ea"/>
                <a:cs typeface="+mn-cs"/>
              </a:rPr>
              <a:t>이례</a:t>
            </a:r>
            <a:r>
              <a:rPr lang="en-US" altLang="ko-KR" sz="1200" b="0" i="0" kern="1200" dirty="0">
                <a:solidFill>
                  <a:schemeClr val="tx1"/>
                </a:solidFill>
                <a:effectLst/>
                <a:latin typeface="Arial" charset="0"/>
                <a:ea typeface="+mn-ea"/>
                <a:cs typeface="+mn-cs"/>
              </a:rPr>
              <a:t>]</a:t>
            </a:r>
            <a:r>
              <a:rPr lang="ko-KR" altLang="en-US" sz="1200" b="0" i="0" kern="1200" dirty="0">
                <a:solidFill>
                  <a:schemeClr val="tx1"/>
                </a:solidFill>
                <a:effectLst/>
                <a:latin typeface="Arial" charset="0"/>
                <a:ea typeface="+mn-ea"/>
                <a:cs typeface="+mn-cs"/>
              </a:rPr>
              <a:t>적인 일</a:t>
            </a:r>
            <a:r>
              <a:rPr lang="en-US" altLang="ko-KR" sz="1200" b="0" i="0" kern="1200" dirty="0">
                <a:solidFill>
                  <a:schemeClr val="tx1"/>
                </a:solidFill>
                <a:effectLst/>
                <a:latin typeface="Arial" charset="0"/>
                <a:ea typeface="+mn-ea"/>
                <a:cs typeface="+mn-cs"/>
              </a:rPr>
              <a:t>[</a:t>
            </a:r>
            <a:r>
              <a:rPr lang="ko-KR" altLang="en-US" sz="1200" b="0" i="0" kern="1200" dirty="0">
                <a:solidFill>
                  <a:schemeClr val="tx1"/>
                </a:solidFill>
                <a:effectLst/>
                <a:latin typeface="Arial" charset="0"/>
                <a:ea typeface="+mn-ea"/>
                <a:cs typeface="+mn-cs"/>
              </a:rPr>
              <a:t>것</a:t>
            </a:r>
            <a:r>
              <a:rPr lang="en-US" altLang="ko-KR" sz="1200" b="0" i="0" kern="1200" dirty="0">
                <a:solidFill>
                  <a:schemeClr val="tx1"/>
                </a:solidFill>
                <a:effectLst/>
                <a:latin typeface="Arial" charset="0"/>
                <a:ea typeface="+mn-ea"/>
                <a:cs typeface="+mn-cs"/>
              </a:rPr>
              <a:t>]. A wingless bird is an </a:t>
            </a:r>
            <a:r>
              <a:rPr lang="en-US" altLang="ko-KR" sz="1200" b="1" i="0" kern="1200" dirty="0">
                <a:solidFill>
                  <a:schemeClr val="tx1"/>
                </a:solidFill>
                <a:effectLst/>
                <a:latin typeface="Arial" charset="0"/>
                <a:ea typeface="+mn-ea"/>
                <a:cs typeface="+mn-cs"/>
              </a:rPr>
              <a:t>anomaly</a:t>
            </a:r>
            <a:r>
              <a:rPr lang="en-US" altLang="ko-KR" sz="1200" b="0" i="0" kern="1200" dirty="0">
                <a:solidFill>
                  <a:schemeClr val="tx1"/>
                </a:solidFill>
                <a:effectLst/>
                <a:latin typeface="Arial" charset="0"/>
                <a:ea typeface="+mn-ea"/>
                <a:cs typeface="+mn-cs"/>
              </a:rPr>
              <a:t>. </a:t>
            </a:r>
            <a:r>
              <a:rPr lang="ko-KR" altLang="en-US" sz="1200" b="0" i="0" kern="1200" dirty="0">
                <a:solidFill>
                  <a:schemeClr val="tx1"/>
                </a:solidFill>
                <a:effectLst/>
                <a:latin typeface="Arial" charset="0"/>
                <a:ea typeface="+mn-ea"/>
                <a:cs typeface="+mn-cs"/>
              </a:rPr>
              <a:t>날개 없는 새는 변태다</a:t>
            </a:r>
            <a:r>
              <a:rPr lang="en-US" altLang="ko-KR" sz="1200" b="0" i="0" kern="1200" dirty="0">
                <a:solidFill>
                  <a:schemeClr val="tx1"/>
                </a:solidFill>
                <a:effectLst/>
                <a:latin typeface="Arial" charset="0"/>
                <a:ea typeface="+mn-ea"/>
                <a:cs typeface="+mn-cs"/>
              </a:rPr>
              <a:t>. 4. [</a:t>
            </a:r>
            <a:r>
              <a:rPr lang="ko-KR" altLang="en-US" sz="1200" b="0" i="0" kern="1200" dirty="0">
                <a:solidFill>
                  <a:schemeClr val="tx1"/>
                </a:solidFill>
                <a:effectLst/>
                <a:latin typeface="Arial" charset="0"/>
                <a:ea typeface="+mn-ea"/>
                <a:cs typeface="+mn-cs"/>
              </a:rPr>
              <a:t>천문</a:t>
            </a:r>
            <a:r>
              <a:rPr lang="en-US" altLang="ko-KR" sz="1200" b="0" i="0" kern="1200" dirty="0">
                <a:solidFill>
                  <a:schemeClr val="tx1"/>
                </a:solidFill>
                <a:effectLst/>
                <a:latin typeface="Arial" charset="0"/>
                <a:ea typeface="+mn-ea"/>
                <a:cs typeface="+mn-cs"/>
              </a:rPr>
              <a:t>]</a:t>
            </a:r>
            <a:r>
              <a:rPr lang="ko-KR" altLang="en-US" sz="1200" b="0" i="0" kern="1200" dirty="0">
                <a:solidFill>
                  <a:schemeClr val="tx1"/>
                </a:solidFill>
                <a:effectLst/>
                <a:latin typeface="Arial" charset="0"/>
                <a:ea typeface="+mn-ea"/>
                <a:cs typeface="+mn-cs"/>
              </a:rPr>
              <a:t> </a:t>
            </a:r>
            <a:r>
              <a:rPr lang="ko-KR" altLang="en-US" sz="1200" b="0" i="0" kern="1200" dirty="0" err="1">
                <a:solidFill>
                  <a:schemeClr val="tx1"/>
                </a:solidFill>
                <a:effectLst/>
                <a:latin typeface="Arial" charset="0"/>
                <a:ea typeface="+mn-ea"/>
                <a:cs typeface="+mn-cs"/>
              </a:rPr>
              <a:t>근점이각</a:t>
            </a:r>
            <a:r>
              <a:rPr lang="en-US" altLang="ko-KR" sz="1200" b="0" i="0" kern="1200" dirty="0">
                <a:solidFill>
                  <a:schemeClr val="tx1"/>
                </a:solidFill>
                <a:effectLst/>
                <a:latin typeface="Arial" charset="0"/>
                <a:ea typeface="+mn-ea"/>
                <a:cs typeface="+mn-cs"/>
              </a:rPr>
              <a:t>(</a:t>
            </a:r>
            <a:r>
              <a:rPr lang="ko-KR" altLang="en-US" sz="1200" b="0" i="0" kern="1200" dirty="0">
                <a:solidFill>
                  <a:schemeClr val="tx1"/>
                </a:solidFill>
                <a:effectLst/>
                <a:latin typeface="Arial" charset="0"/>
                <a:ea typeface="+mn-ea"/>
                <a:cs typeface="+mn-cs"/>
              </a:rPr>
              <a:t>近點離角</a:t>
            </a:r>
            <a:r>
              <a:rPr lang="en-US" altLang="ko-KR" sz="1200" b="0" i="0" kern="1200" dirty="0">
                <a:solidFill>
                  <a:schemeClr val="tx1"/>
                </a:solidFill>
                <a:effectLst/>
                <a:latin typeface="Arial" charset="0"/>
                <a:ea typeface="+mn-ea"/>
                <a:cs typeface="+mn-cs"/>
              </a:rPr>
              <a:t>)(</a:t>
            </a:r>
            <a:r>
              <a:rPr lang="ko-KR" altLang="en-US" sz="1200" b="0" i="0" kern="1200" dirty="0" err="1">
                <a:solidFill>
                  <a:schemeClr val="tx1"/>
                </a:solidFill>
                <a:effectLst/>
                <a:latin typeface="Arial" charset="0"/>
                <a:ea typeface="+mn-ea"/>
                <a:cs typeface="+mn-cs"/>
              </a:rPr>
              <a:t>근일점</a:t>
            </a:r>
            <a:r>
              <a:rPr lang="ko-KR" altLang="en-US" sz="1200" b="0" i="0" kern="1200" dirty="0">
                <a:solidFill>
                  <a:schemeClr val="tx1"/>
                </a:solidFill>
                <a:effectLst/>
                <a:latin typeface="Arial" charset="0"/>
                <a:ea typeface="+mn-ea"/>
                <a:cs typeface="+mn-cs"/>
              </a:rPr>
              <a:t> 또는 </a:t>
            </a:r>
            <a:r>
              <a:rPr lang="ko-KR" altLang="en-US" sz="1200" b="0" i="0" kern="1200" dirty="0" err="1">
                <a:solidFill>
                  <a:schemeClr val="tx1"/>
                </a:solidFill>
                <a:effectLst/>
                <a:latin typeface="Arial" charset="0"/>
                <a:ea typeface="+mn-ea"/>
                <a:cs typeface="+mn-cs"/>
              </a:rPr>
              <a:t>근지점으로부터의</a:t>
            </a:r>
            <a:r>
              <a:rPr lang="ko-KR" altLang="en-US" sz="1200" b="0" i="0" kern="1200" dirty="0">
                <a:solidFill>
                  <a:schemeClr val="tx1"/>
                </a:solidFill>
                <a:effectLst/>
                <a:latin typeface="Arial" charset="0"/>
                <a:ea typeface="+mn-ea"/>
                <a:cs typeface="+mn-cs"/>
              </a:rPr>
              <a:t> 각</a:t>
            </a:r>
            <a:r>
              <a:rPr lang="en-US" altLang="ko-KR" sz="1200" b="0" i="0" kern="1200" dirty="0">
                <a:solidFill>
                  <a:schemeClr val="tx1"/>
                </a:solidFill>
                <a:effectLst/>
                <a:latin typeface="Arial" charset="0"/>
                <a:ea typeface="+mn-ea"/>
                <a:cs typeface="+mn-cs"/>
              </a:rPr>
              <a:t>&lt;</a:t>
            </a:r>
            <a:r>
              <a:rPr lang="ko-KR" altLang="en-US" sz="1200" b="0" i="0" kern="1200" dirty="0">
                <a:solidFill>
                  <a:schemeClr val="tx1"/>
                </a:solidFill>
                <a:effectLst/>
                <a:latin typeface="Arial" charset="0"/>
                <a:ea typeface="+mn-ea"/>
                <a:cs typeface="+mn-cs"/>
              </a:rPr>
              <a:t>角</a:t>
            </a:r>
            <a:r>
              <a:rPr lang="en-US" altLang="ko-KR" sz="1200" b="0" i="0" kern="1200" dirty="0">
                <a:solidFill>
                  <a:schemeClr val="tx1"/>
                </a:solidFill>
                <a:effectLst/>
                <a:latin typeface="Arial" charset="0"/>
                <a:ea typeface="+mn-ea"/>
                <a:cs typeface="+mn-cs"/>
              </a:rPr>
              <a:t>&gt;</a:t>
            </a:r>
            <a:r>
              <a:rPr lang="ko-KR" altLang="en-US" sz="1200" b="0" i="0" kern="1200" dirty="0">
                <a:solidFill>
                  <a:schemeClr val="tx1"/>
                </a:solidFill>
                <a:effectLst/>
                <a:latin typeface="Arial" charset="0"/>
                <a:ea typeface="+mn-ea"/>
                <a:cs typeface="+mn-cs"/>
              </a:rPr>
              <a:t>거리</a:t>
            </a:r>
            <a:r>
              <a:rPr lang="en-US" altLang="ko-KR" sz="1200" b="0" i="0" kern="1200" dirty="0">
                <a:solidFill>
                  <a:schemeClr val="tx1"/>
                </a:solidFill>
                <a:effectLst/>
                <a:latin typeface="Arial" charset="0"/>
                <a:ea typeface="+mn-ea"/>
                <a:cs typeface="+mn-cs"/>
              </a:rPr>
              <a:t>). the true </a:t>
            </a:r>
            <a:r>
              <a:rPr lang="en-US" altLang="ko-KR" sz="1200" b="1" i="0" kern="1200" dirty="0">
                <a:solidFill>
                  <a:schemeClr val="tx1"/>
                </a:solidFill>
                <a:effectLst/>
                <a:latin typeface="Arial" charset="0"/>
                <a:ea typeface="+mn-ea"/>
                <a:cs typeface="+mn-cs"/>
              </a:rPr>
              <a:t>anomaly</a:t>
            </a:r>
            <a:r>
              <a:rPr lang="ko-KR" altLang="en-US" sz="1200" b="0" i="0" kern="1200" dirty="0">
                <a:solidFill>
                  <a:schemeClr val="tx1"/>
                </a:solidFill>
                <a:effectLst/>
                <a:latin typeface="Arial" charset="0"/>
                <a:ea typeface="+mn-ea"/>
                <a:cs typeface="+mn-cs"/>
              </a:rPr>
              <a:t> 진</a:t>
            </a:r>
            <a:r>
              <a:rPr lang="en-US" altLang="ko-KR" sz="1200" b="0" i="0" kern="1200" dirty="0">
                <a:solidFill>
                  <a:schemeClr val="tx1"/>
                </a:solidFill>
                <a:effectLst/>
                <a:latin typeface="Arial" charset="0"/>
                <a:ea typeface="+mn-ea"/>
                <a:cs typeface="+mn-cs"/>
              </a:rPr>
              <a:t>(</a:t>
            </a:r>
            <a:r>
              <a:rPr lang="ko-KR" altLang="en-US" sz="1200" b="0" i="0" kern="1200" dirty="0">
                <a:solidFill>
                  <a:schemeClr val="tx1"/>
                </a:solidFill>
                <a:effectLst/>
                <a:latin typeface="Arial" charset="0"/>
                <a:ea typeface="+mn-ea"/>
                <a:cs typeface="+mn-cs"/>
              </a:rPr>
              <a:t>眞</a:t>
            </a:r>
            <a:r>
              <a:rPr lang="en-US" altLang="ko-KR" sz="1200" b="0" i="0" kern="1200" dirty="0">
                <a:solidFill>
                  <a:schemeClr val="tx1"/>
                </a:solidFill>
                <a:effectLst/>
                <a:latin typeface="Arial" charset="0"/>
                <a:ea typeface="+mn-ea"/>
                <a:cs typeface="+mn-cs"/>
              </a:rPr>
              <a:t>)</a:t>
            </a:r>
            <a:r>
              <a:rPr lang="ko-KR" altLang="en-US" sz="1200" b="0" i="0" kern="1200" dirty="0" err="1">
                <a:solidFill>
                  <a:schemeClr val="tx1"/>
                </a:solidFill>
                <a:effectLst/>
                <a:latin typeface="Arial" charset="0"/>
                <a:ea typeface="+mn-ea"/>
                <a:cs typeface="+mn-cs"/>
              </a:rPr>
              <a:t>근점거리</a:t>
            </a:r>
            <a:r>
              <a:rPr lang="en-US" altLang="ko-KR" sz="1200" b="0" i="0" kern="1200" dirty="0">
                <a:solidFill>
                  <a:schemeClr val="tx1"/>
                </a:solidFill>
                <a:effectLst/>
                <a:latin typeface="Arial" charset="0"/>
                <a:ea typeface="+mn-ea"/>
                <a:cs typeface="+mn-cs"/>
              </a:rPr>
              <a:t>. the mean </a:t>
            </a:r>
            <a:r>
              <a:rPr lang="en-US" altLang="ko-KR" sz="1200" b="1" i="0" kern="1200" dirty="0">
                <a:solidFill>
                  <a:schemeClr val="tx1"/>
                </a:solidFill>
                <a:effectLst/>
                <a:latin typeface="Arial" charset="0"/>
                <a:ea typeface="+mn-ea"/>
                <a:cs typeface="+mn-cs"/>
              </a:rPr>
              <a:t>anomaly</a:t>
            </a:r>
            <a:r>
              <a:rPr lang="ko-KR" altLang="en-US" sz="1200" b="0" i="0" kern="1200" baseline="0" dirty="0">
                <a:solidFill>
                  <a:schemeClr val="tx1"/>
                </a:solidFill>
                <a:effectLst/>
                <a:latin typeface="Arial" charset="0"/>
                <a:ea typeface="+mn-ea"/>
                <a:cs typeface="+mn-cs"/>
              </a:rPr>
              <a:t> </a:t>
            </a:r>
            <a:r>
              <a:rPr lang="ko-KR" altLang="en-US" sz="1200" b="0" i="0" kern="1200" dirty="0">
                <a:solidFill>
                  <a:schemeClr val="tx1"/>
                </a:solidFill>
                <a:effectLst/>
                <a:latin typeface="Arial" charset="0"/>
                <a:ea typeface="+mn-ea"/>
                <a:cs typeface="+mn-cs"/>
              </a:rPr>
              <a:t>평균 </a:t>
            </a:r>
            <a:r>
              <a:rPr lang="ko-KR" altLang="en-US" sz="1200" b="0" i="0" kern="1200" dirty="0" err="1">
                <a:solidFill>
                  <a:schemeClr val="tx1"/>
                </a:solidFill>
                <a:effectLst/>
                <a:latin typeface="Arial" charset="0"/>
                <a:ea typeface="+mn-ea"/>
                <a:cs typeface="+mn-cs"/>
              </a:rPr>
              <a:t>근점거리</a:t>
            </a:r>
            <a:r>
              <a:rPr lang="en-US" altLang="ko-KR" sz="1200" b="0" i="0" kern="1200" dirty="0">
                <a:solidFill>
                  <a:schemeClr val="tx1"/>
                </a:solidFill>
                <a:effectLst/>
                <a:latin typeface="Arial" charset="0"/>
                <a:ea typeface="+mn-ea"/>
                <a:cs typeface="+mn-cs"/>
              </a:rPr>
              <a:t>.</a:t>
            </a:r>
          </a:p>
          <a:p>
            <a:endParaRPr lang="en-US" altLang="ko-KR" sz="1200" b="0" i="0" u="none" strike="noStrike" kern="1200" baseline="0" dirty="0">
              <a:solidFill>
                <a:schemeClr val="tx1"/>
              </a:solidFill>
              <a:latin typeface="Arial" charset="0"/>
              <a:ea typeface="+mn-ea"/>
              <a:cs typeface="+mn-cs"/>
            </a:endParaRPr>
          </a:p>
          <a:p>
            <a:endParaRPr lang="en-US" altLang="ko-KR" sz="1200" b="0" i="0" u="none" strike="noStrike" kern="1200" baseline="0" dirty="0">
              <a:solidFill>
                <a:schemeClr val="tx1"/>
              </a:solidFill>
              <a:latin typeface="Arial" charset="0"/>
              <a:ea typeface="+mn-ea"/>
              <a:cs typeface="+mn-cs"/>
            </a:endParaRPr>
          </a:p>
          <a:p>
            <a:pPr eaLnBrk="1" hangingPunct="1"/>
            <a:endParaRPr lang="en-US" dirty="0"/>
          </a:p>
        </p:txBody>
      </p:sp>
      <p:sp>
        <p:nvSpPr>
          <p:cNvPr id="93187" name="Slide Number Placeholder 3"/>
          <p:cNvSpPr>
            <a:spLocks noGrp="1"/>
          </p:cNvSpPr>
          <p:nvPr>
            <p:ph type="sldNum" sz="quarter" idx="5"/>
          </p:nvPr>
        </p:nvSpPr>
        <p:spPr>
          <a:noFill/>
        </p:spPr>
        <p:txBody>
          <a:bodyPr/>
          <a:lstStyle/>
          <a:p>
            <a:fld id="{7D07FE41-EF2E-4FB4-91E8-6970590022D9}" type="slidenum">
              <a:rPr lang="en-US" smtClean="0">
                <a:cs typeface="Arial" charset="0"/>
              </a:rPr>
              <a:pPr/>
              <a:t>41</a:t>
            </a:fld>
            <a:endParaRPr lang="en-US" dirty="0">
              <a:cs typeface="Arial" charset="0"/>
            </a:endParaRPr>
          </a:p>
        </p:txBody>
      </p:sp>
    </p:spTree>
    <p:extLst>
      <p:ext uri="{BB962C8B-B14F-4D97-AF65-F5344CB8AC3E}">
        <p14:creationId xmlns:p14="http://schemas.microsoft.com/office/powerpoint/2010/main" val="24178120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TextEdit="1"/>
          </p:cNvSpPr>
          <p:nvPr>
            <p:ph type="sldImg"/>
          </p:nvPr>
        </p:nvSpPr>
        <p:spPr>
          <a:ln/>
        </p:spPr>
      </p:sp>
      <p:sp>
        <p:nvSpPr>
          <p:cNvPr id="95234" name="Notes Placeholder 2"/>
          <p:cNvSpPr>
            <a:spLocks noGrp="1"/>
          </p:cNvSpPr>
          <p:nvPr>
            <p:ph type="body" idx="1"/>
          </p:nvPr>
        </p:nvSpPr>
        <p:spPr>
          <a:noFill/>
          <a:ln/>
        </p:spPr>
        <p:txBody>
          <a:bodyPr/>
          <a:lstStyle/>
          <a:p>
            <a:pPr eaLnBrk="1" hangingPunct="1"/>
            <a:endParaRPr lang="en-US" dirty="0"/>
          </a:p>
        </p:txBody>
      </p:sp>
      <p:sp>
        <p:nvSpPr>
          <p:cNvPr id="95235" name="Slide Number Placeholder 3"/>
          <p:cNvSpPr>
            <a:spLocks noGrp="1"/>
          </p:cNvSpPr>
          <p:nvPr>
            <p:ph type="sldNum" sz="quarter" idx="5"/>
          </p:nvPr>
        </p:nvSpPr>
        <p:spPr>
          <a:noFill/>
        </p:spPr>
        <p:txBody>
          <a:bodyPr/>
          <a:lstStyle/>
          <a:p>
            <a:fld id="{4ADA6EC4-4425-45A5-8DE3-7BC3783A55A4}" type="slidenum">
              <a:rPr lang="en-US" smtClean="0">
                <a:cs typeface="Arial" charset="0"/>
              </a:rPr>
              <a:pPr/>
              <a:t>42</a:t>
            </a:fld>
            <a:endParaRPr lang="en-US" dirty="0">
              <a:cs typeface="Arial" charset="0"/>
            </a:endParaRPr>
          </a:p>
        </p:txBody>
      </p:sp>
    </p:spTree>
    <p:extLst>
      <p:ext uri="{BB962C8B-B14F-4D97-AF65-F5344CB8AC3E}">
        <p14:creationId xmlns:p14="http://schemas.microsoft.com/office/powerpoint/2010/main" val="29646243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B0773A8-FBC4-48F1-B37E-7451E01D28CC}" type="slidenum">
              <a:rPr lang="en-US"/>
              <a:pPr eaLnBrk="1" hangingPunct="1"/>
              <a:t>43</a:t>
            </a:fld>
            <a:endParaRPr lang="en-US" dirty="0"/>
          </a:p>
        </p:txBody>
      </p:sp>
    </p:spTree>
    <p:extLst>
      <p:ext uri="{BB962C8B-B14F-4D97-AF65-F5344CB8AC3E}">
        <p14:creationId xmlns:p14="http://schemas.microsoft.com/office/powerpoint/2010/main" val="40537766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AA16DAC-6170-4C5F-A22C-F8BAAB6A0A6A}" type="slidenum">
              <a:rPr lang="en-US"/>
              <a:pPr eaLnBrk="1" hangingPunct="1"/>
              <a:t>44</a:t>
            </a:fld>
            <a:endParaRPr lang="en-US" dirty="0"/>
          </a:p>
        </p:txBody>
      </p:sp>
    </p:spTree>
    <p:extLst>
      <p:ext uri="{BB962C8B-B14F-4D97-AF65-F5344CB8AC3E}">
        <p14:creationId xmlns:p14="http://schemas.microsoft.com/office/powerpoint/2010/main" val="3159360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109C3B1-F133-4545-A597-C0466754BF91}" type="slidenum">
              <a:rPr lang="en-US"/>
              <a:pPr eaLnBrk="1" hangingPunct="1"/>
              <a:t>45</a:t>
            </a:fld>
            <a:endParaRPr lang="en-US" dirty="0"/>
          </a:p>
        </p:txBody>
      </p:sp>
    </p:spTree>
    <p:extLst>
      <p:ext uri="{BB962C8B-B14F-4D97-AF65-F5344CB8AC3E}">
        <p14:creationId xmlns:p14="http://schemas.microsoft.com/office/powerpoint/2010/main" val="10245054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058A23A-6DAE-4C89-BE64-979FB633CFBC}" type="slidenum">
              <a:rPr lang="en-US"/>
              <a:pPr eaLnBrk="1" hangingPunct="1"/>
              <a:t>46</a:t>
            </a:fld>
            <a:endParaRPr lang="en-US" dirty="0"/>
          </a:p>
        </p:txBody>
      </p:sp>
    </p:spTree>
    <p:extLst>
      <p:ext uri="{BB962C8B-B14F-4D97-AF65-F5344CB8AC3E}">
        <p14:creationId xmlns:p14="http://schemas.microsoft.com/office/powerpoint/2010/main" val="39712961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FFEF0D1-7AE4-4FD2-BCD9-15E454BF5E6A}" type="slidenum">
              <a:rPr lang="en-US"/>
              <a:pPr eaLnBrk="1" hangingPunct="1"/>
              <a:t>47</a:t>
            </a:fld>
            <a:endParaRPr lang="en-US" dirty="0"/>
          </a:p>
        </p:txBody>
      </p:sp>
    </p:spTree>
    <p:extLst>
      <p:ext uri="{BB962C8B-B14F-4D97-AF65-F5344CB8AC3E}">
        <p14:creationId xmlns:p14="http://schemas.microsoft.com/office/powerpoint/2010/main" val="15248233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0533E2-7716-49A6-A03E-D1D59C2D1B5F}" type="slidenum">
              <a:rPr lang="en-US"/>
              <a:pPr eaLnBrk="1" hangingPunct="1"/>
              <a:t>48</a:t>
            </a:fld>
            <a:endParaRPr lang="en-US" dirty="0"/>
          </a:p>
        </p:txBody>
      </p:sp>
    </p:spTree>
    <p:extLst>
      <p:ext uri="{BB962C8B-B14F-4D97-AF65-F5344CB8AC3E}">
        <p14:creationId xmlns:p14="http://schemas.microsoft.com/office/powerpoint/2010/main" val="18373572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noTextEdit="1"/>
          </p:cNvSpPr>
          <p:nvPr>
            <p:ph type="sldImg"/>
          </p:nvPr>
        </p:nvSpPr>
        <p:spPr>
          <a:ln/>
        </p:spPr>
      </p:sp>
      <p:sp>
        <p:nvSpPr>
          <p:cNvPr id="97282" name="Notes Placeholder 2"/>
          <p:cNvSpPr>
            <a:spLocks noGrp="1"/>
          </p:cNvSpPr>
          <p:nvPr>
            <p:ph type="body" idx="1"/>
          </p:nvPr>
        </p:nvSpPr>
        <p:spPr>
          <a:noFill/>
          <a:ln/>
        </p:spPr>
        <p:txBody>
          <a:bodyPr/>
          <a:lstStyle/>
          <a:p>
            <a:pPr eaLnBrk="1" hangingPunct="1"/>
            <a:endParaRPr lang="en-US" dirty="0"/>
          </a:p>
        </p:txBody>
      </p:sp>
      <p:sp>
        <p:nvSpPr>
          <p:cNvPr id="97283" name="Slide Number Placeholder 3"/>
          <p:cNvSpPr>
            <a:spLocks noGrp="1"/>
          </p:cNvSpPr>
          <p:nvPr>
            <p:ph type="sldNum" sz="quarter" idx="5"/>
          </p:nvPr>
        </p:nvSpPr>
        <p:spPr>
          <a:noFill/>
        </p:spPr>
        <p:txBody>
          <a:bodyPr/>
          <a:lstStyle/>
          <a:p>
            <a:fld id="{568652CB-B243-4007-B899-F57D6E4A8625}" type="slidenum">
              <a:rPr lang="en-US" smtClean="0">
                <a:cs typeface="Arial" charset="0"/>
              </a:rPr>
              <a:pPr/>
              <a:t>49</a:t>
            </a:fld>
            <a:endParaRPr lang="en-US" dirty="0">
              <a:cs typeface="Arial" charset="0"/>
            </a:endParaRPr>
          </a:p>
        </p:txBody>
      </p:sp>
    </p:spTree>
    <p:extLst>
      <p:ext uri="{BB962C8B-B14F-4D97-AF65-F5344CB8AC3E}">
        <p14:creationId xmlns:p14="http://schemas.microsoft.com/office/powerpoint/2010/main" val="3299610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a:ln/>
        </p:spPr>
      </p:sp>
      <p:sp>
        <p:nvSpPr>
          <p:cNvPr id="27650" name="Notes Placeholder 2"/>
          <p:cNvSpPr>
            <a:spLocks noGrp="1"/>
          </p:cNvSpPr>
          <p:nvPr>
            <p:ph type="body" idx="1"/>
          </p:nvPr>
        </p:nvSpPr>
        <p:spPr>
          <a:noFill/>
          <a:ln/>
        </p:spPr>
        <p:txBody>
          <a:bodyPr/>
          <a:lstStyle/>
          <a:p>
            <a:pPr eaLnBrk="1" hangingPunct="1"/>
            <a:endParaRPr lang="en-US" dirty="0"/>
          </a:p>
        </p:txBody>
      </p:sp>
      <p:sp>
        <p:nvSpPr>
          <p:cNvPr id="27651" name="Slide Number Placeholder 3"/>
          <p:cNvSpPr>
            <a:spLocks noGrp="1"/>
          </p:cNvSpPr>
          <p:nvPr>
            <p:ph type="sldNum" sz="quarter" idx="5"/>
          </p:nvPr>
        </p:nvSpPr>
        <p:spPr>
          <a:noFill/>
        </p:spPr>
        <p:txBody>
          <a:bodyPr/>
          <a:lstStyle/>
          <a:p>
            <a:fld id="{0209316D-A759-4A42-8FF6-98E52A12C104}" type="slidenum">
              <a:rPr lang="en-US" smtClean="0">
                <a:cs typeface="Arial" charset="0"/>
              </a:rPr>
              <a:pPr/>
              <a:t>5</a:t>
            </a:fld>
            <a:endParaRPr lang="en-US" dirty="0">
              <a:cs typeface="Arial" charset="0"/>
            </a:endParaRPr>
          </a:p>
        </p:txBody>
      </p:sp>
    </p:spTree>
    <p:extLst>
      <p:ext uri="{BB962C8B-B14F-4D97-AF65-F5344CB8AC3E}">
        <p14:creationId xmlns:p14="http://schemas.microsoft.com/office/powerpoint/2010/main" val="40966959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noTextEdit="1"/>
          </p:cNvSpPr>
          <p:nvPr>
            <p:ph type="sldImg"/>
          </p:nvPr>
        </p:nvSpPr>
        <p:spPr>
          <a:ln/>
        </p:spPr>
      </p:sp>
      <p:sp>
        <p:nvSpPr>
          <p:cNvPr id="99330" name="Notes Placeholder 2"/>
          <p:cNvSpPr>
            <a:spLocks noGrp="1"/>
          </p:cNvSpPr>
          <p:nvPr>
            <p:ph type="body" idx="1"/>
          </p:nvPr>
        </p:nvSpPr>
        <p:spPr>
          <a:noFill/>
          <a:ln/>
        </p:spPr>
        <p:txBody>
          <a:bodyPr/>
          <a:lstStyle/>
          <a:p>
            <a:pPr eaLnBrk="1" hangingPunct="1"/>
            <a:endParaRPr lang="en-US" dirty="0"/>
          </a:p>
        </p:txBody>
      </p:sp>
      <p:sp>
        <p:nvSpPr>
          <p:cNvPr id="99331" name="Slide Number Placeholder 3"/>
          <p:cNvSpPr>
            <a:spLocks noGrp="1"/>
          </p:cNvSpPr>
          <p:nvPr>
            <p:ph type="sldNum" sz="quarter" idx="5"/>
          </p:nvPr>
        </p:nvSpPr>
        <p:spPr>
          <a:noFill/>
        </p:spPr>
        <p:txBody>
          <a:bodyPr/>
          <a:lstStyle/>
          <a:p>
            <a:fld id="{88C15461-D057-47DB-9998-F4F5E726642F}" type="slidenum">
              <a:rPr lang="en-US" smtClean="0">
                <a:cs typeface="Arial" charset="0"/>
              </a:rPr>
              <a:pPr/>
              <a:t>50</a:t>
            </a:fld>
            <a:endParaRPr lang="en-US" dirty="0">
              <a:cs typeface="Arial" charset="0"/>
            </a:endParaRPr>
          </a:p>
        </p:txBody>
      </p:sp>
    </p:spTree>
    <p:extLst>
      <p:ext uri="{BB962C8B-B14F-4D97-AF65-F5344CB8AC3E}">
        <p14:creationId xmlns:p14="http://schemas.microsoft.com/office/powerpoint/2010/main" val="20773965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p:spPr>
        <p:txBody>
          <a:bodyPr/>
          <a:lstStyle/>
          <a:p>
            <a:fld id="{7DBF6B84-5E58-4FB7-ACD7-6F62551D62F8}" type="slidenum">
              <a:rPr lang="en-US" smtClean="0">
                <a:cs typeface="Arial" charset="0"/>
              </a:rPr>
              <a:pPr/>
              <a:t>51</a:t>
            </a:fld>
            <a:endParaRPr lang="en-US" dirty="0">
              <a:cs typeface="Arial" charset="0"/>
            </a:endParaRPr>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562611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a:ln/>
        </p:spPr>
      </p:sp>
      <p:sp>
        <p:nvSpPr>
          <p:cNvPr id="29698" name="Notes Placeholder 2"/>
          <p:cNvSpPr>
            <a:spLocks noGrp="1"/>
          </p:cNvSpPr>
          <p:nvPr>
            <p:ph type="body" idx="1"/>
          </p:nvPr>
        </p:nvSpPr>
        <p:spPr>
          <a:noFill/>
          <a:ln/>
        </p:spPr>
        <p:txBody>
          <a:bodyPr/>
          <a:lstStyle/>
          <a:p>
            <a:pPr eaLnBrk="1" hangingPunct="1"/>
            <a:endParaRPr lang="en-US" dirty="0"/>
          </a:p>
        </p:txBody>
      </p:sp>
      <p:sp>
        <p:nvSpPr>
          <p:cNvPr id="29699" name="Slide Number Placeholder 3"/>
          <p:cNvSpPr>
            <a:spLocks noGrp="1"/>
          </p:cNvSpPr>
          <p:nvPr>
            <p:ph type="sldNum" sz="quarter" idx="5"/>
          </p:nvPr>
        </p:nvSpPr>
        <p:spPr>
          <a:noFill/>
        </p:spPr>
        <p:txBody>
          <a:bodyPr/>
          <a:lstStyle/>
          <a:p>
            <a:fld id="{6B7595FF-A2A5-49FB-980E-9A2A1BF7F330}" type="slidenum">
              <a:rPr lang="en-US" smtClean="0">
                <a:cs typeface="Arial" charset="0"/>
              </a:rPr>
              <a:pPr/>
              <a:t>6</a:t>
            </a:fld>
            <a:endParaRPr lang="en-US" dirty="0">
              <a:cs typeface="Arial" charset="0"/>
            </a:endParaRPr>
          </a:p>
        </p:txBody>
      </p:sp>
    </p:spTree>
    <p:extLst>
      <p:ext uri="{BB962C8B-B14F-4D97-AF65-F5344CB8AC3E}">
        <p14:creationId xmlns:p14="http://schemas.microsoft.com/office/powerpoint/2010/main" val="2888732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a:ln/>
        </p:spPr>
      </p:sp>
      <p:sp>
        <p:nvSpPr>
          <p:cNvPr id="31746" name="Notes Placeholder 2"/>
          <p:cNvSpPr>
            <a:spLocks noGrp="1"/>
          </p:cNvSpPr>
          <p:nvPr>
            <p:ph type="body" idx="1"/>
          </p:nvPr>
        </p:nvSpPr>
        <p:spPr>
          <a:noFill/>
          <a:ln/>
        </p:spPr>
        <p:txBody>
          <a:bodyPr/>
          <a:lstStyle/>
          <a:p>
            <a:pPr eaLnBrk="1" hangingPunct="1"/>
            <a:endParaRPr lang="en-US" dirty="0"/>
          </a:p>
        </p:txBody>
      </p:sp>
      <p:sp>
        <p:nvSpPr>
          <p:cNvPr id="31747" name="Slide Number Placeholder 3"/>
          <p:cNvSpPr>
            <a:spLocks noGrp="1"/>
          </p:cNvSpPr>
          <p:nvPr>
            <p:ph type="sldNum" sz="quarter" idx="5"/>
          </p:nvPr>
        </p:nvSpPr>
        <p:spPr>
          <a:noFill/>
        </p:spPr>
        <p:txBody>
          <a:bodyPr/>
          <a:lstStyle/>
          <a:p>
            <a:fld id="{929447FE-E35E-42C8-835C-D7B1C4710526}" type="slidenum">
              <a:rPr lang="en-US" smtClean="0">
                <a:cs typeface="Arial" charset="0"/>
              </a:rPr>
              <a:pPr/>
              <a:t>7</a:t>
            </a:fld>
            <a:endParaRPr lang="en-US" dirty="0">
              <a:cs typeface="Arial" charset="0"/>
            </a:endParaRPr>
          </a:p>
        </p:txBody>
      </p:sp>
    </p:spTree>
    <p:extLst>
      <p:ext uri="{BB962C8B-B14F-4D97-AF65-F5344CB8AC3E}">
        <p14:creationId xmlns:p14="http://schemas.microsoft.com/office/powerpoint/2010/main" val="4285879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a:ln/>
        </p:spPr>
      </p:sp>
      <p:sp>
        <p:nvSpPr>
          <p:cNvPr id="33794" name="Notes Placeholder 2"/>
          <p:cNvSpPr>
            <a:spLocks noGrp="1"/>
          </p:cNvSpPr>
          <p:nvPr>
            <p:ph type="body" idx="1"/>
          </p:nvPr>
        </p:nvSpPr>
        <p:spPr>
          <a:noFill/>
          <a:ln/>
        </p:spPr>
        <p:txBody>
          <a:bodyPr/>
          <a:lstStyle/>
          <a:p>
            <a:pPr eaLnBrk="1" hangingPunct="1"/>
            <a:endParaRPr lang="en-US" dirty="0"/>
          </a:p>
        </p:txBody>
      </p:sp>
      <p:sp>
        <p:nvSpPr>
          <p:cNvPr id="33795" name="Slide Number Placeholder 3"/>
          <p:cNvSpPr>
            <a:spLocks noGrp="1"/>
          </p:cNvSpPr>
          <p:nvPr>
            <p:ph type="sldNum" sz="quarter" idx="5"/>
          </p:nvPr>
        </p:nvSpPr>
        <p:spPr>
          <a:noFill/>
        </p:spPr>
        <p:txBody>
          <a:bodyPr/>
          <a:lstStyle/>
          <a:p>
            <a:fld id="{2E205DD8-399B-412A-8751-4AB755D49788}" type="slidenum">
              <a:rPr lang="en-US" smtClean="0">
                <a:cs typeface="Arial" charset="0"/>
              </a:rPr>
              <a:pPr/>
              <a:t>8</a:t>
            </a:fld>
            <a:endParaRPr lang="en-US" dirty="0">
              <a:cs typeface="Arial" charset="0"/>
            </a:endParaRPr>
          </a:p>
        </p:txBody>
      </p:sp>
    </p:spTree>
    <p:extLst>
      <p:ext uri="{BB962C8B-B14F-4D97-AF65-F5344CB8AC3E}">
        <p14:creationId xmlns:p14="http://schemas.microsoft.com/office/powerpoint/2010/main" val="1280953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a:ln/>
        </p:spPr>
      </p:sp>
      <p:sp>
        <p:nvSpPr>
          <p:cNvPr id="35842" name="Notes Placeholder 2"/>
          <p:cNvSpPr>
            <a:spLocks noGrp="1"/>
          </p:cNvSpPr>
          <p:nvPr>
            <p:ph type="body" idx="1"/>
          </p:nvPr>
        </p:nvSpPr>
        <p:spPr>
          <a:noFill/>
          <a:ln/>
        </p:spPr>
        <p:txBody>
          <a:bodyPr/>
          <a:lstStyle/>
          <a:p>
            <a:pPr eaLnBrk="1" hangingPunct="1"/>
            <a:endParaRPr lang="en-US" dirty="0"/>
          </a:p>
        </p:txBody>
      </p:sp>
      <p:sp>
        <p:nvSpPr>
          <p:cNvPr id="35843" name="Slide Number Placeholder 3"/>
          <p:cNvSpPr>
            <a:spLocks noGrp="1"/>
          </p:cNvSpPr>
          <p:nvPr>
            <p:ph type="sldNum" sz="quarter" idx="5"/>
          </p:nvPr>
        </p:nvSpPr>
        <p:spPr>
          <a:noFill/>
        </p:spPr>
        <p:txBody>
          <a:bodyPr/>
          <a:lstStyle/>
          <a:p>
            <a:fld id="{EF02942E-92F2-4FCA-B394-68069A8B5C77}" type="slidenum">
              <a:rPr lang="en-US" smtClean="0">
                <a:cs typeface="Arial" charset="0"/>
              </a:rPr>
              <a:pPr/>
              <a:t>9</a:t>
            </a:fld>
            <a:endParaRPr lang="en-US" dirty="0">
              <a:cs typeface="Arial" charset="0"/>
            </a:endParaRPr>
          </a:p>
        </p:txBody>
      </p:sp>
    </p:spTree>
    <p:extLst>
      <p:ext uri="{BB962C8B-B14F-4D97-AF65-F5344CB8AC3E}">
        <p14:creationId xmlns:p14="http://schemas.microsoft.com/office/powerpoint/2010/main" val="2005679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2130425"/>
            <a:ext cx="7315200" cy="1470025"/>
          </a:xfrm>
          <a:prstGeom prst="rect">
            <a:avLst/>
          </a:prstGeom>
        </p:spPr>
        <p:txBody>
          <a:bodyPr/>
          <a:lstStyle>
            <a:lvl1pPr>
              <a:defRPr>
                <a:solidFill>
                  <a:srgbClr val="4F6228"/>
                </a:solidFill>
              </a:defRPr>
            </a:lvl1pPr>
          </a:lstStyle>
          <a:p>
            <a:r>
              <a:rPr lang="en-US"/>
              <a:t>Click to edit Master title style</a:t>
            </a:r>
            <a:endParaRPr lang="en-US" dirty="0"/>
          </a:p>
        </p:txBody>
      </p:sp>
      <p:sp>
        <p:nvSpPr>
          <p:cNvPr id="3" name="Subtitle 2"/>
          <p:cNvSpPr>
            <a:spLocks noGrp="1"/>
          </p:cNvSpPr>
          <p:nvPr>
            <p:ph type="subTitle" idx="1"/>
          </p:nvPr>
        </p:nvSpPr>
        <p:spPr>
          <a:xfrm>
            <a:off x="1447800" y="3886200"/>
            <a:ext cx="73152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4" name="Rectangle 5"/>
          <p:cNvSpPr>
            <a:spLocks noGrp="1" noChangeArrowheads="1"/>
          </p:cNvSpPr>
          <p:nvPr>
            <p:ph type="ftr" sz="quarter" idx="10"/>
          </p:nvPr>
        </p:nvSpPr>
        <p:spPr>
          <a:xfrm>
            <a:off x="1447800" y="6324600"/>
            <a:ext cx="5181600" cy="400050"/>
          </a:xfrm>
          <a:prstGeom prst="rect">
            <a:avLst/>
          </a:prstGeom>
          <a:ln/>
        </p:spPr>
        <p:txBody>
          <a:bodyPr/>
          <a:lstStyle>
            <a:lvl1pPr>
              <a:defRPr/>
            </a:lvl1pPr>
          </a:lstStyle>
          <a:p>
            <a:pPr>
              <a:defRPr/>
            </a:pPr>
            <a:r>
              <a:rPr lang="en-IN"/>
              <a:t>KROENKE and AUER - DATABASE CONCEPTS (7th Edition, Global Edition)                                      Copyright © 2015 Pearson Education, Ltd.</a:t>
            </a:r>
            <a:endParaRPr lang="en-US" dirty="0"/>
          </a:p>
        </p:txBody>
      </p:sp>
      <p:sp>
        <p:nvSpPr>
          <p:cNvPr id="5" name="Rectangle 6"/>
          <p:cNvSpPr>
            <a:spLocks noGrp="1" noChangeArrowheads="1"/>
          </p:cNvSpPr>
          <p:nvPr>
            <p:ph type="sldNum" sz="quarter" idx="11"/>
          </p:nvPr>
        </p:nvSpPr>
        <p:spPr>
          <a:xfrm>
            <a:off x="7848600" y="6400800"/>
            <a:ext cx="990600" cy="320675"/>
          </a:xfrm>
          <a:prstGeom prst="rect">
            <a:avLst/>
          </a:prstGeom>
          <a:ln/>
        </p:spPr>
        <p:txBody>
          <a:bodyPr/>
          <a:lstStyle>
            <a:lvl1pPr>
              <a:defRPr/>
            </a:lvl1pPr>
          </a:lstStyle>
          <a:p>
            <a:pPr>
              <a:defRPr/>
            </a:pPr>
            <a:r>
              <a:rPr lang="en-US"/>
              <a:t>2-</a:t>
            </a:r>
            <a:fld id="{F7282DB8-9667-4CBC-BBCD-222A71D68148}" type="slidenum">
              <a:rPr lang="en-US" smtClean="0"/>
              <a:pPr>
                <a:defRPr/>
              </a:pPr>
              <a:t>‹#›</a:t>
            </a:fld>
            <a:endParaRPr lang="en-US" dirty="0"/>
          </a:p>
        </p:txBody>
      </p:sp>
    </p:spTree>
    <p:extLst>
      <p:ext uri="{BB962C8B-B14F-4D97-AF65-F5344CB8AC3E}">
        <p14:creationId xmlns:p14="http://schemas.microsoft.com/office/powerpoint/2010/main" val="222597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447800" y="1600200"/>
            <a:ext cx="7239000" cy="4648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xfrm>
            <a:off x="1447800" y="6324600"/>
            <a:ext cx="5181600" cy="400050"/>
          </a:xfrm>
          <a:prstGeom prst="rect">
            <a:avLst/>
          </a:prstGeom>
          <a:ln/>
        </p:spPr>
        <p:txBody>
          <a:bodyPr/>
          <a:lstStyle>
            <a:lvl1pPr>
              <a:defRPr/>
            </a:lvl1pPr>
          </a:lstStyle>
          <a:p>
            <a:pPr>
              <a:defRPr/>
            </a:pPr>
            <a:r>
              <a:rPr lang="en-IN"/>
              <a:t>KROENKE and AUER - DATABASE CONCEPTS (7th Edition, Global Edition)                                      Copyright © 2015 Pearson Education, Ltd.</a:t>
            </a:r>
            <a:endParaRPr lang="en-US" dirty="0"/>
          </a:p>
        </p:txBody>
      </p:sp>
      <p:sp>
        <p:nvSpPr>
          <p:cNvPr id="5" name="Rectangle 6"/>
          <p:cNvSpPr>
            <a:spLocks noGrp="1" noChangeArrowheads="1"/>
          </p:cNvSpPr>
          <p:nvPr>
            <p:ph type="sldNum" sz="quarter" idx="11"/>
          </p:nvPr>
        </p:nvSpPr>
        <p:spPr>
          <a:xfrm>
            <a:off x="7848600" y="6400800"/>
            <a:ext cx="990600" cy="320675"/>
          </a:xfrm>
          <a:prstGeom prst="rect">
            <a:avLst/>
          </a:prstGeom>
          <a:ln/>
        </p:spPr>
        <p:txBody>
          <a:bodyPr/>
          <a:lstStyle>
            <a:lvl1pPr>
              <a:defRPr/>
            </a:lvl1pPr>
          </a:lstStyle>
          <a:p>
            <a:pPr>
              <a:defRPr/>
            </a:pPr>
            <a:r>
              <a:rPr lang="en-US"/>
              <a:t>2-</a:t>
            </a:r>
            <a:fld id="{AC349F46-1BEF-4B7E-98ED-A58DA4B93D8D}" type="slidenum">
              <a:rPr lang="en-US" smtClean="0"/>
              <a:pPr>
                <a:defRPr/>
              </a:pPr>
              <a:t>‹#›</a:t>
            </a:fld>
            <a:endParaRPr lang="en-US" dirty="0"/>
          </a:p>
        </p:txBody>
      </p:sp>
    </p:spTree>
    <p:extLst>
      <p:ext uri="{BB962C8B-B14F-4D97-AF65-F5344CB8AC3E}">
        <p14:creationId xmlns:p14="http://schemas.microsoft.com/office/powerpoint/2010/main" val="3164227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274638"/>
            <a:ext cx="1809750" cy="597376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447800" y="274638"/>
            <a:ext cx="5276850" cy="597376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xfrm>
            <a:off x="1447800" y="6324600"/>
            <a:ext cx="5181600" cy="400050"/>
          </a:xfrm>
          <a:prstGeom prst="rect">
            <a:avLst/>
          </a:prstGeom>
          <a:ln/>
        </p:spPr>
        <p:txBody>
          <a:bodyPr/>
          <a:lstStyle>
            <a:lvl1pPr>
              <a:defRPr/>
            </a:lvl1pPr>
          </a:lstStyle>
          <a:p>
            <a:pPr>
              <a:defRPr/>
            </a:pPr>
            <a:r>
              <a:rPr lang="en-IN"/>
              <a:t>KROENKE and AUER - DATABASE CONCEPTS (7th Edition, Global Edition)                                      Copyright © 2015 Pearson Education, Ltd.</a:t>
            </a:r>
            <a:endParaRPr lang="en-US" dirty="0"/>
          </a:p>
        </p:txBody>
      </p:sp>
      <p:sp>
        <p:nvSpPr>
          <p:cNvPr id="5" name="Rectangle 6"/>
          <p:cNvSpPr>
            <a:spLocks noGrp="1" noChangeArrowheads="1"/>
          </p:cNvSpPr>
          <p:nvPr>
            <p:ph type="sldNum" sz="quarter" idx="11"/>
          </p:nvPr>
        </p:nvSpPr>
        <p:spPr>
          <a:xfrm>
            <a:off x="7848600" y="6400800"/>
            <a:ext cx="990600" cy="320675"/>
          </a:xfrm>
          <a:prstGeom prst="rect">
            <a:avLst/>
          </a:prstGeom>
          <a:ln/>
        </p:spPr>
        <p:txBody>
          <a:bodyPr/>
          <a:lstStyle>
            <a:lvl1pPr>
              <a:defRPr/>
            </a:lvl1pPr>
          </a:lstStyle>
          <a:p>
            <a:pPr>
              <a:defRPr/>
            </a:pPr>
            <a:r>
              <a:rPr lang="en-US"/>
              <a:t>2-</a:t>
            </a:r>
            <a:fld id="{8025AE95-3B96-42D0-AEB5-0F49794984A0}" type="slidenum">
              <a:rPr lang="en-US" smtClean="0"/>
              <a:pPr>
                <a:defRPr/>
              </a:pPr>
              <a:t>‹#›</a:t>
            </a:fld>
            <a:endParaRPr lang="en-US" dirty="0"/>
          </a:p>
        </p:txBody>
      </p:sp>
    </p:spTree>
    <p:extLst>
      <p:ext uri="{BB962C8B-B14F-4D97-AF65-F5344CB8AC3E}">
        <p14:creationId xmlns:p14="http://schemas.microsoft.com/office/powerpoint/2010/main" val="2026349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1447800" y="1600200"/>
            <a:ext cx="7239000" cy="4648200"/>
          </a:xfrm>
          <a:prstGeom prst="rect">
            <a:avLst/>
          </a:prstGeom>
        </p:spPr>
        <p:txBody>
          <a:bodyPr/>
          <a:lstStyle/>
          <a:p>
            <a:pPr lvl="0"/>
            <a:endParaRPr lang="en-US" noProof="0" dirty="0"/>
          </a:p>
        </p:txBody>
      </p:sp>
      <p:sp>
        <p:nvSpPr>
          <p:cNvPr id="4" name="Rectangle 5"/>
          <p:cNvSpPr>
            <a:spLocks noGrp="1" noChangeArrowheads="1"/>
          </p:cNvSpPr>
          <p:nvPr>
            <p:ph type="ftr" sz="quarter" idx="10"/>
          </p:nvPr>
        </p:nvSpPr>
        <p:spPr>
          <a:xfrm>
            <a:off x="1447800" y="6324600"/>
            <a:ext cx="5181600" cy="400050"/>
          </a:xfrm>
          <a:prstGeom prst="rect">
            <a:avLst/>
          </a:prstGeom>
          <a:ln/>
        </p:spPr>
        <p:txBody>
          <a:bodyPr/>
          <a:lstStyle>
            <a:lvl1pPr>
              <a:defRPr/>
            </a:lvl1pPr>
          </a:lstStyle>
          <a:p>
            <a:pPr>
              <a:defRPr/>
            </a:pPr>
            <a:r>
              <a:rPr lang="en-IN"/>
              <a:t>KROENKE and AUER - DATABASE CONCEPTS (7th Edition, Global Edition)                                      Copyright © 2015 Pearson Education, Ltd.</a:t>
            </a:r>
            <a:endParaRPr lang="en-US" dirty="0"/>
          </a:p>
        </p:txBody>
      </p:sp>
      <p:sp>
        <p:nvSpPr>
          <p:cNvPr id="5" name="Rectangle 6"/>
          <p:cNvSpPr>
            <a:spLocks noGrp="1" noChangeArrowheads="1"/>
          </p:cNvSpPr>
          <p:nvPr>
            <p:ph type="sldNum" sz="quarter" idx="11"/>
          </p:nvPr>
        </p:nvSpPr>
        <p:spPr>
          <a:xfrm>
            <a:off x="7848600" y="6400800"/>
            <a:ext cx="990600" cy="320675"/>
          </a:xfrm>
          <a:prstGeom prst="rect">
            <a:avLst/>
          </a:prstGeom>
          <a:ln/>
        </p:spPr>
        <p:txBody>
          <a:bodyPr/>
          <a:lstStyle>
            <a:lvl1pPr>
              <a:defRPr/>
            </a:lvl1pPr>
          </a:lstStyle>
          <a:p>
            <a:pPr>
              <a:defRPr/>
            </a:pPr>
            <a:r>
              <a:rPr lang="en-US" dirty="0"/>
              <a:t>2-</a:t>
            </a:r>
            <a:fld id="{C3F1CFA5-4BB7-4426-AC87-F0740D89953A}" type="slidenum">
              <a:rPr lang="en-US"/>
              <a:pPr>
                <a:defRPr/>
              </a:pPr>
              <a:t>‹#›</a:t>
            </a:fld>
            <a:endParaRPr lang="en-US" dirty="0"/>
          </a:p>
        </p:txBody>
      </p:sp>
    </p:spTree>
    <p:extLst>
      <p:ext uri="{BB962C8B-B14F-4D97-AF65-F5344CB8AC3E}">
        <p14:creationId xmlns:p14="http://schemas.microsoft.com/office/powerpoint/2010/main" val="322133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447800" y="1600200"/>
            <a:ext cx="7239000" cy="4648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xfrm>
            <a:off x="1447800" y="6324600"/>
            <a:ext cx="5181600" cy="400050"/>
          </a:xfrm>
          <a:prstGeom prst="rect">
            <a:avLst/>
          </a:prstGeom>
          <a:ln/>
        </p:spPr>
        <p:txBody>
          <a:bodyPr/>
          <a:lstStyle>
            <a:lvl1pPr>
              <a:defRPr/>
            </a:lvl1pPr>
          </a:lstStyle>
          <a:p>
            <a:pPr>
              <a:defRPr/>
            </a:pPr>
            <a:r>
              <a:rPr lang="en-IN"/>
              <a:t>KROENKE and AUER - DATABASE CONCEPTS (7th Edition, Global Edition)                                      Copyright © 2015 Pearson Education, Ltd.</a:t>
            </a:r>
            <a:endParaRPr lang="en-US" dirty="0"/>
          </a:p>
        </p:txBody>
      </p:sp>
      <p:sp>
        <p:nvSpPr>
          <p:cNvPr id="5" name="Rectangle 6"/>
          <p:cNvSpPr>
            <a:spLocks noGrp="1" noChangeArrowheads="1"/>
          </p:cNvSpPr>
          <p:nvPr>
            <p:ph type="sldNum" sz="quarter" idx="11"/>
          </p:nvPr>
        </p:nvSpPr>
        <p:spPr>
          <a:xfrm>
            <a:off x="7848600" y="6400800"/>
            <a:ext cx="990600" cy="320675"/>
          </a:xfrm>
          <a:prstGeom prst="rect">
            <a:avLst/>
          </a:prstGeom>
          <a:ln/>
        </p:spPr>
        <p:txBody>
          <a:bodyPr/>
          <a:lstStyle>
            <a:lvl1pPr>
              <a:defRPr/>
            </a:lvl1pPr>
          </a:lstStyle>
          <a:p>
            <a:pPr>
              <a:defRPr/>
            </a:pPr>
            <a:r>
              <a:rPr lang="en-US"/>
              <a:t>2-</a:t>
            </a:r>
            <a:fld id="{0EE97FFF-F776-4BF4-92B2-CADF540CBD96}" type="slidenum">
              <a:rPr lang="en-US" smtClean="0"/>
              <a:pPr>
                <a:defRPr/>
              </a:pPr>
              <a:t>‹#›</a:t>
            </a:fld>
            <a:endParaRPr lang="en-US" dirty="0"/>
          </a:p>
        </p:txBody>
      </p:sp>
    </p:spTree>
    <p:extLst>
      <p:ext uri="{BB962C8B-B14F-4D97-AF65-F5344CB8AC3E}">
        <p14:creationId xmlns:p14="http://schemas.microsoft.com/office/powerpoint/2010/main" val="378012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xfrm>
            <a:off x="1447800" y="6324600"/>
            <a:ext cx="5181600" cy="400050"/>
          </a:xfrm>
          <a:prstGeom prst="rect">
            <a:avLst/>
          </a:prstGeom>
          <a:ln/>
        </p:spPr>
        <p:txBody>
          <a:bodyPr/>
          <a:lstStyle>
            <a:lvl1pPr>
              <a:defRPr/>
            </a:lvl1pPr>
          </a:lstStyle>
          <a:p>
            <a:pPr>
              <a:defRPr/>
            </a:pPr>
            <a:r>
              <a:rPr lang="en-IN"/>
              <a:t>KROENKE and AUER - DATABASE CONCEPTS (7th Edition, Global Edition)                                      Copyright © 2015 Pearson Education, Ltd.</a:t>
            </a:r>
            <a:endParaRPr lang="en-US" dirty="0"/>
          </a:p>
        </p:txBody>
      </p:sp>
      <p:sp>
        <p:nvSpPr>
          <p:cNvPr id="5" name="Rectangle 6"/>
          <p:cNvSpPr>
            <a:spLocks noGrp="1" noChangeArrowheads="1"/>
          </p:cNvSpPr>
          <p:nvPr>
            <p:ph type="sldNum" sz="quarter" idx="11"/>
          </p:nvPr>
        </p:nvSpPr>
        <p:spPr>
          <a:xfrm>
            <a:off x="7848600" y="6400800"/>
            <a:ext cx="990600" cy="320675"/>
          </a:xfrm>
          <a:prstGeom prst="rect">
            <a:avLst/>
          </a:prstGeom>
          <a:ln/>
        </p:spPr>
        <p:txBody>
          <a:bodyPr/>
          <a:lstStyle>
            <a:lvl1pPr>
              <a:defRPr/>
            </a:lvl1pPr>
          </a:lstStyle>
          <a:p>
            <a:pPr>
              <a:defRPr/>
            </a:pPr>
            <a:r>
              <a:rPr lang="en-US"/>
              <a:t>2-</a:t>
            </a:r>
            <a:fld id="{69358BA5-4593-4BD0-ADC1-A278C97E3876}" type="slidenum">
              <a:rPr lang="en-US" smtClean="0"/>
              <a:pPr>
                <a:defRPr/>
              </a:pPr>
              <a:t>‹#›</a:t>
            </a:fld>
            <a:endParaRPr lang="en-US" dirty="0"/>
          </a:p>
        </p:txBody>
      </p:sp>
    </p:spTree>
    <p:extLst>
      <p:ext uri="{BB962C8B-B14F-4D97-AF65-F5344CB8AC3E}">
        <p14:creationId xmlns:p14="http://schemas.microsoft.com/office/powerpoint/2010/main" val="80677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447800" y="1600200"/>
            <a:ext cx="3543300" cy="4648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3500" y="1600200"/>
            <a:ext cx="3543300" cy="4648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xfrm>
            <a:off x="1447800" y="6324600"/>
            <a:ext cx="5181600" cy="400050"/>
          </a:xfrm>
          <a:prstGeom prst="rect">
            <a:avLst/>
          </a:prstGeom>
          <a:ln/>
        </p:spPr>
        <p:txBody>
          <a:bodyPr/>
          <a:lstStyle>
            <a:lvl1pPr>
              <a:defRPr/>
            </a:lvl1pPr>
          </a:lstStyle>
          <a:p>
            <a:pPr>
              <a:defRPr/>
            </a:pPr>
            <a:r>
              <a:rPr lang="en-IN"/>
              <a:t>KROENKE and AUER - DATABASE CONCEPTS (7th Edition, Global Edition)                                      Copyright © 2015 Pearson Education, Ltd.</a:t>
            </a:r>
            <a:endParaRPr lang="en-US" dirty="0"/>
          </a:p>
        </p:txBody>
      </p:sp>
      <p:sp>
        <p:nvSpPr>
          <p:cNvPr id="6" name="Rectangle 6"/>
          <p:cNvSpPr>
            <a:spLocks noGrp="1" noChangeArrowheads="1"/>
          </p:cNvSpPr>
          <p:nvPr>
            <p:ph type="sldNum" sz="quarter" idx="11"/>
          </p:nvPr>
        </p:nvSpPr>
        <p:spPr>
          <a:xfrm>
            <a:off x="7848600" y="6400800"/>
            <a:ext cx="990600" cy="320675"/>
          </a:xfrm>
          <a:prstGeom prst="rect">
            <a:avLst/>
          </a:prstGeom>
          <a:ln/>
        </p:spPr>
        <p:txBody>
          <a:bodyPr/>
          <a:lstStyle>
            <a:lvl1pPr>
              <a:defRPr/>
            </a:lvl1pPr>
          </a:lstStyle>
          <a:p>
            <a:pPr>
              <a:defRPr/>
            </a:pPr>
            <a:r>
              <a:rPr lang="en-US"/>
              <a:t>2-</a:t>
            </a:r>
            <a:fld id="{49537CDD-CCA1-4CBF-9082-5AAF656D0116}" type="slidenum">
              <a:rPr lang="en-US" smtClean="0"/>
              <a:pPr>
                <a:defRPr/>
              </a:pPr>
              <a:t>‹#›</a:t>
            </a:fld>
            <a:endParaRPr lang="en-US" dirty="0"/>
          </a:p>
        </p:txBody>
      </p:sp>
    </p:spTree>
    <p:extLst>
      <p:ext uri="{BB962C8B-B14F-4D97-AF65-F5344CB8AC3E}">
        <p14:creationId xmlns:p14="http://schemas.microsoft.com/office/powerpoint/2010/main" val="2585334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xfrm>
            <a:off x="1447800" y="6324600"/>
            <a:ext cx="5181600" cy="400050"/>
          </a:xfrm>
          <a:prstGeom prst="rect">
            <a:avLst/>
          </a:prstGeom>
          <a:ln/>
        </p:spPr>
        <p:txBody>
          <a:bodyPr/>
          <a:lstStyle>
            <a:lvl1pPr>
              <a:defRPr/>
            </a:lvl1pPr>
          </a:lstStyle>
          <a:p>
            <a:pPr>
              <a:defRPr/>
            </a:pPr>
            <a:r>
              <a:rPr lang="en-IN"/>
              <a:t>KROENKE and AUER - DATABASE CONCEPTS (7th Edition, Global Edition)                                      Copyright © 2015 Pearson Education, Ltd.</a:t>
            </a:r>
            <a:endParaRPr lang="en-US" dirty="0"/>
          </a:p>
        </p:txBody>
      </p:sp>
      <p:sp>
        <p:nvSpPr>
          <p:cNvPr id="8" name="Rectangle 6"/>
          <p:cNvSpPr>
            <a:spLocks noGrp="1" noChangeArrowheads="1"/>
          </p:cNvSpPr>
          <p:nvPr>
            <p:ph type="sldNum" sz="quarter" idx="11"/>
          </p:nvPr>
        </p:nvSpPr>
        <p:spPr>
          <a:xfrm>
            <a:off x="7848600" y="6400800"/>
            <a:ext cx="990600" cy="320675"/>
          </a:xfrm>
          <a:prstGeom prst="rect">
            <a:avLst/>
          </a:prstGeom>
          <a:ln/>
        </p:spPr>
        <p:txBody>
          <a:bodyPr/>
          <a:lstStyle>
            <a:lvl1pPr>
              <a:defRPr/>
            </a:lvl1pPr>
          </a:lstStyle>
          <a:p>
            <a:pPr>
              <a:defRPr/>
            </a:pPr>
            <a:r>
              <a:rPr lang="en-US"/>
              <a:t>2-</a:t>
            </a:r>
            <a:fld id="{496E96F9-74CF-45B0-819D-A293CBDBADBB}" type="slidenum">
              <a:rPr lang="en-US" smtClean="0"/>
              <a:pPr>
                <a:defRPr/>
              </a:pPr>
              <a:t>‹#›</a:t>
            </a:fld>
            <a:endParaRPr lang="en-US" dirty="0"/>
          </a:p>
        </p:txBody>
      </p:sp>
    </p:spTree>
    <p:extLst>
      <p:ext uri="{BB962C8B-B14F-4D97-AF65-F5344CB8AC3E}">
        <p14:creationId xmlns:p14="http://schemas.microsoft.com/office/powerpoint/2010/main" val="3790344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a:prstGeom prst="rect">
            <a:avLst/>
          </a:prstGeom>
        </p:spPr>
        <p:txBody>
          <a:bodyPr/>
          <a:lstStyle/>
          <a:p>
            <a:r>
              <a:rPr lang="en-US"/>
              <a:t>Click to edit Master title style</a:t>
            </a:r>
          </a:p>
        </p:txBody>
      </p:sp>
      <p:sp>
        <p:nvSpPr>
          <p:cNvPr id="3" name="Rectangle 5"/>
          <p:cNvSpPr>
            <a:spLocks noGrp="1" noChangeArrowheads="1"/>
          </p:cNvSpPr>
          <p:nvPr>
            <p:ph type="ftr" sz="quarter" idx="10"/>
          </p:nvPr>
        </p:nvSpPr>
        <p:spPr>
          <a:xfrm>
            <a:off x="1447800" y="6324600"/>
            <a:ext cx="5181600" cy="400050"/>
          </a:xfrm>
          <a:prstGeom prst="rect">
            <a:avLst/>
          </a:prstGeom>
          <a:ln/>
        </p:spPr>
        <p:txBody>
          <a:bodyPr/>
          <a:lstStyle>
            <a:lvl1pPr>
              <a:defRPr/>
            </a:lvl1pPr>
          </a:lstStyle>
          <a:p>
            <a:pPr>
              <a:defRPr/>
            </a:pPr>
            <a:r>
              <a:rPr lang="en-IN"/>
              <a:t>KROENKE and AUER - DATABASE CONCEPTS (7th Edition, Global Edition)                                      Copyright © 2015 Pearson Education, Ltd.</a:t>
            </a:r>
            <a:endParaRPr lang="en-US" dirty="0"/>
          </a:p>
        </p:txBody>
      </p:sp>
      <p:sp>
        <p:nvSpPr>
          <p:cNvPr id="4" name="Rectangle 6"/>
          <p:cNvSpPr>
            <a:spLocks noGrp="1" noChangeArrowheads="1"/>
          </p:cNvSpPr>
          <p:nvPr>
            <p:ph type="sldNum" sz="quarter" idx="11"/>
          </p:nvPr>
        </p:nvSpPr>
        <p:spPr>
          <a:xfrm>
            <a:off x="7848600" y="6400800"/>
            <a:ext cx="990600" cy="320675"/>
          </a:xfrm>
          <a:prstGeom prst="rect">
            <a:avLst/>
          </a:prstGeom>
          <a:ln/>
        </p:spPr>
        <p:txBody>
          <a:bodyPr/>
          <a:lstStyle>
            <a:lvl1pPr>
              <a:defRPr/>
            </a:lvl1pPr>
          </a:lstStyle>
          <a:p>
            <a:pPr>
              <a:defRPr/>
            </a:pPr>
            <a:r>
              <a:rPr lang="en-US"/>
              <a:t>2-</a:t>
            </a:r>
            <a:fld id="{3F2D2544-69D1-4A5E-B47A-C169B97979B4}" type="slidenum">
              <a:rPr lang="en-US" smtClean="0"/>
              <a:pPr>
                <a:defRPr/>
              </a:pPr>
              <a:t>‹#›</a:t>
            </a:fld>
            <a:endParaRPr lang="en-US" dirty="0"/>
          </a:p>
        </p:txBody>
      </p:sp>
    </p:spTree>
    <p:extLst>
      <p:ext uri="{BB962C8B-B14F-4D97-AF65-F5344CB8AC3E}">
        <p14:creationId xmlns:p14="http://schemas.microsoft.com/office/powerpoint/2010/main" val="327441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1447800" y="6324600"/>
            <a:ext cx="5181600" cy="400050"/>
          </a:xfrm>
          <a:prstGeom prst="rect">
            <a:avLst/>
          </a:prstGeom>
          <a:ln/>
        </p:spPr>
        <p:txBody>
          <a:bodyPr/>
          <a:lstStyle>
            <a:lvl1pPr>
              <a:defRPr/>
            </a:lvl1pPr>
          </a:lstStyle>
          <a:p>
            <a:pPr>
              <a:defRPr/>
            </a:pPr>
            <a:r>
              <a:rPr lang="en-IN"/>
              <a:t>KROENKE and AUER - DATABASE CONCEPTS (7th Edition, Global Edition)                                      Copyright © 2015 Pearson Education, Ltd.</a:t>
            </a:r>
            <a:endParaRPr lang="en-US" dirty="0"/>
          </a:p>
        </p:txBody>
      </p:sp>
      <p:sp>
        <p:nvSpPr>
          <p:cNvPr id="3" name="Rectangle 6"/>
          <p:cNvSpPr>
            <a:spLocks noGrp="1" noChangeArrowheads="1"/>
          </p:cNvSpPr>
          <p:nvPr>
            <p:ph type="sldNum" sz="quarter" idx="11"/>
          </p:nvPr>
        </p:nvSpPr>
        <p:spPr>
          <a:xfrm>
            <a:off x="7848600" y="6400800"/>
            <a:ext cx="990600" cy="320675"/>
          </a:xfrm>
          <a:prstGeom prst="rect">
            <a:avLst/>
          </a:prstGeom>
          <a:ln/>
        </p:spPr>
        <p:txBody>
          <a:bodyPr/>
          <a:lstStyle>
            <a:lvl1pPr>
              <a:defRPr/>
            </a:lvl1pPr>
          </a:lstStyle>
          <a:p>
            <a:pPr>
              <a:defRPr/>
            </a:pPr>
            <a:r>
              <a:rPr lang="en-US"/>
              <a:t>2-</a:t>
            </a:r>
            <a:fld id="{05AB14E9-9C21-4F00-A23B-DEE9648B3411}" type="slidenum">
              <a:rPr lang="en-US" smtClean="0"/>
              <a:pPr>
                <a:defRPr/>
              </a:pPr>
              <a:t>‹#›</a:t>
            </a:fld>
            <a:endParaRPr lang="en-US" dirty="0"/>
          </a:p>
        </p:txBody>
      </p:sp>
    </p:spTree>
    <p:extLst>
      <p:ext uri="{BB962C8B-B14F-4D97-AF65-F5344CB8AC3E}">
        <p14:creationId xmlns:p14="http://schemas.microsoft.com/office/powerpoint/2010/main" val="3859468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xfrm>
            <a:off x="1447800" y="6324600"/>
            <a:ext cx="5181600" cy="400050"/>
          </a:xfrm>
          <a:prstGeom prst="rect">
            <a:avLst/>
          </a:prstGeom>
          <a:ln/>
        </p:spPr>
        <p:txBody>
          <a:bodyPr/>
          <a:lstStyle>
            <a:lvl1pPr>
              <a:defRPr/>
            </a:lvl1pPr>
          </a:lstStyle>
          <a:p>
            <a:pPr>
              <a:defRPr/>
            </a:pPr>
            <a:r>
              <a:rPr lang="en-IN"/>
              <a:t>KROENKE and AUER - DATABASE CONCEPTS (7th Edition, Global Edition)                                      Copyright © 2015 Pearson Education, Ltd.</a:t>
            </a:r>
            <a:endParaRPr lang="en-US" dirty="0"/>
          </a:p>
        </p:txBody>
      </p:sp>
      <p:sp>
        <p:nvSpPr>
          <p:cNvPr id="6" name="Rectangle 6"/>
          <p:cNvSpPr>
            <a:spLocks noGrp="1" noChangeArrowheads="1"/>
          </p:cNvSpPr>
          <p:nvPr>
            <p:ph type="sldNum" sz="quarter" idx="11"/>
          </p:nvPr>
        </p:nvSpPr>
        <p:spPr>
          <a:xfrm>
            <a:off x="7848600" y="6400800"/>
            <a:ext cx="990600" cy="320675"/>
          </a:xfrm>
          <a:prstGeom prst="rect">
            <a:avLst/>
          </a:prstGeom>
          <a:ln/>
        </p:spPr>
        <p:txBody>
          <a:bodyPr/>
          <a:lstStyle>
            <a:lvl1pPr>
              <a:defRPr/>
            </a:lvl1pPr>
          </a:lstStyle>
          <a:p>
            <a:pPr>
              <a:defRPr/>
            </a:pPr>
            <a:r>
              <a:rPr lang="en-US"/>
              <a:t>2-</a:t>
            </a:r>
            <a:fld id="{FC6B81ED-22B4-4A4F-8D5C-41D2EA08FE87}" type="slidenum">
              <a:rPr lang="en-US" smtClean="0"/>
              <a:pPr>
                <a:defRPr/>
              </a:pPr>
              <a:t>‹#›</a:t>
            </a:fld>
            <a:endParaRPr lang="en-US" dirty="0"/>
          </a:p>
        </p:txBody>
      </p:sp>
    </p:spTree>
    <p:extLst>
      <p:ext uri="{BB962C8B-B14F-4D97-AF65-F5344CB8AC3E}">
        <p14:creationId xmlns:p14="http://schemas.microsoft.com/office/powerpoint/2010/main" val="4276924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xfrm>
            <a:off x="1447800" y="6324600"/>
            <a:ext cx="5181600" cy="400050"/>
          </a:xfrm>
          <a:prstGeom prst="rect">
            <a:avLst/>
          </a:prstGeom>
          <a:ln/>
        </p:spPr>
        <p:txBody>
          <a:bodyPr/>
          <a:lstStyle>
            <a:lvl1pPr>
              <a:defRPr/>
            </a:lvl1pPr>
          </a:lstStyle>
          <a:p>
            <a:pPr>
              <a:defRPr/>
            </a:pPr>
            <a:r>
              <a:rPr lang="en-IN"/>
              <a:t>KROENKE and AUER - DATABASE CONCEPTS (7th Edition, Global Edition)                                      Copyright © 2015 Pearson Education, Ltd.</a:t>
            </a:r>
            <a:endParaRPr lang="en-US" dirty="0"/>
          </a:p>
        </p:txBody>
      </p:sp>
      <p:sp>
        <p:nvSpPr>
          <p:cNvPr id="6" name="Rectangle 6"/>
          <p:cNvSpPr>
            <a:spLocks noGrp="1" noChangeArrowheads="1"/>
          </p:cNvSpPr>
          <p:nvPr>
            <p:ph type="sldNum" sz="quarter" idx="11"/>
          </p:nvPr>
        </p:nvSpPr>
        <p:spPr>
          <a:xfrm>
            <a:off x="7848600" y="6400800"/>
            <a:ext cx="990600" cy="320675"/>
          </a:xfrm>
          <a:prstGeom prst="rect">
            <a:avLst/>
          </a:prstGeom>
          <a:ln/>
        </p:spPr>
        <p:txBody>
          <a:bodyPr/>
          <a:lstStyle>
            <a:lvl1pPr>
              <a:defRPr/>
            </a:lvl1pPr>
          </a:lstStyle>
          <a:p>
            <a:pPr>
              <a:defRPr/>
            </a:pPr>
            <a:r>
              <a:rPr lang="en-US"/>
              <a:t>2-</a:t>
            </a:r>
            <a:fld id="{206A22B1-7C8B-40E4-ACED-02728B03A6F1}" type="slidenum">
              <a:rPr lang="en-US" smtClean="0"/>
              <a:pPr>
                <a:defRPr/>
              </a:pPr>
              <a:t>‹#›</a:t>
            </a:fld>
            <a:endParaRPr lang="en-US" dirty="0"/>
          </a:p>
        </p:txBody>
      </p:sp>
    </p:spTree>
    <p:extLst>
      <p:ext uri="{BB962C8B-B14F-4D97-AF65-F5344CB8AC3E}">
        <p14:creationId xmlns:p14="http://schemas.microsoft.com/office/powerpoint/2010/main" val="741521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52400" y="271683"/>
            <a:ext cx="1216103" cy="1129937"/>
          </a:xfrm>
          <a:prstGeom prst="rect">
            <a:avLst/>
          </a:prstGeom>
        </p:spPr>
      </p:pic>
      <p:sp>
        <p:nvSpPr>
          <p:cNvPr id="10" name="Rectangle 2"/>
          <p:cNvSpPr>
            <a:spLocks noGrp="1" noChangeArrowheads="1"/>
          </p:cNvSpPr>
          <p:nvPr>
            <p:ph type="title"/>
          </p:nvPr>
        </p:nvSpPr>
        <p:spPr bwMode="auto">
          <a:xfrm>
            <a:off x="1447800" y="274638"/>
            <a:ext cx="7239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1" name="Rectangle 3"/>
          <p:cNvSpPr>
            <a:spLocks noGrp="1" noChangeArrowheads="1"/>
          </p:cNvSpPr>
          <p:nvPr>
            <p:ph type="body" idx="1"/>
          </p:nvPr>
        </p:nvSpPr>
        <p:spPr bwMode="auto">
          <a:xfrm>
            <a:off x="1447800" y="1600200"/>
            <a:ext cx="7239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6"/>
          <p:cNvSpPr>
            <a:spLocks noGrp="1" noChangeArrowheads="1"/>
          </p:cNvSpPr>
          <p:nvPr>
            <p:ph type="sldNum" sz="quarter" idx="4"/>
          </p:nvPr>
        </p:nvSpPr>
        <p:spPr bwMode="auto">
          <a:xfrm>
            <a:off x="7848600" y="6400800"/>
            <a:ext cx="990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aseline="0" smtClean="0">
                <a:solidFill>
                  <a:srgbClr val="4F6228"/>
                </a:solidFill>
                <a:latin typeface="Lucida Sans" pitchFamily="34" charset="0"/>
                <a:cs typeface="+mn-cs"/>
              </a:defRPr>
            </a:lvl1pPr>
          </a:lstStyle>
          <a:p>
            <a:pPr>
              <a:defRPr/>
            </a:pPr>
            <a:r>
              <a:rPr lang="en-US" dirty="0"/>
              <a:t>2-</a:t>
            </a:r>
            <a:fld id="{69CBA737-CAFA-4E12-94B6-F6D37D0517AF}" type="slidenum">
              <a:rPr lang="en-US" smtClean="0"/>
              <a:pPr>
                <a:defRPr/>
              </a:pPr>
              <a:t>‹#›</a:t>
            </a:fld>
            <a:endParaRPr lang="en-US" dirty="0"/>
          </a:p>
        </p:txBody>
      </p:sp>
      <p:sp>
        <p:nvSpPr>
          <p:cNvPr id="14" name="Rectangle 10"/>
          <p:cNvSpPr>
            <a:spLocks noChangeArrowheads="1"/>
          </p:cNvSpPr>
          <p:nvPr userDrawn="1"/>
        </p:nvSpPr>
        <p:spPr bwMode="auto">
          <a:xfrm>
            <a:off x="152400" y="1600200"/>
            <a:ext cx="1219200" cy="5105400"/>
          </a:xfrm>
          <a:prstGeom prst="rect">
            <a:avLst/>
          </a:prstGeom>
          <a:solidFill>
            <a:srgbClr val="B3499B"/>
          </a:solidFill>
          <a:ln w="9525">
            <a:noFill/>
            <a:miter lim="800000"/>
            <a:headEnd/>
            <a:tailEnd/>
          </a:ln>
          <a:effectLst/>
        </p:spPr>
        <p:txBody>
          <a:bodyPr wrap="none" anchor="ctr"/>
          <a:lstStyle/>
          <a:p>
            <a:pPr>
              <a:defRPr/>
            </a:pPr>
            <a:endParaRPr lang="en-US">
              <a:cs typeface="+mn-cs"/>
            </a:endParaRPr>
          </a:p>
        </p:txBody>
      </p:sp>
      <p:sp>
        <p:nvSpPr>
          <p:cNvPr id="15" name="Line 11"/>
          <p:cNvSpPr>
            <a:spLocks noChangeShapeType="1"/>
          </p:cNvSpPr>
          <p:nvPr userDrawn="1"/>
        </p:nvSpPr>
        <p:spPr bwMode="auto">
          <a:xfrm>
            <a:off x="152400" y="1524000"/>
            <a:ext cx="8763000" cy="0"/>
          </a:xfrm>
          <a:prstGeom prst="line">
            <a:avLst/>
          </a:prstGeom>
          <a:noFill/>
          <a:ln w="63500">
            <a:solidFill>
              <a:srgbClr val="B3499B"/>
            </a:solidFill>
            <a:round/>
            <a:headEnd/>
            <a:tailEnd/>
          </a:ln>
          <a:effectLst/>
        </p:spPr>
        <p:txBody>
          <a:bodyPr/>
          <a:lstStyle/>
          <a:p>
            <a:pPr>
              <a:defRPr/>
            </a:pPr>
            <a:endParaRPr lang="en-US">
              <a:cs typeface="+mn-cs"/>
            </a:endParaRPr>
          </a:p>
        </p:txBody>
      </p:sp>
      <p:sp>
        <p:nvSpPr>
          <p:cNvPr id="17" name="Rectangle 5"/>
          <p:cNvSpPr>
            <a:spLocks noGrp="1" noChangeArrowheads="1"/>
          </p:cNvSpPr>
          <p:nvPr>
            <p:ph type="ftr" sz="quarter" idx="3"/>
          </p:nvPr>
        </p:nvSpPr>
        <p:spPr bwMode="auto">
          <a:xfrm>
            <a:off x="1447800" y="6324600"/>
            <a:ext cx="5181600" cy="400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aseline="0" smtClean="0">
                <a:solidFill>
                  <a:srgbClr val="4F6228"/>
                </a:solidFill>
                <a:latin typeface="Lucida Sans" pitchFamily="34" charset="0"/>
                <a:cs typeface="+mn-cs"/>
              </a:defRPr>
            </a:lvl1pPr>
          </a:lstStyle>
          <a:p>
            <a:pPr>
              <a:defRPr/>
            </a:pPr>
            <a:r>
              <a:rPr lang="en-IN"/>
              <a:t>KROENKE and AUER - DATABASE CONCEPTS (7th Edition, Global Edition)                                      Copyright © 2015 Pearson Education, Ltd.</a:t>
            </a:r>
            <a:endParaRPr lang="en-US" dirty="0"/>
          </a:p>
        </p:txBody>
      </p:sp>
    </p:spTree>
    <p:extLst>
      <p:ext uri="{BB962C8B-B14F-4D97-AF65-F5344CB8AC3E}">
        <p14:creationId xmlns:p14="http://schemas.microsoft.com/office/powerpoint/2010/main" val="402809988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dt="0"/>
  <p:txStyles>
    <p:titleStyle>
      <a:lvl1pPr algn="ctr" rtl="0" eaLnBrk="1" fontAlgn="base" hangingPunct="1">
        <a:spcBef>
          <a:spcPct val="0"/>
        </a:spcBef>
        <a:spcAft>
          <a:spcPct val="0"/>
        </a:spcAft>
        <a:defRPr sz="4400">
          <a:solidFill>
            <a:srgbClr val="4F6228"/>
          </a:solidFill>
          <a:latin typeface="+mj-lt"/>
          <a:ea typeface="+mj-ea"/>
          <a:cs typeface="+mj-cs"/>
        </a:defRPr>
      </a:lvl1pPr>
      <a:lvl2pPr algn="ctr" rtl="0" eaLnBrk="1" fontAlgn="base" hangingPunct="1">
        <a:spcBef>
          <a:spcPct val="0"/>
        </a:spcBef>
        <a:spcAft>
          <a:spcPct val="0"/>
        </a:spcAft>
        <a:defRPr sz="4400">
          <a:solidFill>
            <a:srgbClr val="003399"/>
          </a:solidFill>
          <a:latin typeface="Arial" charset="0"/>
        </a:defRPr>
      </a:lvl2pPr>
      <a:lvl3pPr algn="ctr" rtl="0" eaLnBrk="1" fontAlgn="base" hangingPunct="1">
        <a:spcBef>
          <a:spcPct val="0"/>
        </a:spcBef>
        <a:spcAft>
          <a:spcPct val="0"/>
        </a:spcAft>
        <a:defRPr sz="4400">
          <a:solidFill>
            <a:srgbClr val="003399"/>
          </a:solidFill>
          <a:latin typeface="Arial" charset="0"/>
        </a:defRPr>
      </a:lvl3pPr>
      <a:lvl4pPr algn="ctr" rtl="0" eaLnBrk="1" fontAlgn="base" hangingPunct="1">
        <a:spcBef>
          <a:spcPct val="0"/>
        </a:spcBef>
        <a:spcAft>
          <a:spcPct val="0"/>
        </a:spcAft>
        <a:defRPr sz="4400">
          <a:solidFill>
            <a:srgbClr val="003399"/>
          </a:solidFill>
          <a:latin typeface="Arial" charset="0"/>
        </a:defRPr>
      </a:lvl4pPr>
      <a:lvl5pPr algn="ctr" rtl="0" eaLnBrk="1" fontAlgn="base" hangingPunct="1">
        <a:spcBef>
          <a:spcPct val="0"/>
        </a:spcBef>
        <a:spcAft>
          <a:spcPct val="0"/>
        </a:spcAft>
        <a:defRPr sz="4400">
          <a:solidFill>
            <a:srgbClr val="003399"/>
          </a:solidFill>
          <a:latin typeface="Arial" charset="0"/>
        </a:defRPr>
      </a:lvl5pPr>
      <a:lvl6pPr marL="457200" algn="ctr" rtl="0" eaLnBrk="1" fontAlgn="base" hangingPunct="1">
        <a:spcBef>
          <a:spcPct val="0"/>
        </a:spcBef>
        <a:spcAft>
          <a:spcPct val="0"/>
        </a:spcAft>
        <a:defRPr sz="4400">
          <a:solidFill>
            <a:srgbClr val="993300"/>
          </a:solidFill>
          <a:latin typeface="Arial" charset="0"/>
        </a:defRPr>
      </a:lvl6pPr>
      <a:lvl7pPr marL="914400" algn="ctr" rtl="0" eaLnBrk="1" fontAlgn="base" hangingPunct="1">
        <a:spcBef>
          <a:spcPct val="0"/>
        </a:spcBef>
        <a:spcAft>
          <a:spcPct val="0"/>
        </a:spcAft>
        <a:defRPr sz="4400">
          <a:solidFill>
            <a:srgbClr val="993300"/>
          </a:solidFill>
          <a:latin typeface="Arial" charset="0"/>
        </a:defRPr>
      </a:lvl7pPr>
      <a:lvl8pPr marL="1371600" algn="ctr" rtl="0" eaLnBrk="1" fontAlgn="base" hangingPunct="1">
        <a:spcBef>
          <a:spcPct val="0"/>
        </a:spcBef>
        <a:spcAft>
          <a:spcPct val="0"/>
        </a:spcAft>
        <a:defRPr sz="4400">
          <a:solidFill>
            <a:srgbClr val="993300"/>
          </a:solidFill>
          <a:latin typeface="Arial" charset="0"/>
        </a:defRPr>
      </a:lvl8pPr>
      <a:lvl9pPr marL="1828800" algn="ctr" rtl="0" eaLnBrk="1" fontAlgn="base" hangingPunct="1">
        <a:spcBef>
          <a:spcPct val="0"/>
        </a:spcBef>
        <a:spcAft>
          <a:spcPct val="0"/>
        </a:spcAft>
        <a:defRPr sz="4400">
          <a:solidFill>
            <a:srgbClr val="993300"/>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3"/>
          <p:cNvSpPr>
            <a:spLocks noGrp="1" noChangeArrowheads="1"/>
          </p:cNvSpPr>
          <p:nvPr>
            <p:ph type="ctrTitle"/>
          </p:nvPr>
        </p:nvSpPr>
        <p:spPr>
          <a:xfrm>
            <a:off x="1676400" y="2209800"/>
            <a:ext cx="7239000" cy="762000"/>
          </a:xfrm>
        </p:spPr>
        <p:txBody>
          <a:bodyPr/>
          <a:lstStyle/>
          <a:p>
            <a:r>
              <a:rPr lang="en-IN" sz="3200" dirty="0">
                <a:solidFill>
                  <a:schemeClr val="tx1">
                    <a:lumMod val="65000"/>
                    <a:lumOff val="35000"/>
                  </a:schemeClr>
                </a:solidFill>
              </a:rPr>
              <a:t>The Relational Model and Database Normalization</a:t>
            </a:r>
            <a:endParaRPr lang="en-US" sz="3200" dirty="0">
              <a:solidFill>
                <a:schemeClr val="tx1">
                  <a:lumMod val="65000"/>
                  <a:lumOff val="35000"/>
                </a:schemeClr>
              </a:solidFill>
            </a:endParaRPr>
          </a:p>
        </p:txBody>
      </p:sp>
      <p:sp>
        <p:nvSpPr>
          <p:cNvPr id="16387" name="Rectangle 14"/>
          <p:cNvSpPr>
            <a:spLocks noGrp="1" noChangeArrowheads="1"/>
          </p:cNvSpPr>
          <p:nvPr>
            <p:ph type="subTitle" idx="1"/>
          </p:nvPr>
        </p:nvSpPr>
        <p:spPr>
          <a:xfrm>
            <a:off x="1676400" y="1676400"/>
            <a:ext cx="7239000" cy="533400"/>
          </a:xfrm>
        </p:spPr>
        <p:txBody>
          <a:bodyPr/>
          <a:lstStyle/>
          <a:p>
            <a:pPr>
              <a:lnSpc>
                <a:spcPct val="90000"/>
              </a:lnSpc>
            </a:pPr>
            <a:r>
              <a:rPr lang="en-US" dirty="0">
                <a:solidFill>
                  <a:srgbClr val="C00000"/>
                </a:solidFill>
              </a:rPr>
              <a:t>Chapter Two</a:t>
            </a:r>
          </a:p>
        </p:txBody>
      </p:sp>
      <p:pic>
        <p:nvPicPr>
          <p:cNvPr id="6" name="Picture 2" descr="C:\Users\sameerjena\Pictures\kroenk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7627" y="3077492"/>
            <a:ext cx="7390800" cy="3602199"/>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17"/>
          <p:cNvSpPr txBox="1">
            <a:spLocks noChangeArrowheads="1"/>
          </p:cNvSpPr>
          <p:nvPr/>
        </p:nvSpPr>
        <p:spPr bwMode="auto">
          <a:xfrm>
            <a:off x="1600200" y="228600"/>
            <a:ext cx="7315200" cy="1323439"/>
          </a:xfrm>
          <a:prstGeom prst="rect">
            <a:avLst/>
          </a:prstGeom>
          <a:noFill/>
          <a:ln w="9525">
            <a:noFill/>
            <a:miter lim="800000"/>
            <a:headEnd/>
            <a:tailEnd/>
          </a:ln>
        </p:spPr>
        <p:txBody>
          <a:bodyPr>
            <a:spAutoFit/>
          </a:bodyPr>
          <a:lstStyle/>
          <a:p>
            <a:pPr algn="ctr">
              <a:spcBef>
                <a:spcPct val="50000"/>
              </a:spcBef>
            </a:pPr>
            <a:r>
              <a:rPr lang="en-US" sz="2000" dirty="0">
                <a:solidFill>
                  <a:srgbClr val="C00000"/>
                </a:solidFill>
                <a:latin typeface="Lucida Sans" pitchFamily="34" charset="0"/>
              </a:rPr>
              <a:t>DAVID M. KROENKE and DAVID J. AUER </a:t>
            </a:r>
          </a:p>
          <a:p>
            <a:pPr algn="ctr">
              <a:spcBef>
                <a:spcPct val="50000"/>
              </a:spcBef>
            </a:pPr>
            <a:r>
              <a:rPr lang="en-US" sz="2400" dirty="0">
                <a:solidFill>
                  <a:srgbClr val="4F6228"/>
                </a:solidFill>
                <a:latin typeface="Lucida Sans" pitchFamily="34" charset="0"/>
              </a:rPr>
              <a:t>DATABASE CONCEPTS, 7</a:t>
            </a:r>
            <a:r>
              <a:rPr lang="en-US" sz="2400" baseline="30000" dirty="0">
                <a:solidFill>
                  <a:srgbClr val="4F6228"/>
                </a:solidFill>
                <a:latin typeface="Lucida Sans" pitchFamily="34" charset="0"/>
              </a:rPr>
              <a:t>th</a:t>
            </a:r>
            <a:r>
              <a:rPr lang="en-US" sz="2400" dirty="0">
                <a:solidFill>
                  <a:srgbClr val="4F6228"/>
                </a:solidFill>
                <a:latin typeface="Lucida Sans" pitchFamily="34" charset="0"/>
              </a:rPr>
              <a:t> Edition, </a:t>
            </a:r>
            <a:br>
              <a:rPr lang="en-US" sz="2400" dirty="0">
                <a:solidFill>
                  <a:srgbClr val="4F6228"/>
                </a:solidFill>
                <a:latin typeface="Lucida Sans" pitchFamily="34" charset="0"/>
              </a:rPr>
            </a:br>
            <a:r>
              <a:rPr lang="en-US" sz="2400" dirty="0">
                <a:solidFill>
                  <a:srgbClr val="4F6228"/>
                </a:solidFill>
                <a:latin typeface="Lucida Sans" pitchFamily="34" charset="0"/>
              </a:rPr>
              <a:t>Global Edition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r>
              <a:rPr lang="en-US" dirty="0"/>
              <a:t>Terminology</a:t>
            </a:r>
          </a:p>
        </p:txBody>
      </p:sp>
      <p:graphicFrame>
        <p:nvGraphicFramePr>
          <p:cNvPr id="26655" name="Group 31"/>
          <p:cNvGraphicFramePr>
            <a:graphicFrameLocks noGrp="1"/>
          </p:cNvGraphicFramePr>
          <p:nvPr>
            <p:ph type="tbl" idx="1"/>
            <p:extLst>
              <p:ext uri="{D42A27DB-BD31-4B8C-83A1-F6EECF244321}">
                <p14:modId xmlns:p14="http://schemas.microsoft.com/office/powerpoint/2010/main" val="2628027425"/>
              </p:ext>
            </p:extLst>
          </p:nvPr>
        </p:nvGraphicFramePr>
        <p:xfrm>
          <a:off x="1524000" y="2286000"/>
          <a:ext cx="7239000" cy="3117850"/>
        </p:xfrm>
        <a:graphic>
          <a:graphicData uri="http://schemas.openxmlformats.org/drawingml/2006/table">
            <a:tbl>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1035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Arial" charset="0"/>
                        </a:rPr>
                        <a:t>Table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FC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Row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B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Column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FF"/>
                    </a:solidFill>
                  </a:tcPr>
                </a:tc>
                <a:extLst>
                  <a:ext uri="{0D108BD9-81ED-4DB2-BD59-A6C34878D82A}">
                    <a16:rowId xmlns:a16="http://schemas.microsoft.com/office/drawing/2014/main" val="10000"/>
                  </a:ext>
                </a:extLst>
              </a:tr>
              <a:tr h="1047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File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FC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Record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DB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Field</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6FF"/>
                    </a:solidFill>
                  </a:tcPr>
                </a:tc>
                <a:extLst>
                  <a:ext uri="{0D108BD9-81ED-4DB2-BD59-A6C34878D82A}">
                    <a16:rowId xmlns:a16="http://schemas.microsoft.com/office/drawing/2014/main" val="10001"/>
                  </a:ext>
                </a:extLst>
              </a:tr>
              <a:tr h="1035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Arial" charset="0"/>
                        </a:rPr>
                        <a:t>Relation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FC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Tuple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EDB3"/>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Attribute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7F6FF"/>
                    </a:solidFill>
                  </a:tcPr>
                </a:tc>
                <a:extLst>
                  <a:ext uri="{0D108BD9-81ED-4DB2-BD59-A6C34878D82A}">
                    <a16:rowId xmlns:a16="http://schemas.microsoft.com/office/drawing/2014/main" val="10002"/>
                  </a:ext>
                </a:extLst>
              </a:tr>
            </a:tbl>
          </a:graphicData>
        </a:graphic>
      </p:graphicFrame>
      <p:sp>
        <p:nvSpPr>
          <p:cNvPr id="36884" name="Text Box 21"/>
          <p:cNvSpPr txBox="1">
            <a:spLocks noChangeArrowheads="1"/>
          </p:cNvSpPr>
          <p:nvPr/>
        </p:nvSpPr>
        <p:spPr bwMode="auto">
          <a:xfrm>
            <a:off x="1524000" y="1752600"/>
            <a:ext cx="2309813" cy="519113"/>
          </a:xfrm>
          <a:prstGeom prst="rect">
            <a:avLst/>
          </a:prstGeom>
          <a:noFill/>
          <a:ln w="9525">
            <a:noFill/>
            <a:miter lim="800000"/>
            <a:headEnd/>
            <a:tailEnd/>
          </a:ln>
        </p:spPr>
        <p:txBody>
          <a:bodyPr wrap="none">
            <a:spAutoFit/>
          </a:bodyPr>
          <a:lstStyle/>
          <a:p>
            <a:r>
              <a:rPr lang="en-US" sz="2800" dirty="0">
                <a:solidFill>
                  <a:srgbClr val="993300"/>
                </a:solidFill>
                <a:latin typeface="Arial Rounded MT Bold" pitchFamily="34" charset="0"/>
              </a:rPr>
              <a:t>Synonyms…</a:t>
            </a:r>
          </a:p>
        </p:txBody>
      </p:sp>
      <p:sp>
        <p:nvSpPr>
          <p:cNvPr id="7" name="Rectangle 6"/>
          <p:cNvSpPr/>
          <p:nvPr/>
        </p:nvSpPr>
        <p:spPr>
          <a:xfrm>
            <a:off x="3048000" y="5879068"/>
            <a:ext cx="4572000" cy="369332"/>
          </a:xfrm>
          <a:prstGeom prst="rect">
            <a:avLst/>
          </a:prstGeom>
        </p:spPr>
        <p:txBody>
          <a:bodyPr>
            <a:spAutoFit/>
          </a:bodyPr>
          <a:lstStyle/>
          <a:p>
            <a:r>
              <a:rPr lang="en-US" dirty="0"/>
              <a:t>Figure 2-6:  Equivalent Sets of Terms</a:t>
            </a:r>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C3F1CFA5-4BB7-4426-AC87-F0740D89953A}"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447800" y="228600"/>
            <a:ext cx="7467600" cy="1143000"/>
          </a:xfrm>
        </p:spPr>
        <p:txBody>
          <a:bodyPr/>
          <a:lstStyle/>
          <a:p>
            <a:r>
              <a:rPr lang="en-US" dirty="0"/>
              <a:t>A Key</a:t>
            </a:r>
          </a:p>
        </p:txBody>
      </p:sp>
      <p:sp>
        <p:nvSpPr>
          <p:cNvPr id="38914" name="Rectangle 3"/>
          <p:cNvSpPr>
            <a:spLocks noGrp="1" noChangeArrowheads="1"/>
          </p:cNvSpPr>
          <p:nvPr>
            <p:ph idx="1"/>
          </p:nvPr>
        </p:nvSpPr>
        <p:spPr>
          <a:xfrm>
            <a:off x="1447800" y="1676400"/>
            <a:ext cx="7391400" cy="2971800"/>
          </a:xfrm>
        </p:spPr>
        <p:txBody>
          <a:bodyPr/>
          <a:lstStyle/>
          <a:p>
            <a:r>
              <a:rPr lang="en-US" dirty="0"/>
              <a:t>A </a:t>
            </a:r>
            <a:r>
              <a:rPr lang="en-US" b="1" dirty="0"/>
              <a:t>key</a:t>
            </a:r>
            <a:r>
              <a:rPr lang="en-US" dirty="0"/>
              <a:t> is one (or more) </a:t>
            </a:r>
            <a:r>
              <a:rPr lang="en-US" dirty="0">
                <a:solidFill>
                  <a:srgbClr val="FF0000"/>
                </a:solidFill>
              </a:rPr>
              <a:t>column(s</a:t>
            </a:r>
            <a:r>
              <a:rPr lang="en-US" dirty="0"/>
              <a:t>) of a relation that is (are) used to identify a row.</a:t>
            </a:r>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EE97FFF-F776-4BF4-92B2-CADF540CBD96}"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r>
              <a:rPr lang="en-US" dirty="0"/>
              <a:t>Uniqueness of Keys</a:t>
            </a:r>
          </a:p>
        </p:txBody>
      </p:sp>
      <p:graphicFrame>
        <p:nvGraphicFramePr>
          <p:cNvPr id="28690" name="Group 18"/>
          <p:cNvGraphicFramePr>
            <a:graphicFrameLocks noGrp="1"/>
          </p:cNvGraphicFramePr>
          <p:nvPr>
            <p:extLst>
              <p:ext uri="{D42A27DB-BD31-4B8C-83A1-F6EECF244321}">
                <p14:modId xmlns:p14="http://schemas.microsoft.com/office/powerpoint/2010/main" val="2571231902"/>
              </p:ext>
            </p:extLst>
          </p:nvPr>
        </p:nvGraphicFramePr>
        <p:xfrm>
          <a:off x="1524000" y="1676400"/>
          <a:ext cx="7315200" cy="4021138"/>
        </p:xfrm>
        <a:graphic>
          <a:graphicData uri="http://schemas.openxmlformats.org/drawingml/2006/table">
            <a:tbl>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995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FF0000"/>
                          </a:solidFill>
                          <a:effectLst/>
                          <a:latin typeface="Arial" charset="0"/>
                        </a:rPr>
                        <a:t>Unique</a:t>
                      </a:r>
                      <a:r>
                        <a:rPr kumimoji="0" lang="en-US" sz="2800" b="1" i="0" u="none" strike="noStrike" cap="none" normalizeH="0" baseline="0" dirty="0">
                          <a:ln>
                            <a:noFill/>
                          </a:ln>
                          <a:solidFill>
                            <a:schemeClr val="bg1"/>
                          </a:solidFill>
                          <a:effectLst/>
                          <a:latin typeface="Arial" charset="0"/>
                        </a:rPr>
                        <a:t> Key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bg1"/>
                          </a:solidFill>
                          <a:effectLst/>
                          <a:latin typeface="Arial" charset="0"/>
                        </a:rPr>
                        <a:t>Nonunique Key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extLst>
                  <a:ext uri="{0D108BD9-81ED-4DB2-BD59-A6C34878D82A}">
                    <a16:rowId xmlns:a16="http://schemas.microsoft.com/office/drawing/2014/main" val="10000"/>
                  </a:ext>
                </a:extLst>
              </a:tr>
              <a:tr h="3025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Data value is </a:t>
                      </a:r>
                      <a:r>
                        <a:rPr kumimoji="0" lang="en-US" sz="2800" b="0" i="0" u="none" strike="noStrike" cap="none" normalizeH="0" baseline="0" dirty="0">
                          <a:ln>
                            <a:noFill/>
                          </a:ln>
                          <a:solidFill>
                            <a:srgbClr val="FF0000"/>
                          </a:solidFill>
                          <a:effectLst/>
                          <a:latin typeface="Arial" charset="0"/>
                        </a:rPr>
                        <a:t>unique</a:t>
                      </a:r>
                      <a:r>
                        <a:rPr kumimoji="0" lang="en-US" sz="2800" b="0" i="0" u="none" strike="noStrike" cap="none" normalizeH="0" baseline="0" dirty="0">
                          <a:ln>
                            <a:noFill/>
                          </a:ln>
                          <a:solidFill>
                            <a:schemeClr val="tx1"/>
                          </a:solidFill>
                          <a:effectLst/>
                          <a:latin typeface="Arial" charset="0"/>
                        </a:rPr>
                        <a:t> for each </a:t>
                      </a:r>
                      <a:r>
                        <a:rPr kumimoji="0" lang="en-US" sz="2800" b="0" i="0" u="none" strike="noStrike" cap="none" normalizeH="0" baseline="0" dirty="0">
                          <a:ln>
                            <a:noFill/>
                          </a:ln>
                          <a:solidFill>
                            <a:srgbClr val="FF0000"/>
                          </a:solidFill>
                          <a:effectLst/>
                          <a:latin typeface="Arial" charset="0"/>
                        </a:rPr>
                        <a:t>row</a:t>
                      </a:r>
                      <a:r>
                        <a:rPr kumimoji="0" lang="en-US" sz="2800" b="0" i="0" u="none" strike="noStrike" cap="none" normalizeH="0" baseline="0" dirty="0">
                          <a:ln>
                            <a:noFill/>
                          </a:ln>
                          <a:solidFill>
                            <a:schemeClr val="tx1"/>
                          </a:solidFill>
                          <a:effectLst/>
                          <a:latin typeface="Arial"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Consequently, the key will uniquely identify a row.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Data value may be shared among several rows.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Consequently, the key will identify a </a:t>
                      </a:r>
                      <a:r>
                        <a:rPr kumimoji="0" lang="en-US" sz="2800" b="0" i="0" u="none" strike="noStrike" cap="none" normalizeH="0" baseline="0" dirty="0">
                          <a:ln>
                            <a:noFill/>
                          </a:ln>
                          <a:solidFill>
                            <a:srgbClr val="FF0000"/>
                          </a:solidFill>
                          <a:effectLst/>
                          <a:latin typeface="Arial" charset="0"/>
                        </a:rPr>
                        <a:t>set</a:t>
                      </a:r>
                      <a:r>
                        <a:rPr kumimoji="0" lang="en-US" sz="2800" b="0" i="0" u="none" strike="noStrike" cap="none" normalizeH="0" baseline="0" dirty="0">
                          <a:ln>
                            <a:noFill/>
                          </a:ln>
                          <a:solidFill>
                            <a:schemeClr val="tx1"/>
                          </a:solidFill>
                          <a:effectLst/>
                          <a:latin typeface="Arial" charset="0"/>
                        </a:rPr>
                        <a:t> of rows.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bl>
          </a:graphicData>
        </a:graphic>
      </p:graphicFrame>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3F2D2544-69D1-4A5E-B47A-C169B97979B4}"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1447800" y="228600"/>
            <a:ext cx="7467600" cy="1143000"/>
          </a:xfrm>
        </p:spPr>
        <p:txBody>
          <a:bodyPr/>
          <a:lstStyle/>
          <a:p>
            <a:r>
              <a:rPr lang="en-US" dirty="0"/>
              <a:t>A Composite Key</a:t>
            </a:r>
          </a:p>
        </p:txBody>
      </p:sp>
      <p:sp>
        <p:nvSpPr>
          <p:cNvPr id="43010" name="Rectangle 3"/>
          <p:cNvSpPr>
            <a:spLocks noGrp="1" noChangeArrowheads="1"/>
          </p:cNvSpPr>
          <p:nvPr>
            <p:ph idx="1"/>
          </p:nvPr>
        </p:nvSpPr>
        <p:spPr>
          <a:xfrm>
            <a:off x="1447800" y="1676400"/>
            <a:ext cx="7467600" cy="2590800"/>
          </a:xfrm>
        </p:spPr>
        <p:txBody>
          <a:bodyPr/>
          <a:lstStyle/>
          <a:p>
            <a:pPr>
              <a:lnSpc>
                <a:spcPct val="90000"/>
              </a:lnSpc>
            </a:pPr>
            <a:r>
              <a:rPr lang="en-US" dirty="0"/>
              <a:t>A </a:t>
            </a:r>
            <a:r>
              <a:rPr lang="en-US" b="1" dirty="0"/>
              <a:t>composite key</a:t>
            </a:r>
            <a:r>
              <a:rPr lang="en-US" dirty="0"/>
              <a:t> is a key that contains two or more </a:t>
            </a:r>
            <a:r>
              <a:rPr lang="en-US" dirty="0">
                <a:solidFill>
                  <a:srgbClr val="FF0000"/>
                </a:solidFill>
              </a:rPr>
              <a:t>attributes</a:t>
            </a:r>
            <a:r>
              <a:rPr lang="en-US" dirty="0"/>
              <a:t>.</a:t>
            </a:r>
          </a:p>
          <a:p>
            <a:pPr>
              <a:lnSpc>
                <a:spcPct val="90000"/>
              </a:lnSpc>
            </a:pPr>
            <a:r>
              <a:rPr lang="en-US" dirty="0"/>
              <a:t>For a key to be unique, it must </a:t>
            </a:r>
            <a:r>
              <a:rPr lang="en-US" dirty="0">
                <a:solidFill>
                  <a:srgbClr val="FF0000"/>
                </a:solidFill>
              </a:rPr>
              <a:t>often</a:t>
            </a:r>
            <a:r>
              <a:rPr lang="en-US" dirty="0"/>
              <a:t> become a composite key.</a:t>
            </a:r>
            <a:br>
              <a:rPr lang="en-US" dirty="0"/>
            </a:br>
            <a:endParaRPr lang="en-US" dirty="0"/>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EE97FFF-F776-4BF4-92B2-CADF540CBD96}"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r>
              <a:rPr lang="en-US" dirty="0"/>
              <a:t>Composite Key Characteristics</a:t>
            </a:r>
          </a:p>
        </p:txBody>
      </p:sp>
      <p:sp>
        <p:nvSpPr>
          <p:cNvPr id="45058" name="Rectangle 3"/>
          <p:cNvSpPr>
            <a:spLocks noGrp="1" noChangeArrowheads="1"/>
          </p:cNvSpPr>
          <p:nvPr>
            <p:ph idx="1"/>
          </p:nvPr>
        </p:nvSpPr>
        <p:spPr/>
        <p:txBody>
          <a:bodyPr/>
          <a:lstStyle/>
          <a:p>
            <a:r>
              <a:rPr lang="en-US" dirty="0"/>
              <a:t>To identify a </a:t>
            </a:r>
            <a:r>
              <a:rPr lang="en-US" dirty="0">
                <a:solidFill>
                  <a:srgbClr val="FF0000"/>
                </a:solidFill>
              </a:rPr>
              <a:t>family member</a:t>
            </a:r>
            <a:r>
              <a:rPr lang="en-US" dirty="0"/>
              <a:t>, you need to know a FamilyID, a FirstName, and a Suffix (e.g., Jr.).  </a:t>
            </a:r>
          </a:p>
          <a:p>
            <a:r>
              <a:rPr lang="en-US" dirty="0"/>
              <a:t>The composite key is:</a:t>
            </a:r>
          </a:p>
          <a:p>
            <a:pPr>
              <a:buFontTx/>
              <a:buNone/>
            </a:pPr>
            <a:r>
              <a:rPr lang="en-US" dirty="0"/>
              <a:t>	   (FamilyID, FirstName, Suffix).</a:t>
            </a:r>
          </a:p>
          <a:p>
            <a:r>
              <a:rPr lang="en-US" dirty="0"/>
              <a:t>One needs to know the value of </a:t>
            </a:r>
            <a:r>
              <a:rPr lang="en-US" dirty="0">
                <a:solidFill>
                  <a:srgbClr val="FF0000"/>
                </a:solidFill>
              </a:rPr>
              <a:t>all</a:t>
            </a:r>
            <a:r>
              <a:rPr lang="en-US" dirty="0"/>
              <a:t> three columns to uniquely identify an individual.</a:t>
            </a:r>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EE97FFF-F776-4BF4-92B2-CADF540CBD96}"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447800" y="228600"/>
            <a:ext cx="7467600" cy="1143000"/>
          </a:xfrm>
        </p:spPr>
        <p:txBody>
          <a:bodyPr/>
          <a:lstStyle/>
          <a:p>
            <a:r>
              <a:rPr lang="en-US" dirty="0"/>
              <a:t>A Candidate Key</a:t>
            </a:r>
          </a:p>
        </p:txBody>
      </p:sp>
      <p:sp>
        <p:nvSpPr>
          <p:cNvPr id="47106" name="Rectangle 3"/>
          <p:cNvSpPr>
            <a:spLocks noGrp="1" noChangeArrowheads="1"/>
          </p:cNvSpPr>
          <p:nvPr>
            <p:ph idx="1"/>
          </p:nvPr>
        </p:nvSpPr>
        <p:spPr>
          <a:xfrm>
            <a:off x="1447800" y="1676400"/>
            <a:ext cx="7467600" cy="2652713"/>
          </a:xfrm>
        </p:spPr>
        <p:txBody>
          <a:bodyPr/>
          <a:lstStyle/>
          <a:p>
            <a:r>
              <a:rPr lang="en-US" dirty="0"/>
              <a:t>A </a:t>
            </a:r>
            <a:r>
              <a:rPr lang="en-US" b="1" dirty="0"/>
              <a:t>candidate key</a:t>
            </a:r>
            <a:r>
              <a:rPr lang="en-US" dirty="0"/>
              <a:t> is called “</a:t>
            </a:r>
            <a:r>
              <a:rPr lang="en-US" dirty="0">
                <a:solidFill>
                  <a:srgbClr val="FF0000"/>
                </a:solidFill>
              </a:rPr>
              <a:t>candidate</a:t>
            </a:r>
            <a:r>
              <a:rPr lang="en-US" dirty="0"/>
              <a:t>” because it is a candidate to become the </a:t>
            </a:r>
            <a:r>
              <a:rPr lang="en-US" dirty="0">
                <a:solidFill>
                  <a:srgbClr val="FF0000"/>
                </a:solidFill>
              </a:rPr>
              <a:t>primary</a:t>
            </a:r>
            <a:r>
              <a:rPr lang="en-US" dirty="0"/>
              <a:t> key.</a:t>
            </a:r>
          </a:p>
          <a:p>
            <a:r>
              <a:rPr lang="en-US" dirty="0"/>
              <a:t>A candidate key is a </a:t>
            </a:r>
            <a:r>
              <a:rPr lang="en-US" dirty="0">
                <a:solidFill>
                  <a:srgbClr val="FF0000"/>
                </a:solidFill>
              </a:rPr>
              <a:t>unique</a:t>
            </a:r>
            <a:r>
              <a:rPr lang="en-US" dirty="0"/>
              <a:t> key.</a:t>
            </a:r>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EE97FFF-F776-4BF4-92B2-CADF540CBD96}" type="slidenum">
              <a:rPr lang="en-US" smtClean="0"/>
              <a:pPr>
                <a:defRPr/>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1447800" y="228600"/>
            <a:ext cx="7467600" cy="1219200"/>
          </a:xfrm>
        </p:spPr>
        <p:txBody>
          <a:bodyPr/>
          <a:lstStyle/>
          <a:p>
            <a:r>
              <a:rPr lang="en-US" dirty="0"/>
              <a:t>A Primary Key</a:t>
            </a:r>
          </a:p>
        </p:txBody>
      </p:sp>
      <p:sp>
        <p:nvSpPr>
          <p:cNvPr id="49154" name="Rectangle 3"/>
          <p:cNvSpPr>
            <a:spLocks noGrp="1" noChangeArrowheads="1"/>
          </p:cNvSpPr>
          <p:nvPr>
            <p:ph idx="1"/>
          </p:nvPr>
        </p:nvSpPr>
        <p:spPr>
          <a:xfrm>
            <a:off x="1447800" y="1676400"/>
            <a:ext cx="7467600" cy="4419600"/>
          </a:xfrm>
        </p:spPr>
        <p:txBody>
          <a:bodyPr/>
          <a:lstStyle/>
          <a:p>
            <a:r>
              <a:rPr lang="en-US" dirty="0"/>
              <a:t>A </a:t>
            </a:r>
            <a:r>
              <a:rPr lang="en-US" b="1" dirty="0"/>
              <a:t>primary key</a:t>
            </a:r>
            <a:r>
              <a:rPr lang="en-US" dirty="0"/>
              <a:t> is a candidate key </a:t>
            </a:r>
            <a:r>
              <a:rPr lang="en-US" dirty="0">
                <a:solidFill>
                  <a:srgbClr val="FF0000"/>
                </a:solidFill>
              </a:rPr>
              <a:t>chosen</a:t>
            </a:r>
            <a:r>
              <a:rPr lang="en-US" dirty="0"/>
              <a:t> to be the </a:t>
            </a:r>
            <a:r>
              <a:rPr lang="en-US" dirty="0">
                <a:solidFill>
                  <a:srgbClr val="FF0000"/>
                </a:solidFill>
              </a:rPr>
              <a:t>main</a:t>
            </a:r>
            <a:r>
              <a:rPr lang="en-US" dirty="0"/>
              <a:t> key for the relation.</a:t>
            </a:r>
          </a:p>
          <a:p>
            <a:r>
              <a:rPr lang="en-US" dirty="0"/>
              <a:t>If you know the value of the primary key, you will be able to uniquely identify a </a:t>
            </a:r>
            <a:r>
              <a:rPr lang="en-US" dirty="0">
                <a:solidFill>
                  <a:srgbClr val="FF0000"/>
                </a:solidFill>
              </a:rPr>
              <a:t>single</a:t>
            </a:r>
            <a:r>
              <a:rPr lang="en-US" dirty="0"/>
              <a:t> row.</a:t>
            </a:r>
          </a:p>
          <a:p>
            <a:pPr>
              <a:buFontTx/>
              <a:buNone/>
            </a:pPr>
            <a:endParaRPr lang="en-US" dirty="0"/>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EE97FFF-F776-4BF4-92B2-CADF540CBD96}"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447800" y="1600201"/>
            <a:ext cx="7433111" cy="4038599"/>
          </a:xfrm>
          <a:prstGeom prst="rect">
            <a:avLst/>
          </a:prstGeom>
        </p:spPr>
      </p:pic>
      <p:sp>
        <p:nvSpPr>
          <p:cNvPr id="51202" name="Rectangle 4"/>
          <p:cNvSpPr>
            <a:spLocks noGrp="1" noChangeArrowheads="1"/>
          </p:cNvSpPr>
          <p:nvPr>
            <p:ph type="title"/>
          </p:nvPr>
        </p:nvSpPr>
        <p:spPr/>
        <p:txBody>
          <a:bodyPr/>
          <a:lstStyle/>
          <a:p>
            <a:r>
              <a:rPr lang="en-US" sz="4000" dirty="0"/>
              <a:t>Defining the Primary Key in Microsoft Access</a:t>
            </a:r>
          </a:p>
        </p:txBody>
      </p:sp>
      <p:sp>
        <p:nvSpPr>
          <p:cNvPr id="6" name="Rectangle 5"/>
          <p:cNvSpPr/>
          <p:nvPr/>
        </p:nvSpPr>
        <p:spPr>
          <a:xfrm>
            <a:off x="2209800" y="5879068"/>
            <a:ext cx="6400800" cy="369332"/>
          </a:xfrm>
          <a:prstGeom prst="rect">
            <a:avLst/>
          </a:prstGeom>
        </p:spPr>
        <p:txBody>
          <a:bodyPr wrap="square">
            <a:spAutoFit/>
          </a:bodyPr>
          <a:lstStyle/>
          <a:p>
            <a:r>
              <a:rPr lang="en-US" dirty="0"/>
              <a:t>Figure 2.7:  Defining a Primary Key in Microsoft Access 2013</a:t>
            </a:r>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4" name="Slide Number Placeholder 3"/>
          <p:cNvSpPr>
            <a:spLocks noGrp="1"/>
          </p:cNvSpPr>
          <p:nvPr>
            <p:ph type="sldNum" sz="quarter" idx="11"/>
          </p:nvPr>
        </p:nvSpPr>
        <p:spPr/>
        <p:txBody>
          <a:bodyPr/>
          <a:lstStyle/>
          <a:p>
            <a:pPr>
              <a:defRPr/>
            </a:pPr>
            <a:r>
              <a:rPr lang="en-US"/>
              <a:t>2-</a:t>
            </a:r>
            <a:fld id="{3F2D2544-69D1-4A5E-B47A-C169B97979B4}" type="slidenum">
              <a:rPr lang="en-US" smtClean="0"/>
              <a:pPr>
                <a:defRPr/>
              </a:pPr>
              <a:t>17</a:t>
            </a:fld>
            <a:endParaRPr lang="en-US" dirty="0"/>
          </a:p>
        </p:txBody>
      </p:sp>
      <p:sp>
        <p:nvSpPr>
          <p:cNvPr id="5" name="타원 4"/>
          <p:cNvSpPr/>
          <p:nvPr/>
        </p:nvSpPr>
        <p:spPr>
          <a:xfrm>
            <a:off x="2057400" y="1905000"/>
            <a:ext cx="533400" cy="304800"/>
          </a:xfrm>
          <a:prstGeom prst="ellipse">
            <a:avLst/>
          </a:prstGeom>
          <a:solidFill>
            <a:srgbClr val="FF0000">
              <a:alpha val="1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397519" y="1600200"/>
            <a:ext cx="7517882" cy="4108132"/>
          </a:xfrm>
          <a:prstGeom prst="rect">
            <a:avLst/>
          </a:prstGeom>
        </p:spPr>
      </p:pic>
      <p:sp>
        <p:nvSpPr>
          <p:cNvPr id="53250" name="Rectangle 2"/>
          <p:cNvSpPr>
            <a:spLocks noGrp="1" noChangeArrowheads="1"/>
          </p:cNvSpPr>
          <p:nvPr>
            <p:ph type="title"/>
          </p:nvPr>
        </p:nvSpPr>
        <p:spPr/>
        <p:txBody>
          <a:bodyPr/>
          <a:lstStyle/>
          <a:p>
            <a:r>
              <a:rPr lang="en-US" sz="4000" dirty="0"/>
              <a:t>Defining the Primary Key in Microsoft SQL Server 2014</a:t>
            </a:r>
          </a:p>
        </p:txBody>
      </p:sp>
      <p:sp>
        <p:nvSpPr>
          <p:cNvPr id="6" name="Rectangle 5"/>
          <p:cNvSpPr/>
          <p:nvPr/>
        </p:nvSpPr>
        <p:spPr>
          <a:xfrm>
            <a:off x="1828800" y="5802868"/>
            <a:ext cx="7010400" cy="369332"/>
          </a:xfrm>
          <a:prstGeom prst="rect">
            <a:avLst/>
          </a:prstGeom>
        </p:spPr>
        <p:txBody>
          <a:bodyPr wrap="square">
            <a:spAutoFit/>
          </a:bodyPr>
          <a:lstStyle/>
          <a:p>
            <a:r>
              <a:rPr lang="en-US" dirty="0"/>
              <a:t>Figure 2.8:  Defining a Primary Key in Microsoft SQL Server 2014</a:t>
            </a:r>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4" name="Slide Number Placeholder 3"/>
          <p:cNvSpPr>
            <a:spLocks noGrp="1"/>
          </p:cNvSpPr>
          <p:nvPr>
            <p:ph type="sldNum" sz="quarter" idx="11"/>
          </p:nvPr>
        </p:nvSpPr>
        <p:spPr/>
        <p:txBody>
          <a:bodyPr/>
          <a:lstStyle/>
          <a:p>
            <a:pPr>
              <a:defRPr/>
            </a:pPr>
            <a:r>
              <a:rPr lang="en-US"/>
              <a:t>2-</a:t>
            </a:r>
            <a:fld id="{3F2D2544-69D1-4A5E-B47A-C169B97979B4}" type="slidenum">
              <a:rPr lang="en-US" smtClean="0"/>
              <a:pPr>
                <a:defRPr/>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397518" y="1600200"/>
            <a:ext cx="7494459" cy="4095333"/>
          </a:xfrm>
          <a:prstGeom prst="rect">
            <a:avLst/>
          </a:prstGeom>
        </p:spPr>
      </p:pic>
      <p:sp>
        <p:nvSpPr>
          <p:cNvPr id="53250" name="Rectangle 2"/>
          <p:cNvSpPr>
            <a:spLocks noGrp="1" noChangeArrowheads="1"/>
          </p:cNvSpPr>
          <p:nvPr>
            <p:ph type="title"/>
          </p:nvPr>
        </p:nvSpPr>
        <p:spPr/>
        <p:txBody>
          <a:bodyPr/>
          <a:lstStyle/>
          <a:p>
            <a:r>
              <a:rPr lang="en-US" sz="4000" dirty="0"/>
              <a:t>Defining the Primary Key in </a:t>
            </a:r>
            <a:r>
              <a:rPr lang="en-US" sz="2400" dirty="0"/>
              <a:t>Oracle Database Express Edition 11</a:t>
            </a:r>
            <a:r>
              <a:rPr lang="en-US" sz="2400" i="1" dirty="0"/>
              <a:t>g</a:t>
            </a:r>
            <a:r>
              <a:rPr lang="en-US" sz="2400" dirty="0"/>
              <a:t> Release 2</a:t>
            </a:r>
          </a:p>
        </p:txBody>
      </p:sp>
      <p:sp>
        <p:nvSpPr>
          <p:cNvPr id="6" name="Rectangle 5"/>
          <p:cNvSpPr/>
          <p:nvPr/>
        </p:nvSpPr>
        <p:spPr>
          <a:xfrm>
            <a:off x="1600199" y="5879068"/>
            <a:ext cx="7370765" cy="307777"/>
          </a:xfrm>
          <a:prstGeom prst="rect">
            <a:avLst/>
          </a:prstGeom>
        </p:spPr>
        <p:txBody>
          <a:bodyPr wrap="square">
            <a:spAutoFit/>
          </a:bodyPr>
          <a:lstStyle/>
          <a:p>
            <a:r>
              <a:rPr lang="en-US" sz="1400" dirty="0"/>
              <a:t>Figure 2-9:  Defining a Primary Key in Oracle Database Express Edition 11</a:t>
            </a:r>
            <a:r>
              <a:rPr lang="en-US" sz="1400" i="1" dirty="0"/>
              <a:t>g </a:t>
            </a:r>
            <a:r>
              <a:rPr lang="en-US" sz="1400" dirty="0"/>
              <a:t>Release 2</a:t>
            </a:r>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4" name="Slide Number Placeholder 3"/>
          <p:cNvSpPr>
            <a:spLocks noGrp="1"/>
          </p:cNvSpPr>
          <p:nvPr>
            <p:ph type="sldNum" sz="quarter" idx="11"/>
          </p:nvPr>
        </p:nvSpPr>
        <p:spPr/>
        <p:txBody>
          <a:bodyPr/>
          <a:lstStyle/>
          <a:p>
            <a:pPr>
              <a:defRPr/>
            </a:pPr>
            <a:r>
              <a:rPr lang="en-US"/>
              <a:t>2-</a:t>
            </a:r>
            <a:fld id="{3F2D2544-69D1-4A5E-B47A-C169B97979B4}" type="slidenum">
              <a:rPr lang="en-US" smtClean="0"/>
              <a:pPr>
                <a:defRPr/>
              </a:pPr>
              <a:t>19</a:t>
            </a:fld>
            <a:endParaRPr lang="en-US" dirty="0"/>
          </a:p>
        </p:txBody>
      </p:sp>
    </p:spTree>
    <p:extLst>
      <p:ext uri="{BB962C8B-B14F-4D97-AF65-F5344CB8AC3E}">
        <p14:creationId xmlns:p14="http://schemas.microsoft.com/office/powerpoint/2010/main" val="963070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1522413" y="274638"/>
            <a:ext cx="7164387" cy="1096962"/>
          </a:xfrm>
        </p:spPr>
        <p:txBody>
          <a:bodyPr/>
          <a:lstStyle/>
          <a:p>
            <a:r>
              <a:rPr lang="en-US" dirty="0"/>
              <a:t>Chapter Objectives</a:t>
            </a:r>
          </a:p>
        </p:txBody>
      </p:sp>
      <p:sp>
        <p:nvSpPr>
          <p:cNvPr id="20482" name="Rectangle 3"/>
          <p:cNvSpPr>
            <a:spLocks noGrp="1" noChangeArrowheads="1"/>
          </p:cNvSpPr>
          <p:nvPr>
            <p:ph idx="1"/>
          </p:nvPr>
        </p:nvSpPr>
        <p:spPr>
          <a:xfrm>
            <a:off x="1524000" y="1676400"/>
            <a:ext cx="7467600" cy="4419600"/>
          </a:xfrm>
        </p:spPr>
        <p:txBody>
          <a:bodyPr/>
          <a:lstStyle/>
          <a:p>
            <a:pPr>
              <a:lnSpc>
                <a:spcPct val="90000"/>
              </a:lnSpc>
            </a:pPr>
            <a:r>
              <a:rPr lang="en-US" sz="2400" dirty="0"/>
              <a:t>Learn the conceptual foundation of the relational </a:t>
            </a:r>
            <a:r>
              <a:rPr lang="en-US" sz="2400" dirty="0">
                <a:solidFill>
                  <a:srgbClr val="FF0000"/>
                </a:solidFill>
              </a:rPr>
              <a:t>model</a:t>
            </a:r>
          </a:p>
          <a:p>
            <a:pPr>
              <a:lnSpc>
                <a:spcPct val="90000"/>
              </a:lnSpc>
            </a:pPr>
            <a:r>
              <a:rPr lang="en-US" sz="2400" dirty="0"/>
              <a:t>Understand how </a:t>
            </a:r>
            <a:r>
              <a:rPr lang="en-US" sz="2400" dirty="0">
                <a:solidFill>
                  <a:srgbClr val="FF0000"/>
                </a:solidFill>
              </a:rPr>
              <a:t>relations</a:t>
            </a:r>
            <a:r>
              <a:rPr lang="en-US" sz="2400" dirty="0"/>
              <a:t> differ from nonrelational tables</a:t>
            </a:r>
          </a:p>
          <a:p>
            <a:pPr>
              <a:lnSpc>
                <a:spcPct val="90000"/>
              </a:lnSpc>
            </a:pPr>
            <a:r>
              <a:rPr lang="en-US" sz="2400" dirty="0"/>
              <a:t>Learn basic relational </a:t>
            </a:r>
            <a:r>
              <a:rPr lang="en-US" sz="2400" dirty="0">
                <a:solidFill>
                  <a:srgbClr val="FF0000"/>
                </a:solidFill>
              </a:rPr>
              <a:t>terminology</a:t>
            </a:r>
          </a:p>
          <a:p>
            <a:pPr>
              <a:lnSpc>
                <a:spcPct val="90000"/>
              </a:lnSpc>
            </a:pPr>
            <a:r>
              <a:rPr lang="en-US" sz="2400" dirty="0"/>
              <a:t>Learn the meaning and importance of keys, </a:t>
            </a:r>
            <a:r>
              <a:rPr lang="en-US" sz="2400" dirty="0">
                <a:solidFill>
                  <a:srgbClr val="FF0000"/>
                </a:solidFill>
              </a:rPr>
              <a:t>foreign</a:t>
            </a:r>
            <a:r>
              <a:rPr lang="en-US" sz="2400" dirty="0"/>
              <a:t> </a:t>
            </a:r>
            <a:r>
              <a:rPr lang="en-US" sz="2400" dirty="0">
                <a:solidFill>
                  <a:srgbClr val="FF0000"/>
                </a:solidFill>
              </a:rPr>
              <a:t>keys</a:t>
            </a:r>
            <a:r>
              <a:rPr lang="en-US" sz="2400" dirty="0"/>
              <a:t>, and related terminology </a:t>
            </a:r>
          </a:p>
          <a:p>
            <a:pPr>
              <a:lnSpc>
                <a:spcPct val="90000"/>
              </a:lnSpc>
            </a:pPr>
            <a:r>
              <a:rPr lang="en-US" sz="2400" dirty="0"/>
              <a:t>Understand how foreign keys </a:t>
            </a:r>
            <a:r>
              <a:rPr lang="en-US" sz="2400" dirty="0">
                <a:solidFill>
                  <a:srgbClr val="FF0000"/>
                </a:solidFill>
              </a:rPr>
              <a:t>represent</a:t>
            </a:r>
            <a:r>
              <a:rPr lang="en-US" sz="2400" dirty="0"/>
              <a:t> relationships</a:t>
            </a:r>
          </a:p>
          <a:p>
            <a:pPr>
              <a:lnSpc>
                <a:spcPct val="90000"/>
              </a:lnSpc>
              <a:buFontTx/>
              <a:buNone/>
            </a:pPr>
            <a:endParaRPr lang="en-US" sz="2400" dirty="0"/>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EE97FFF-F776-4BF4-92B2-CADF540CBD96}"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397518" y="1609225"/>
            <a:ext cx="7517882" cy="4102264"/>
          </a:xfrm>
          <a:prstGeom prst="rect">
            <a:avLst/>
          </a:prstGeom>
        </p:spPr>
      </p:pic>
      <p:sp>
        <p:nvSpPr>
          <p:cNvPr id="55298" name="Rectangle 2"/>
          <p:cNvSpPr>
            <a:spLocks noGrp="1" noChangeArrowheads="1"/>
          </p:cNvSpPr>
          <p:nvPr>
            <p:ph type="title"/>
          </p:nvPr>
        </p:nvSpPr>
        <p:spPr/>
        <p:txBody>
          <a:bodyPr/>
          <a:lstStyle/>
          <a:p>
            <a:r>
              <a:rPr lang="en-US" sz="4000" dirty="0"/>
              <a:t>Defining the Primary Key in </a:t>
            </a:r>
            <a:r>
              <a:rPr lang="en-US" sz="2800" dirty="0"/>
              <a:t>Oracle MySQL 5.6 Community Server</a:t>
            </a:r>
            <a:endParaRPr lang="en-US" sz="4000" dirty="0"/>
          </a:p>
        </p:txBody>
      </p:sp>
      <p:sp>
        <p:nvSpPr>
          <p:cNvPr id="6" name="Rectangle 5"/>
          <p:cNvSpPr/>
          <p:nvPr/>
        </p:nvSpPr>
        <p:spPr>
          <a:xfrm>
            <a:off x="1752600" y="5943600"/>
            <a:ext cx="7086600" cy="307777"/>
          </a:xfrm>
          <a:prstGeom prst="rect">
            <a:avLst/>
          </a:prstGeom>
        </p:spPr>
        <p:txBody>
          <a:bodyPr wrap="square">
            <a:spAutoFit/>
          </a:bodyPr>
          <a:lstStyle/>
          <a:p>
            <a:r>
              <a:rPr lang="en-US" sz="1400" dirty="0"/>
              <a:t>Figure 2-10:  Defining a Primary Key in Oracle MySQL 5.6 Community Server</a:t>
            </a:r>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4" name="Slide Number Placeholder 3"/>
          <p:cNvSpPr>
            <a:spLocks noGrp="1"/>
          </p:cNvSpPr>
          <p:nvPr>
            <p:ph type="sldNum" sz="quarter" idx="11"/>
          </p:nvPr>
        </p:nvSpPr>
        <p:spPr/>
        <p:txBody>
          <a:bodyPr/>
          <a:lstStyle/>
          <a:p>
            <a:pPr>
              <a:defRPr/>
            </a:pPr>
            <a:r>
              <a:rPr lang="en-US"/>
              <a:t>2-</a:t>
            </a:r>
            <a:fld id="{3F2D2544-69D1-4A5E-B47A-C169B97979B4}"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r>
              <a:rPr lang="en-US" dirty="0"/>
              <a:t>A Surrogate Key</a:t>
            </a:r>
          </a:p>
        </p:txBody>
      </p:sp>
      <p:sp>
        <p:nvSpPr>
          <p:cNvPr id="57346" name="Rectangle 3"/>
          <p:cNvSpPr>
            <a:spLocks noGrp="1" noChangeArrowheads="1"/>
          </p:cNvSpPr>
          <p:nvPr>
            <p:ph idx="1"/>
          </p:nvPr>
        </p:nvSpPr>
        <p:spPr/>
        <p:txBody>
          <a:bodyPr/>
          <a:lstStyle/>
          <a:p>
            <a:r>
              <a:rPr lang="en-US" dirty="0"/>
              <a:t>A </a:t>
            </a:r>
            <a:r>
              <a:rPr lang="en-US" b="1" dirty="0"/>
              <a:t>surrogate key</a:t>
            </a:r>
            <a:r>
              <a:rPr lang="en-US" dirty="0"/>
              <a:t> is a unique, </a:t>
            </a:r>
            <a:r>
              <a:rPr lang="en-US" dirty="0">
                <a:solidFill>
                  <a:srgbClr val="00B0F0"/>
                </a:solidFill>
              </a:rPr>
              <a:t>numeric</a:t>
            </a:r>
            <a:r>
              <a:rPr lang="en-US" dirty="0"/>
              <a:t> value that is </a:t>
            </a:r>
            <a:r>
              <a:rPr lang="en-US" dirty="0">
                <a:solidFill>
                  <a:srgbClr val="FFC000"/>
                </a:solidFill>
              </a:rPr>
              <a:t>added</a:t>
            </a:r>
            <a:r>
              <a:rPr lang="en-US" dirty="0"/>
              <a:t> to a relation to serve as the </a:t>
            </a:r>
            <a:r>
              <a:rPr lang="en-US" dirty="0">
                <a:solidFill>
                  <a:srgbClr val="FF0000"/>
                </a:solidFill>
              </a:rPr>
              <a:t>primary</a:t>
            </a:r>
            <a:r>
              <a:rPr lang="en-US" dirty="0"/>
              <a:t> key.</a:t>
            </a:r>
          </a:p>
          <a:p>
            <a:r>
              <a:rPr lang="en-US" dirty="0"/>
              <a:t>Surrogate key values have </a:t>
            </a:r>
            <a:r>
              <a:rPr lang="en-US" dirty="0">
                <a:solidFill>
                  <a:srgbClr val="FF0000"/>
                </a:solidFill>
              </a:rPr>
              <a:t>no</a:t>
            </a:r>
            <a:r>
              <a:rPr lang="en-US" dirty="0"/>
              <a:t> meaning to users and are usually </a:t>
            </a:r>
            <a:r>
              <a:rPr lang="en-US" dirty="0">
                <a:solidFill>
                  <a:srgbClr val="FF0000"/>
                </a:solidFill>
              </a:rPr>
              <a:t>hidden</a:t>
            </a:r>
            <a:r>
              <a:rPr lang="en-US" dirty="0"/>
              <a:t> on forms, queries, and reports.</a:t>
            </a:r>
          </a:p>
          <a:p>
            <a:r>
              <a:rPr lang="en-US" dirty="0"/>
              <a:t>A surrogate key is often used in place of a </a:t>
            </a:r>
            <a:r>
              <a:rPr lang="en-US" dirty="0">
                <a:solidFill>
                  <a:srgbClr val="FF0000"/>
                </a:solidFill>
              </a:rPr>
              <a:t>composite</a:t>
            </a:r>
            <a:r>
              <a:rPr lang="en-US" dirty="0"/>
              <a:t> primary key.</a:t>
            </a:r>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EE97FFF-F776-4BF4-92B2-CADF540CBD96}"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1447800" y="228600"/>
            <a:ext cx="7467600" cy="1219200"/>
          </a:xfrm>
        </p:spPr>
        <p:txBody>
          <a:bodyPr/>
          <a:lstStyle/>
          <a:p>
            <a:r>
              <a:rPr lang="en-US" dirty="0"/>
              <a:t>Surrogate Key Example</a:t>
            </a:r>
          </a:p>
        </p:txBody>
      </p:sp>
      <p:sp>
        <p:nvSpPr>
          <p:cNvPr id="59394" name="Rectangle 3"/>
          <p:cNvSpPr>
            <a:spLocks noGrp="1" noChangeArrowheads="1"/>
          </p:cNvSpPr>
          <p:nvPr>
            <p:ph idx="1"/>
          </p:nvPr>
        </p:nvSpPr>
        <p:spPr>
          <a:xfrm>
            <a:off x="1447800" y="1676400"/>
            <a:ext cx="7467600" cy="4419600"/>
          </a:xfrm>
        </p:spPr>
        <p:txBody>
          <a:bodyPr/>
          <a:lstStyle/>
          <a:p>
            <a:r>
              <a:rPr lang="en-US" dirty="0"/>
              <a:t>If the Family Member primary key is FamilyID, FirstName, Suffix, it would be </a:t>
            </a:r>
            <a:r>
              <a:rPr lang="en-US" dirty="0">
                <a:solidFill>
                  <a:srgbClr val="FF0000"/>
                </a:solidFill>
              </a:rPr>
              <a:t>easier</a:t>
            </a:r>
            <a:r>
              <a:rPr lang="en-US" dirty="0"/>
              <a:t> to append and use a surrogate key of </a:t>
            </a:r>
            <a:r>
              <a:rPr lang="en-US" dirty="0">
                <a:solidFill>
                  <a:srgbClr val="C00000"/>
                </a:solidFill>
              </a:rPr>
              <a:t>FamMemberID</a:t>
            </a:r>
            <a:r>
              <a:rPr lang="en-US" dirty="0"/>
              <a:t>.</a:t>
            </a:r>
          </a:p>
          <a:p>
            <a:pPr lvl="1"/>
            <a:r>
              <a:rPr lang="en-US" dirty="0"/>
              <a:t>FamilyID, FirstName and Suffix remain in the relation.</a:t>
            </a:r>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EE97FFF-F776-4BF4-92B2-CADF540CBD96}"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1447800" y="152400"/>
            <a:ext cx="7467600" cy="990600"/>
          </a:xfrm>
        </p:spPr>
        <p:txBody>
          <a:bodyPr/>
          <a:lstStyle/>
          <a:p>
            <a:r>
              <a:rPr lang="en-US" sz="4000" dirty="0"/>
              <a:t>Relationships Between Tables</a:t>
            </a:r>
          </a:p>
        </p:txBody>
      </p:sp>
      <p:sp>
        <p:nvSpPr>
          <p:cNvPr id="61442" name="Rectangle 3"/>
          <p:cNvSpPr>
            <a:spLocks noGrp="1" noChangeArrowheads="1"/>
          </p:cNvSpPr>
          <p:nvPr>
            <p:ph idx="1"/>
          </p:nvPr>
        </p:nvSpPr>
        <p:spPr>
          <a:xfrm>
            <a:off x="1447800" y="1676400"/>
            <a:ext cx="7467600" cy="2667000"/>
          </a:xfrm>
        </p:spPr>
        <p:txBody>
          <a:bodyPr/>
          <a:lstStyle/>
          <a:p>
            <a:r>
              <a:rPr lang="en-US" dirty="0"/>
              <a:t>A table may be related to other tables.</a:t>
            </a:r>
          </a:p>
          <a:p>
            <a:r>
              <a:rPr lang="en-US" dirty="0"/>
              <a:t>For example</a:t>
            </a:r>
          </a:p>
          <a:p>
            <a:pPr lvl="1"/>
            <a:r>
              <a:rPr lang="en-US" dirty="0"/>
              <a:t>An </a:t>
            </a:r>
            <a:r>
              <a:rPr lang="en-US" dirty="0">
                <a:solidFill>
                  <a:srgbClr val="FF0000"/>
                </a:solidFill>
              </a:rPr>
              <a:t>Employee</a:t>
            </a:r>
            <a:r>
              <a:rPr lang="en-US" dirty="0"/>
              <a:t> works in a </a:t>
            </a:r>
            <a:r>
              <a:rPr lang="en-US" dirty="0">
                <a:solidFill>
                  <a:srgbClr val="00B050"/>
                </a:solidFill>
              </a:rPr>
              <a:t>Department</a:t>
            </a:r>
          </a:p>
          <a:p>
            <a:pPr lvl="1"/>
            <a:r>
              <a:rPr lang="en-US" dirty="0"/>
              <a:t>A </a:t>
            </a:r>
            <a:r>
              <a:rPr lang="en-US" dirty="0">
                <a:solidFill>
                  <a:srgbClr val="C00000"/>
                </a:solidFill>
              </a:rPr>
              <a:t>Manager</a:t>
            </a:r>
            <a:r>
              <a:rPr lang="en-US" dirty="0"/>
              <a:t> controls a </a:t>
            </a:r>
            <a:r>
              <a:rPr lang="en-US" dirty="0">
                <a:solidFill>
                  <a:srgbClr val="00B0F0"/>
                </a:solidFill>
              </a:rPr>
              <a:t>Project</a:t>
            </a:r>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EE97FFF-F776-4BF4-92B2-CADF540CBD96}" type="slidenum">
              <a:rPr lang="en-US" smtClean="0"/>
              <a:pPr>
                <a:defRPr/>
              </a:pPr>
              <a:t>23</a:t>
            </a:fld>
            <a:endParaRPr lang="en-US" dirty="0"/>
          </a:p>
        </p:txBody>
      </p:sp>
      <p:pic>
        <p:nvPicPr>
          <p:cNvPr id="4" name="그림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8376" y="4080428"/>
            <a:ext cx="4154424" cy="216797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9"/>
          <p:cNvSpPr>
            <a:spLocks noGrp="1" noChangeArrowheads="1"/>
          </p:cNvSpPr>
          <p:nvPr>
            <p:ph type="title"/>
          </p:nvPr>
        </p:nvSpPr>
        <p:spPr/>
        <p:txBody>
          <a:bodyPr/>
          <a:lstStyle/>
          <a:p>
            <a:r>
              <a:rPr lang="en-US" dirty="0"/>
              <a:t>Foreign Key Example III</a:t>
            </a:r>
          </a:p>
        </p:txBody>
      </p:sp>
      <p:sp>
        <p:nvSpPr>
          <p:cNvPr id="2" name="Footer Placeholder 1"/>
          <p:cNvSpPr>
            <a:spLocks noGrp="1"/>
          </p:cNvSpPr>
          <p:nvPr>
            <p:ph type="ftr" sz="quarter" idx="10"/>
          </p:nvPr>
        </p:nvSpPr>
        <p:spPr/>
        <p:txBody>
          <a:bodyPr/>
          <a:lstStyle/>
          <a:p>
            <a:pPr>
              <a:defRPr/>
            </a:pPr>
            <a:r>
              <a:rPr lang="en-IN" dirty="0"/>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3F2D2544-69D1-4A5E-B47A-C169B97979B4}" type="slidenum">
              <a:rPr lang="en-US" smtClean="0"/>
              <a:pPr>
                <a:defRPr/>
              </a:pPr>
              <a:t>24</a:t>
            </a:fld>
            <a:endParaRPr lang="en-US" dirty="0"/>
          </a:p>
        </p:txBody>
      </p:sp>
      <p:pic>
        <p:nvPicPr>
          <p:cNvPr id="6" name="그림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400" y="1666267"/>
            <a:ext cx="6842289" cy="4658333"/>
          </a:xfrm>
          <a:prstGeom prst="rect">
            <a:avLst/>
          </a:prstGeom>
        </p:spPr>
      </p:pic>
      <p:sp>
        <p:nvSpPr>
          <p:cNvPr id="14" name="타원 13"/>
          <p:cNvSpPr/>
          <p:nvPr/>
        </p:nvSpPr>
        <p:spPr>
          <a:xfrm>
            <a:off x="4495800" y="2057400"/>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p:cNvSpPr/>
          <p:nvPr/>
        </p:nvSpPr>
        <p:spPr>
          <a:xfrm>
            <a:off x="6096000" y="3505200"/>
            <a:ext cx="228600" cy="2286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p:cNvSpPr/>
          <p:nvPr/>
        </p:nvSpPr>
        <p:spPr>
          <a:xfrm>
            <a:off x="4876800" y="5029200"/>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타원 16"/>
          <p:cNvSpPr/>
          <p:nvPr/>
        </p:nvSpPr>
        <p:spPr>
          <a:xfrm>
            <a:off x="6096000" y="4953000"/>
            <a:ext cx="228600" cy="2286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1590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1447800" y="228600"/>
            <a:ext cx="7467600" cy="1189038"/>
          </a:xfrm>
        </p:spPr>
        <p:txBody>
          <a:bodyPr/>
          <a:lstStyle/>
          <a:p>
            <a:r>
              <a:rPr lang="en-US" dirty="0"/>
              <a:t>A Foreign Key</a:t>
            </a:r>
          </a:p>
        </p:txBody>
      </p:sp>
      <p:sp>
        <p:nvSpPr>
          <p:cNvPr id="63490" name="Rectangle 3"/>
          <p:cNvSpPr>
            <a:spLocks noGrp="1" noChangeArrowheads="1"/>
          </p:cNvSpPr>
          <p:nvPr>
            <p:ph idx="1"/>
          </p:nvPr>
        </p:nvSpPr>
        <p:spPr/>
        <p:txBody>
          <a:bodyPr/>
          <a:lstStyle/>
          <a:p>
            <a:r>
              <a:rPr lang="en-US" dirty="0"/>
              <a:t>To preserve </a:t>
            </a:r>
            <a:r>
              <a:rPr lang="en-US" dirty="0">
                <a:solidFill>
                  <a:srgbClr val="FF0000"/>
                </a:solidFill>
              </a:rPr>
              <a:t>relationships</a:t>
            </a:r>
            <a:r>
              <a:rPr lang="en-US" dirty="0"/>
              <a:t>, you may need to create a </a:t>
            </a:r>
            <a:r>
              <a:rPr lang="en-US" b="1" dirty="0"/>
              <a:t>foreign key.</a:t>
            </a:r>
          </a:p>
          <a:p>
            <a:r>
              <a:rPr lang="en-US" dirty="0"/>
              <a:t>A foreign key is a </a:t>
            </a:r>
            <a:r>
              <a:rPr lang="en-US" dirty="0">
                <a:solidFill>
                  <a:srgbClr val="FF0000"/>
                </a:solidFill>
              </a:rPr>
              <a:t>primary</a:t>
            </a:r>
            <a:r>
              <a:rPr lang="en-US" dirty="0"/>
              <a:t> key </a:t>
            </a:r>
            <a:r>
              <a:rPr lang="en-US" dirty="0">
                <a:solidFill>
                  <a:srgbClr val="FF0000"/>
                </a:solidFill>
              </a:rPr>
              <a:t>from</a:t>
            </a:r>
            <a:r>
              <a:rPr lang="en-US" dirty="0"/>
              <a:t> one table placed into another table.</a:t>
            </a:r>
          </a:p>
          <a:p>
            <a:r>
              <a:rPr lang="en-US" dirty="0"/>
              <a:t>The key is </a:t>
            </a:r>
            <a:r>
              <a:rPr lang="en-US" dirty="0">
                <a:solidFill>
                  <a:srgbClr val="FF0000"/>
                </a:solidFill>
              </a:rPr>
              <a:t>called </a:t>
            </a:r>
            <a:r>
              <a:rPr lang="en-US" dirty="0"/>
              <a:t>a foreign key </a:t>
            </a:r>
            <a:r>
              <a:rPr lang="en-US" dirty="0">
                <a:solidFill>
                  <a:srgbClr val="2117E7"/>
                </a:solidFill>
              </a:rPr>
              <a:t>in </a:t>
            </a:r>
            <a:r>
              <a:rPr lang="en-US" dirty="0"/>
              <a:t>the table that </a:t>
            </a:r>
            <a:r>
              <a:rPr lang="en-US" dirty="0">
                <a:solidFill>
                  <a:srgbClr val="00B050"/>
                </a:solidFill>
              </a:rPr>
              <a:t>received </a:t>
            </a:r>
            <a:r>
              <a:rPr lang="en-US" dirty="0"/>
              <a:t>the key.</a:t>
            </a:r>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EE97FFF-F776-4BF4-92B2-CADF540CBD96}" type="slidenum">
              <a:rPr lang="en-US" smtClean="0"/>
              <a:pPr>
                <a:defRPr/>
              </a:pPr>
              <a:t>25</a:t>
            </a:fld>
            <a:endParaRPr lang="en-US" dirty="0"/>
          </a:p>
        </p:txBody>
      </p:sp>
      <p:pic>
        <p:nvPicPr>
          <p:cNvPr id="4" name="그림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4992227"/>
            <a:ext cx="2383043" cy="124358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r>
              <a:rPr lang="en-US" dirty="0"/>
              <a:t>Foreign Key Example I</a:t>
            </a:r>
          </a:p>
        </p:txBody>
      </p:sp>
      <p:graphicFrame>
        <p:nvGraphicFramePr>
          <p:cNvPr id="35868" name="Group 28"/>
          <p:cNvGraphicFramePr>
            <a:graphicFrameLocks noGrp="1"/>
          </p:cNvGraphicFramePr>
          <p:nvPr>
            <p:extLst>
              <p:ext uri="{D42A27DB-BD31-4B8C-83A1-F6EECF244321}">
                <p14:modId xmlns:p14="http://schemas.microsoft.com/office/powerpoint/2010/main" val="104525277"/>
              </p:ext>
            </p:extLst>
          </p:nvPr>
        </p:nvGraphicFramePr>
        <p:xfrm>
          <a:off x="1600200" y="1981200"/>
          <a:ext cx="2057400" cy="3022600"/>
        </p:xfrm>
        <a:graphic>
          <a:graphicData uri="http://schemas.openxmlformats.org/drawingml/2006/table">
            <a:tbl>
              <a:tblPr/>
              <a:tblGrid>
                <a:gridCol w="2057400">
                  <a:extLst>
                    <a:ext uri="{9D8B030D-6E8A-4147-A177-3AD203B41FA5}">
                      <a16:colId xmlns:a16="http://schemas.microsoft.com/office/drawing/2014/main" val="20000"/>
                    </a:ext>
                  </a:extLst>
                </a:gridCol>
              </a:tblGrid>
              <a:tr h="755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bg1"/>
                          </a:solidFill>
                          <a:effectLst/>
                          <a:latin typeface="Arial" charset="0"/>
                        </a:rPr>
                        <a:t>Project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extLst>
                  <a:ext uri="{0D108BD9-81ED-4DB2-BD59-A6C34878D82A}">
                    <a16:rowId xmlns:a16="http://schemas.microsoft.com/office/drawing/2014/main" val="10000"/>
                  </a:ext>
                </a:extLst>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ProjID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ProjName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Arial" charset="0"/>
                        </a:rPr>
                        <a:t>MgrID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5869" name="Group 29"/>
          <p:cNvGraphicFramePr>
            <a:graphicFrameLocks noGrp="1"/>
          </p:cNvGraphicFramePr>
          <p:nvPr>
            <p:extLst>
              <p:ext uri="{D42A27DB-BD31-4B8C-83A1-F6EECF244321}">
                <p14:modId xmlns:p14="http://schemas.microsoft.com/office/powerpoint/2010/main" val="3204446141"/>
              </p:ext>
            </p:extLst>
          </p:nvPr>
        </p:nvGraphicFramePr>
        <p:xfrm>
          <a:off x="6781800" y="1981200"/>
          <a:ext cx="2057400" cy="2266950"/>
        </p:xfrm>
        <a:graphic>
          <a:graphicData uri="http://schemas.openxmlformats.org/drawingml/2006/table">
            <a:tbl>
              <a:tblPr/>
              <a:tblGrid>
                <a:gridCol w="2057400">
                  <a:extLst>
                    <a:ext uri="{9D8B030D-6E8A-4147-A177-3AD203B41FA5}">
                      <a16:colId xmlns:a16="http://schemas.microsoft.com/office/drawing/2014/main" val="20000"/>
                    </a:ext>
                  </a:extLst>
                </a:gridCol>
              </a:tblGrid>
              <a:tr h="755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bg1"/>
                          </a:solidFill>
                          <a:effectLst/>
                          <a:latin typeface="Arial" charset="0"/>
                        </a:rPr>
                        <a:t>Manager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extLst>
                  <a:ext uri="{0D108BD9-81ED-4DB2-BD59-A6C34878D82A}">
                    <a16:rowId xmlns:a16="http://schemas.microsoft.com/office/drawing/2014/main" val="10000"/>
                  </a:ext>
                </a:extLst>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Arial" charset="0"/>
                        </a:rPr>
                        <a:t>MgrID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MgrName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5865" name="Line 25"/>
          <p:cNvSpPr>
            <a:spLocks noChangeShapeType="1"/>
          </p:cNvSpPr>
          <p:nvPr/>
        </p:nvSpPr>
        <p:spPr bwMode="auto">
          <a:xfrm flipV="1">
            <a:off x="3657600" y="3124200"/>
            <a:ext cx="3124200" cy="1447800"/>
          </a:xfrm>
          <a:prstGeom prst="line">
            <a:avLst/>
          </a:prstGeom>
          <a:noFill/>
          <a:ln w="38100">
            <a:solidFill>
              <a:schemeClr val="tx1"/>
            </a:solidFill>
            <a:round/>
            <a:headEnd/>
            <a:tailEnd type="triangle" w="lg" len="med"/>
          </a:ln>
        </p:spPr>
        <p:txBody>
          <a:bodyPr/>
          <a:lstStyle/>
          <a:p>
            <a:endParaRPr lang="en-US" dirty="0"/>
          </a:p>
        </p:txBody>
      </p:sp>
      <p:sp>
        <p:nvSpPr>
          <p:cNvPr id="35866" name="Text Box 26"/>
          <p:cNvSpPr txBox="1">
            <a:spLocks noChangeArrowheads="1"/>
          </p:cNvSpPr>
          <p:nvPr/>
        </p:nvSpPr>
        <p:spPr bwMode="auto">
          <a:xfrm>
            <a:off x="2819400" y="5178357"/>
            <a:ext cx="2133600" cy="469900"/>
          </a:xfrm>
          <a:prstGeom prst="rect">
            <a:avLst/>
          </a:prstGeom>
          <a:noFill/>
          <a:ln w="12700">
            <a:solidFill>
              <a:schemeClr val="tx1"/>
            </a:solidFill>
            <a:miter lim="800000"/>
            <a:headEnd/>
            <a:tailEnd/>
          </a:ln>
        </p:spPr>
        <p:txBody>
          <a:bodyPr>
            <a:spAutoFit/>
          </a:bodyPr>
          <a:lstStyle/>
          <a:p>
            <a:pPr algn="ctr"/>
            <a:r>
              <a:rPr lang="en-US" sz="2400" dirty="0">
                <a:solidFill>
                  <a:srgbClr val="FF0000"/>
                </a:solidFill>
                <a:latin typeface="Arial Rounded MT Bold" pitchFamily="34" charset="0"/>
              </a:rPr>
              <a:t>Foreign</a:t>
            </a:r>
            <a:r>
              <a:rPr lang="en-US" sz="2400" dirty="0">
                <a:solidFill>
                  <a:srgbClr val="993300"/>
                </a:solidFill>
                <a:latin typeface="Arial Rounded MT Bold" pitchFamily="34" charset="0"/>
              </a:rPr>
              <a:t> Key</a:t>
            </a:r>
          </a:p>
        </p:txBody>
      </p:sp>
      <p:sp>
        <p:nvSpPr>
          <p:cNvPr id="35867" name="Text Box 27"/>
          <p:cNvSpPr txBox="1">
            <a:spLocks noChangeArrowheads="1"/>
          </p:cNvSpPr>
          <p:nvPr/>
        </p:nvSpPr>
        <p:spPr bwMode="auto">
          <a:xfrm>
            <a:off x="4495800" y="2438400"/>
            <a:ext cx="2133600" cy="469900"/>
          </a:xfrm>
          <a:prstGeom prst="rect">
            <a:avLst/>
          </a:prstGeom>
          <a:noFill/>
          <a:ln w="12700">
            <a:solidFill>
              <a:schemeClr val="tx1"/>
            </a:solidFill>
            <a:miter lim="800000"/>
            <a:headEnd/>
            <a:tailEnd/>
          </a:ln>
        </p:spPr>
        <p:txBody>
          <a:bodyPr>
            <a:spAutoFit/>
          </a:bodyPr>
          <a:lstStyle/>
          <a:p>
            <a:pPr algn="ctr"/>
            <a:r>
              <a:rPr lang="en-US" sz="2400" dirty="0">
                <a:solidFill>
                  <a:srgbClr val="993300"/>
                </a:solidFill>
                <a:latin typeface="Arial Rounded MT Bold" pitchFamily="34" charset="0"/>
              </a:rPr>
              <a:t>Primary Key</a:t>
            </a:r>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EE97FFF-F776-4BF4-92B2-CADF540CBD96}" type="slidenum">
              <a:rPr lang="en-US" smtClean="0"/>
              <a:pPr>
                <a:defRPr/>
              </a:pPr>
              <a:t>26</a:t>
            </a:fld>
            <a:endParaRPr lang="en-US" dirty="0"/>
          </a:p>
        </p:txBody>
      </p:sp>
      <p:sp>
        <p:nvSpPr>
          <p:cNvPr id="4" name="Rectangle 5">
            <a:extLst>
              <a:ext uri="{FF2B5EF4-FFF2-40B4-BE49-F238E27FC236}">
                <a16:creationId xmlns:a16="http://schemas.microsoft.com/office/drawing/2014/main" id="{D578C966-481F-7A07-8B06-77A5A914D146}"/>
              </a:ext>
            </a:extLst>
          </p:cNvPr>
          <p:cNvSpPr/>
          <p:nvPr/>
        </p:nvSpPr>
        <p:spPr>
          <a:xfrm>
            <a:off x="1447800" y="5879068"/>
            <a:ext cx="7696200" cy="369332"/>
          </a:xfrm>
          <a:prstGeom prst="rect">
            <a:avLst/>
          </a:prstGeom>
        </p:spPr>
        <p:txBody>
          <a:bodyPr wrap="square">
            <a:spAutoFit/>
          </a:bodyPr>
          <a:lstStyle/>
          <a:p>
            <a:r>
              <a:rPr lang="en-US" altLang="ko-KR" dirty="0"/>
              <a:t>A </a:t>
            </a:r>
            <a:r>
              <a:rPr lang="en-US" altLang="ko-KR" dirty="0">
                <a:solidFill>
                  <a:srgbClr val="C00000"/>
                </a:solidFill>
              </a:rPr>
              <a:t>Manager</a:t>
            </a:r>
            <a:r>
              <a:rPr lang="en-US" altLang="ko-KR" dirty="0"/>
              <a:t> controls a </a:t>
            </a:r>
            <a:r>
              <a:rPr lang="en-US" altLang="ko-KR" dirty="0">
                <a:solidFill>
                  <a:srgbClr val="00B0F0"/>
                </a:solidFill>
              </a:rPr>
              <a:t>Project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67"/>
                                        </p:tgtEl>
                                        <p:attrNameLst>
                                          <p:attrName>style.visibility</p:attrName>
                                        </p:attrNameLst>
                                      </p:cBhvr>
                                      <p:to>
                                        <p:strVal val="visible"/>
                                      </p:to>
                                    </p:set>
                                    <p:anim calcmode="lin" valueType="num">
                                      <p:cBhvr additive="base">
                                        <p:cTn id="7" dur="500" fill="hold"/>
                                        <p:tgtEl>
                                          <p:spTgt spid="35867"/>
                                        </p:tgtEl>
                                        <p:attrNameLst>
                                          <p:attrName>ppt_x</p:attrName>
                                        </p:attrNameLst>
                                      </p:cBhvr>
                                      <p:tavLst>
                                        <p:tav tm="0">
                                          <p:val>
                                            <p:strVal val="0-#ppt_w/2"/>
                                          </p:val>
                                        </p:tav>
                                        <p:tav tm="100000">
                                          <p:val>
                                            <p:strVal val="#ppt_x"/>
                                          </p:val>
                                        </p:tav>
                                      </p:tavLst>
                                    </p:anim>
                                    <p:anim calcmode="lin" valueType="num">
                                      <p:cBhvr additive="base">
                                        <p:cTn id="8" dur="500" fill="hold"/>
                                        <p:tgtEl>
                                          <p:spTgt spid="3586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5865"/>
                                        </p:tgtEl>
                                        <p:attrNameLst>
                                          <p:attrName>style.visibility</p:attrName>
                                        </p:attrNameLst>
                                      </p:cBhvr>
                                      <p:to>
                                        <p:strVal val="visible"/>
                                      </p:to>
                                    </p:set>
                                    <p:anim calcmode="lin" valueType="num">
                                      <p:cBhvr additive="base">
                                        <p:cTn id="13" dur="500" fill="hold"/>
                                        <p:tgtEl>
                                          <p:spTgt spid="35865"/>
                                        </p:tgtEl>
                                        <p:attrNameLst>
                                          <p:attrName>ppt_x</p:attrName>
                                        </p:attrNameLst>
                                      </p:cBhvr>
                                      <p:tavLst>
                                        <p:tav tm="0">
                                          <p:val>
                                            <p:strVal val="#ppt_x"/>
                                          </p:val>
                                        </p:tav>
                                        <p:tav tm="100000">
                                          <p:val>
                                            <p:strVal val="#ppt_x"/>
                                          </p:val>
                                        </p:tav>
                                      </p:tavLst>
                                    </p:anim>
                                    <p:anim calcmode="lin" valueType="num">
                                      <p:cBhvr additive="base">
                                        <p:cTn id="14" dur="500" fill="hold"/>
                                        <p:tgtEl>
                                          <p:spTgt spid="35865"/>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5866"/>
                                        </p:tgtEl>
                                        <p:attrNameLst>
                                          <p:attrName>style.visibility</p:attrName>
                                        </p:attrNameLst>
                                      </p:cBhvr>
                                      <p:to>
                                        <p:strVal val="visible"/>
                                      </p:to>
                                    </p:set>
                                    <p:anim calcmode="lin" valueType="num">
                                      <p:cBhvr additive="base">
                                        <p:cTn id="19" dur="500" fill="hold"/>
                                        <p:tgtEl>
                                          <p:spTgt spid="35866"/>
                                        </p:tgtEl>
                                        <p:attrNameLst>
                                          <p:attrName>ppt_x</p:attrName>
                                        </p:attrNameLst>
                                      </p:cBhvr>
                                      <p:tavLst>
                                        <p:tav tm="0">
                                          <p:val>
                                            <p:strVal val="1+#ppt_w/2"/>
                                          </p:val>
                                        </p:tav>
                                        <p:tav tm="100000">
                                          <p:val>
                                            <p:strVal val="#ppt_x"/>
                                          </p:val>
                                        </p:tav>
                                      </p:tavLst>
                                    </p:anim>
                                    <p:anim calcmode="lin" valueType="num">
                                      <p:cBhvr additive="base">
                                        <p:cTn id="20" dur="500" fill="hold"/>
                                        <p:tgtEl>
                                          <p:spTgt spid="358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65" grpId="0" animBg="1"/>
      <p:bldP spid="35866" grpId="0" animBg="1" autoUpdateAnimBg="0"/>
      <p:bldP spid="35867"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9"/>
          <p:cNvSpPr>
            <a:spLocks noGrp="1" noChangeArrowheads="1"/>
          </p:cNvSpPr>
          <p:nvPr>
            <p:ph type="title"/>
          </p:nvPr>
        </p:nvSpPr>
        <p:spPr/>
        <p:txBody>
          <a:bodyPr/>
          <a:lstStyle/>
          <a:p>
            <a:r>
              <a:rPr lang="en-US" dirty="0"/>
              <a:t>Foreign Key Example II</a:t>
            </a:r>
          </a:p>
        </p:txBody>
      </p:sp>
      <p:graphicFrame>
        <p:nvGraphicFramePr>
          <p:cNvPr id="36894" name="Group 30"/>
          <p:cNvGraphicFramePr>
            <a:graphicFrameLocks noGrp="1"/>
          </p:cNvGraphicFramePr>
          <p:nvPr>
            <p:extLst>
              <p:ext uri="{D42A27DB-BD31-4B8C-83A1-F6EECF244321}">
                <p14:modId xmlns:p14="http://schemas.microsoft.com/office/powerpoint/2010/main" val="2984852107"/>
              </p:ext>
            </p:extLst>
          </p:nvPr>
        </p:nvGraphicFramePr>
        <p:xfrm>
          <a:off x="1524000" y="1905000"/>
          <a:ext cx="2286000" cy="3022600"/>
        </p:xfrm>
        <a:graphic>
          <a:graphicData uri="http://schemas.openxmlformats.org/drawingml/2006/table">
            <a:tbl>
              <a:tblPr/>
              <a:tblGrid>
                <a:gridCol w="2286000">
                  <a:extLst>
                    <a:ext uri="{9D8B030D-6E8A-4147-A177-3AD203B41FA5}">
                      <a16:colId xmlns:a16="http://schemas.microsoft.com/office/drawing/2014/main" val="20000"/>
                    </a:ext>
                  </a:extLst>
                </a:gridCol>
              </a:tblGrid>
              <a:tr h="755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bg1"/>
                          </a:solidFill>
                          <a:effectLst/>
                          <a:latin typeface="Arial" charset="0"/>
                        </a:rPr>
                        <a:t>Department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extLst>
                  <a:ext uri="{0D108BD9-81ED-4DB2-BD59-A6C34878D82A}">
                    <a16:rowId xmlns:a16="http://schemas.microsoft.com/office/drawing/2014/main" val="10000"/>
                  </a:ext>
                </a:extLst>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Arial" charset="0"/>
                        </a:rPr>
                        <a:t>DeptID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DeptName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Location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6895" name="Group 31"/>
          <p:cNvGraphicFramePr>
            <a:graphicFrameLocks noGrp="1"/>
          </p:cNvGraphicFramePr>
          <p:nvPr>
            <p:extLst>
              <p:ext uri="{D42A27DB-BD31-4B8C-83A1-F6EECF244321}">
                <p14:modId xmlns:p14="http://schemas.microsoft.com/office/powerpoint/2010/main" val="3565879373"/>
              </p:ext>
            </p:extLst>
          </p:nvPr>
        </p:nvGraphicFramePr>
        <p:xfrm>
          <a:off x="6858000" y="1905000"/>
          <a:ext cx="2057400" cy="2908300"/>
        </p:xfrm>
        <a:graphic>
          <a:graphicData uri="http://schemas.openxmlformats.org/drawingml/2006/table">
            <a:tbl>
              <a:tblPr/>
              <a:tblGrid>
                <a:gridCol w="2057400">
                  <a:extLst>
                    <a:ext uri="{9D8B030D-6E8A-4147-A177-3AD203B41FA5}">
                      <a16:colId xmlns:a16="http://schemas.microsoft.com/office/drawing/2014/main" val="20000"/>
                    </a:ext>
                  </a:extLst>
                </a:gridCol>
              </a:tblGrid>
              <a:tr h="755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bg1"/>
                          </a:solidFill>
                          <a:effectLst/>
                          <a:latin typeface="Arial" charset="0"/>
                        </a:rPr>
                        <a:t>Employee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extLst>
                  <a:ext uri="{0D108BD9-81ED-4DB2-BD59-A6C34878D82A}">
                    <a16:rowId xmlns:a16="http://schemas.microsoft.com/office/drawing/2014/main" val="10000"/>
                  </a:ext>
                </a:extLst>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EmpID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8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rgbClr val="FF0000"/>
                          </a:solidFill>
                          <a:effectLst/>
                          <a:latin typeface="Arial" charset="0"/>
                        </a:rPr>
                        <a:t>DeptID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8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EmpName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6890" name="Line 26"/>
          <p:cNvSpPr>
            <a:spLocks noChangeShapeType="1"/>
          </p:cNvSpPr>
          <p:nvPr/>
        </p:nvSpPr>
        <p:spPr bwMode="auto">
          <a:xfrm flipH="1" flipV="1">
            <a:off x="3810000" y="3048000"/>
            <a:ext cx="3048000" cy="685800"/>
          </a:xfrm>
          <a:prstGeom prst="line">
            <a:avLst/>
          </a:prstGeom>
          <a:noFill/>
          <a:ln w="38100">
            <a:solidFill>
              <a:schemeClr val="tx1"/>
            </a:solidFill>
            <a:round/>
            <a:headEnd/>
            <a:tailEnd type="triangle" w="lg" len="med"/>
          </a:ln>
        </p:spPr>
        <p:txBody>
          <a:bodyPr/>
          <a:lstStyle/>
          <a:p>
            <a:endParaRPr lang="en-US" dirty="0"/>
          </a:p>
        </p:txBody>
      </p:sp>
      <p:sp>
        <p:nvSpPr>
          <p:cNvPr id="36891" name="Text Box 27"/>
          <p:cNvSpPr txBox="1">
            <a:spLocks noChangeArrowheads="1"/>
          </p:cNvSpPr>
          <p:nvPr/>
        </p:nvSpPr>
        <p:spPr bwMode="auto">
          <a:xfrm>
            <a:off x="5674468" y="5029200"/>
            <a:ext cx="2133600" cy="469900"/>
          </a:xfrm>
          <a:prstGeom prst="rect">
            <a:avLst/>
          </a:prstGeom>
          <a:noFill/>
          <a:ln w="12700">
            <a:solidFill>
              <a:schemeClr val="tx1"/>
            </a:solidFill>
            <a:miter lim="800000"/>
            <a:headEnd/>
            <a:tailEnd/>
          </a:ln>
        </p:spPr>
        <p:txBody>
          <a:bodyPr>
            <a:spAutoFit/>
          </a:bodyPr>
          <a:lstStyle/>
          <a:p>
            <a:pPr algn="ctr"/>
            <a:r>
              <a:rPr lang="en-US" sz="2400" dirty="0">
                <a:solidFill>
                  <a:srgbClr val="FF0000"/>
                </a:solidFill>
                <a:latin typeface="Arial Rounded MT Bold" pitchFamily="34" charset="0"/>
              </a:rPr>
              <a:t>Foreign</a:t>
            </a:r>
            <a:r>
              <a:rPr lang="en-US" sz="2400" dirty="0">
                <a:solidFill>
                  <a:srgbClr val="993300"/>
                </a:solidFill>
                <a:latin typeface="Arial Rounded MT Bold" pitchFamily="34" charset="0"/>
              </a:rPr>
              <a:t> Key</a:t>
            </a:r>
          </a:p>
        </p:txBody>
      </p:sp>
      <p:sp>
        <p:nvSpPr>
          <p:cNvPr id="36892" name="Text Box 28"/>
          <p:cNvSpPr txBox="1">
            <a:spLocks noChangeArrowheads="1"/>
          </p:cNvSpPr>
          <p:nvPr/>
        </p:nvSpPr>
        <p:spPr bwMode="auto">
          <a:xfrm>
            <a:off x="3962400" y="2362200"/>
            <a:ext cx="2133600" cy="469900"/>
          </a:xfrm>
          <a:prstGeom prst="rect">
            <a:avLst/>
          </a:prstGeom>
          <a:noFill/>
          <a:ln w="12700">
            <a:solidFill>
              <a:schemeClr val="tx1"/>
            </a:solidFill>
            <a:miter lim="800000"/>
            <a:headEnd/>
            <a:tailEnd/>
          </a:ln>
        </p:spPr>
        <p:txBody>
          <a:bodyPr>
            <a:spAutoFit/>
          </a:bodyPr>
          <a:lstStyle/>
          <a:p>
            <a:pPr algn="ctr"/>
            <a:r>
              <a:rPr lang="en-US" sz="2400" dirty="0">
                <a:solidFill>
                  <a:srgbClr val="993300"/>
                </a:solidFill>
                <a:latin typeface="Arial Rounded MT Bold" pitchFamily="34" charset="0"/>
              </a:rPr>
              <a:t>Primary Key</a:t>
            </a:r>
          </a:p>
        </p:txBody>
      </p:sp>
      <p:sp>
        <p:nvSpPr>
          <p:cNvPr id="2" name="Footer Placeholder 1"/>
          <p:cNvSpPr>
            <a:spLocks noGrp="1"/>
          </p:cNvSpPr>
          <p:nvPr>
            <p:ph type="ftr" sz="quarter" idx="10"/>
          </p:nvPr>
        </p:nvSpPr>
        <p:spPr/>
        <p:txBody>
          <a:bodyPr/>
          <a:lstStyle/>
          <a:p>
            <a:pPr>
              <a:defRPr/>
            </a:pPr>
            <a:r>
              <a:rPr lang="en-IN" dirty="0"/>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3F2D2544-69D1-4A5E-B47A-C169B97979B4}" type="slidenum">
              <a:rPr lang="en-US" smtClean="0"/>
              <a:pPr>
                <a:defRPr/>
              </a:pPr>
              <a:t>27</a:t>
            </a:fld>
            <a:endParaRPr lang="en-US" dirty="0"/>
          </a:p>
        </p:txBody>
      </p:sp>
      <p:cxnSp>
        <p:nvCxnSpPr>
          <p:cNvPr id="5" name="직선 화살표 연결선 4"/>
          <p:cNvCxnSpPr/>
          <p:nvPr/>
        </p:nvCxnSpPr>
        <p:spPr>
          <a:xfrm flipV="1">
            <a:off x="6096000" y="3886200"/>
            <a:ext cx="838200" cy="1143000"/>
          </a:xfrm>
          <a:prstGeom prst="straightConnector1">
            <a:avLst/>
          </a:prstGeom>
          <a:ln w="12700">
            <a:solidFill>
              <a:srgbClr val="FF0000">
                <a:alpha val="99000"/>
              </a:srgbClr>
            </a:solidFill>
            <a:tailEnd type="arrow"/>
          </a:ln>
        </p:spPr>
        <p:style>
          <a:lnRef idx="1">
            <a:schemeClr val="accent1"/>
          </a:lnRef>
          <a:fillRef idx="0">
            <a:schemeClr val="accent1"/>
          </a:fillRef>
          <a:effectRef idx="0">
            <a:schemeClr val="accent1"/>
          </a:effectRef>
          <a:fontRef idx="minor">
            <a:schemeClr val="tx1"/>
          </a:fontRef>
        </p:style>
      </p:cxnSp>
      <p:sp>
        <p:nvSpPr>
          <p:cNvPr id="4" name="Rectangle 5">
            <a:extLst>
              <a:ext uri="{FF2B5EF4-FFF2-40B4-BE49-F238E27FC236}">
                <a16:creationId xmlns:a16="http://schemas.microsoft.com/office/drawing/2014/main" id="{3918D2E1-7AD2-387F-B364-C10994A0760C}"/>
              </a:ext>
            </a:extLst>
          </p:cNvPr>
          <p:cNvSpPr/>
          <p:nvPr/>
        </p:nvSpPr>
        <p:spPr>
          <a:xfrm>
            <a:off x="1447800" y="5879068"/>
            <a:ext cx="7696200" cy="369332"/>
          </a:xfrm>
          <a:prstGeom prst="rect">
            <a:avLst/>
          </a:prstGeom>
        </p:spPr>
        <p:txBody>
          <a:bodyPr wrap="square">
            <a:spAutoFit/>
          </a:bodyPr>
          <a:lstStyle/>
          <a:p>
            <a:r>
              <a:rPr lang="en-US" altLang="ko-KR" dirty="0"/>
              <a:t>An </a:t>
            </a:r>
            <a:r>
              <a:rPr lang="en-US" altLang="ko-KR" dirty="0">
                <a:solidFill>
                  <a:srgbClr val="FF0000"/>
                </a:solidFill>
              </a:rPr>
              <a:t>Employee</a:t>
            </a:r>
            <a:r>
              <a:rPr lang="en-US" altLang="ko-KR" dirty="0"/>
              <a:t> works in a </a:t>
            </a:r>
            <a:r>
              <a:rPr lang="en-US" altLang="ko-KR" dirty="0">
                <a:solidFill>
                  <a:srgbClr val="00B050"/>
                </a:solidFill>
              </a:rPr>
              <a:t>Department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92"/>
                                        </p:tgtEl>
                                        <p:attrNameLst>
                                          <p:attrName>style.visibility</p:attrName>
                                        </p:attrNameLst>
                                      </p:cBhvr>
                                      <p:to>
                                        <p:strVal val="visible"/>
                                      </p:to>
                                    </p:set>
                                    <p:anim calcmode="lin" valueType="num">
                                      <p:cBhvr additive="base">
                                        <p:cTn id="7" dur="500" fill="hold"/>
                                        <p:tgtEl>
                                          <p:spTgt spid="36892"/>
                                        </p:tgtEl>
                                        <p:attrNameLst>
                                          <p:attrName>ppt_x</p:attrName>
                                        </p:attrNameLst>
                                      </p:cBhvr>
                                      <p:tavLst>
                                        <p:tav tm="0">
                                          <p:val>
                                            <p:strVal val="#ppt_x"/>
                                          </p:val>
                                        </p:tav>
                                        <p:tav tm="100000">
                                          <p:val>
                                            <p:strVal val="#ppt_x"/>
                                          </p:val>
                                        </p:tav>
                                      </p:tavLst>
                                    </p:anim>
                                    <p:anim calcmode="lin" valueType="num">
                                      <p:cBhvr additive="base">
                                        <p:cTn id="8" dur="500" fill="hold"/>
                                        <p:tgtEl>
                                          <p:spTgt spid="3689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90"/>
                                        </p:tgtEl>
                                        <p:attrNameLst>
                                          <p:attrName>style.visibility</p:attrName>
                                        </p:attrNameLst>
                                      </p:cBhvr>
                                      <p:to>
                                        <p:strVal val="visible"/>
                                      </p:to>
                                    </p:set>
                                    <p:anim calcmode="lin" valueType="num">
                                      <p:cBhvr additive="base">
                                        <p:cTn id="13" dur="500" fill="hold"/>
                                        <p:tgtEl>
                                          <p:spTgt spid="36890"/>
                                        </p:tgtEl>
                                        <p:attrNameLst>
                                          <p:attrName>ppt_x</p:attrName>
                                        </p:attrNameLst>
                                      </p:cBhvr>
                                      <p:tavLst>
                                        <p:tav tm="0">
                                          <p:val>
                                            <p:strVal val="0-#ppt_w/2"/>
                                          </p:val>
                                        </p:tav>
                                        <p:tav tm="100000">
                                          <p:val>
                                            <p:strVal val="#ppt_x"/>
                                          </p:val>
                                        </p:tav>
                                      </p:tavLst>
                                    </p:anim>
                                    <p:anim calcmode="lin" valueType="num">
                                      <p:cBhvr additive="base">
                                        <p:cTn id="14" dur="500" fill="hold"/>
                                        <p:tgtEl>
                                          <p:spTgt spid="3689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6891"/>
                                        </p:tgtEl>
                                        <p:attrNameLst>
                                          <p:attrName>style.visibility</p:attrName>
                                        </p:attrNameLst>
                                      </p:cBhvr>
                                      <p:to>
                                        <p:strVal val="visible"/>
                                      </p:to>
                                    </p:set>
                                    <p:anim calcmode="lin" valueType="num">
                                      <p:cBhvr additive="base">
                                        <p:cTn id="19" dur="500" fill="hold"/>
                                        <p:tgtEl>
                                          <p:spTgt spid="36891"/>
                                        </p:tgtEl>
                                        <p:attrNameLst>
                                          <p:attrName>ppt_x</p:attrName>
                                        </p:attrNameLst>
                                      </p:cBhvr>
                                      <p:tavLst>
                                        <p:tav tm="0">
                                          <p:val>
                                            <p:strVal val="#ppt_x"/>
                                          </p:val>
                                        </p:tav>
                                        <p:tav tm="100000">
                                          <p:val>
                                            <p:strVal val="#ppt_x"/>
                                          </p:val>
                                        </p:tav>
                                      </p:tavLst>
                                    </p:anim>
                                    <p:anim calcmode="lin" valueType="num">
                                      <p:cBhvr additive="base">
                                        <p:cTn id="20" dur="500" fill="hold"/>
                                        <p:tgtEl>
                                          <p:spTgt spid="3689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90" grpId="0" animBg="1"/>
      <p:bldP spid="36891" grpId="0" animBg="1" autoUpdateAnimBg="0"/>
      <p:bldP spid="36892"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9"/>
          <p:cNvSpPr>
            <a:spLocks noGrp="1" noChangeArrowheads="1"/>
          </p:cNvSpPr>
          <p:nvPr>
            <p:ph type="title"/>
          </p:nvPr>
        </p:nvSpPr>
        <p:spPr/>
        <p:txBody>
          <a:bodyPr/>
          <a:lstStyle/>
          <a:p>
            <a:r>
              <a:rPr lang="en-US" dirty="0"/>
              <a:t>Foreign Key Example III</a:t>
            </a:r>
          </a:p>
        </p:txBody>
      </p:sp>
      <p:sp>
        <p:nvSpPr>
          <p:cNvPr id="2" name="Footer Placeholder 1"/>
          <p:cNvSpPr>
            <a:spLocks noGrp="1"/>
          </p:cNvSpPr>
          <p:nvPr>
            <p:ph type="ftr" sz="quarter" idx="10"/>
          </p:nvPr>
        </p:nvSpPr>
        <p:spPr/>
        <p:txBody>
          <a:bodyPr/>
          <a:lstStyle/>
          <a:p>
            <a:pPr>
              <a:defRPr/>
            </a:pPr>
            <a:r>
              <a:rPr lang="en-IN" dirty="0"/>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3F2D2544-69D1-4A5E-B47A-C169B97979B4}" type="slidenum">
              <a:rPr lang="en-US" smtClean="0"/>
              <a:pPr>
                <a:defRPr/>
              </a:pPr>
              <a:t>28</a:t>
            </a:fld>
            <a:endParaRPr lang="en-US" dirty="0"/>
          </a:p>
        </p:txBody>
      </p:sp>
      <p:pic>
        <p:nvPicPr>
          <p:cNvPr id="6" name="그림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400" y="1666267"/>
            <a:ext cx="6842289" cy="4658333"/>
          </a:xfrm>
          <a:prstGeom prst="rect">
            <a:avLst/>
          </a:prstGeom>
        </p:spPr>
      </p:pic>
      <p:sp>
        <p:nvSpPr>
          <p:cNvPr id="14" name="타원 13"/>
          <p:cNvSpPr/>
          <p:nvPr/>
        </p:nvSpPr>
        <p:spPr>
          <a:xfrm>
            <a:off x="4495800" y="2057400"/>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p:cNvSpPr/>
          <p:nvPr/>
        </p:nvSpPr>
        <p:spPr>
          <a:xfrm>
            <a:off x="6096000" y="3505200"/>
            <a:ext cx="228600" cy="2286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p:cNvSpPr/>
          <p:nvPr/>
        </p:nvSpPr>
        <p:spPr>
          <a:xfrm>
            <a:off x="4876800" y="5029200"/>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타원 16"/>
          <p:cNvSpPr/>
          <p:nvPr/>
        </p:nvSpPr>
        <p:spPr>
          <a:xfrm>
            <a:off x="6096000" y="4953000"/>
            <a:ext cx="228600" cy="2286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581802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r>
              <a:rPr lang="en-US" dirty="0"/>
              <a:t>Referential Integrity</a:t>
            </a:r>
          </a:p>
        </p:txBody>
      </p:sp>
      <p:sp>
        <p:nvSpPr>
          <p:cNvPr id="69634" name="Rectangle 3"/>
          <p:cNvSpPr>
            <a:spLocks noGrp="1" noChangeArrowheads="1"/>
          </p:cNvSpPr>
          <p:nvPr>
            <p:ph idx="1"/>
          </p:nvPr>
        </p:nvSpPr>
        <p:spPr/>
        <p:txBody>
          <a:bodyPr/>
          <a:lstStyle/>
          <a:p>
            <a:pPr>
              <a:lnSpc>
                <a:spcPct val="90000"/>
              </a:lnSpc>
            </a:pPr>
            <a:r>
              <a:rPr lang="en-US" sz="2800" b="1" dirty="0"/>
              <a:t>Referential </a:t>
            </a:r>
            <a:r>
              <a:rPr lang="en-US" sz="2800" b="1" dirty="0">
                <a:solidFill>
                  <a:srgbClr val="FF0000"/>
                </a:solidFill>
              </a:rPr>
              <a:t>integrity</a:t>
            </a:r>
            <a:r>
              <a:rPr lang="en-US" sz="2800" dirty="0">
                <a:solidFill>
                  <a:srgbClr val="FF0000"/>
                </a:solidFill>
              </a:rPr>
              <a:t> </a:t>
            </a:r>
            <a:r>
              <a:rPr lang="en-US" sz="2800" dirty="0"/>
              <a:t>states that every value of a </a:t>
            </a:r>
            <a:r>
              <a:rPr lang="en-US" sz="2800" dirty="0">
                <a:solidFill>
                  <a:srgbClr val="00B0F0"/>
                </a:solidFill>
              </a:rPr>
              <a:t>foreign</a:t>
            </a:r>
            <a:r>
              <a:rPr lang="en-US" sz="2800" dirty="0"/>
              <a:t> key must match a value of an existing </a:t>
            </a:r>
            <a:r>
              <a:rPr lang="en-US" sz="2800" dirty="0">
                <a:solidFill>
                  <a:srgbClr val="00B050"/>
                </a:solidFill>
              </a:rPr>
              <a:t>primary</a:t>
            </a:r>
            <a:r>
              <a:rPr lang="en-US" sz="2800" dirty="0"/>
              <a:t> key.</a:t>
            </a:r>
          </a:p>
          <a:p>
            <a:pPr>
              <a:lnSpc>
                <a:spcPct val="90000"/>
              </a:lnSpc>
            </a:pPr>
            <a:r>
              <a:rPr lang="en-US" sz="2800" dirty="0"/>
              <a:t>Example (see previous slide):</a:t>
            </a:r>
          </a:p>
          <a:p>
            <a:pPr lvl="1">
              <a:lnSpc>
                <a:spcPct val="90000"/>
              </a:lnSpc>
            </a:pPr>
            <a:r>
              <a:rPr lang="en-US" sz="2600" dirty="0"/>
              <a:t>If EmpID = 4 in </a:t>
            </a:r>
            <a:r>
              <a:rPr lang="en-US" sz="2600" dirty="0">
                <a:solidFill>
                  <a:srgbClr val="0070C0"/>
                </a:solidFill>
              </a:rPr>
              <a:t>EMPLOYEE</a:t>
            </a:r>
            <a:r>
              <a:rPr lang="en-US" sz="2600" dirty="0"/>
              <a:t> has a DeptID = 7  (a foreign key), a Department with DeptID = 7 must exist in </a:t>
            </a:r>
            <a:r>
              <a:rPr lang="en-US" sz="2600" dirty="0">
                <a:solidFill>
                  <a:srgbClr val="0070C0"/>
                </a:solidFill>
              </a:rPr>
              <a:t>DEPARTMENT</a:t>
            </a:r>
            <a:r>
              <a:rPr lang="en-US" sz="2600" dirty="0"/>
              <a:t>.</a:t>
            </a:r>
          </a:p>
          <a:p>
            <a:pPr lvl="1">
              <a:lnSpc>
                <a:spcPct val="90000"/>
              </a:lnSpc>
            </a:pPr>
            <a:r>
              <a:rPr lang="en-US" sz="2600" dirty="0"/>
              <a:t>The primary key value must exist </a:t>
            </a:r>
            <a:r>
              <a:rPr lang="en-US" sz="2600" dirty="0">
                <a:solidFill>
                  <a:srgbClr val="FF0000"/>
                </a:solidFill>
              </a:rPr>
              <a:t>before</a:t>
            </a:r>
            <a:r>
              <a:rPr lang="en-US" sz="2600" dirty="0"/>
              <a:t> the foreign key value is entered.</a:t>
            </a:r>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EE97FFF-F776-4BF4-92B2-CADF540CBD96}" type="slidenum">
              <a:rPr lang="en-US" smtClean="0"/>
              <a:pPr>
                <a:defRPr/>
              </a:pPr>
              <a:t>29</a:t>
            </a:fld>
            <a:endParaRPr lang="en-US" dirty="0"/>
          </a:p>
        </p:txBody>
      </p:sp>
      <p:pic>
        <p:nvPicPr>
          <p:cNvPr id="4" name="그림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5335" y="5181601"/>
            <a:ext cx="2538565" cy="13430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1522413" y="274638"/>
            <a:ext cx="7164387" cy="1096962"/>
          </a:xfrm>
        </p:spPr>
        <p:txBody>
          <a:bodyPr/>
          <a:lstStyle/>
          <a:p>
            <a:r>
              <a:rPr lang="en-US" sz="4000" dirty="0"/>
              <a:t>Chapter Objectives (Cont’d)</a:t>
            </a:r>
          </a:p>
        </p:txBody>
      </p:sp>
      <p:sp>
        <p:nvSpPr>
          <p:cNvPr id="22530" name="Rectangle 3"/>
          <p:cNvSpPr>
            <a:spLocks noGrp="1" noChangeArrowheads="1"/>
          </p:cNvSpPr>
          <p:nvPr>
            <p:ph idx="1"/>
          </p:nvPr>
        </p:nvSpPr>
        <p:spPr>
          <a:xfrm>
            <a:off x="1524000" y="1676400"/>
            <a:ext cx="7467600" cy="4419600"/>
          </a:xfrm>
        </p:spPr>
        <p:txBody>
          <a:bodyPr/>
          <a:lstStyle/>
          <a:p>
            <a:r>
              <a:rPr lang="en-US" sz="2400" dirty="0"/>
              <a:t>Learn the purpose and use of </a:t>
            </a:r>
            <a:r>
              <a:rPr lang="en-US" sz="2400" dirty="0">
                <a:solidFill>
                  <a:srgbClr val="FF0000"/>
                </a:solidFill>
              </a:rPr>
              <a:t>surrogate</a:t>
            </a:r>
            <a:r>
              <a:rPr lang="en-US" sz="2400" dirty="0"/>
              <a:t> keys</a:t>
            </a:r>
          </a:p>
          <a:p>
            <a:r>
              <a:rPr lang="en-US" sz="2400" dirty="0"/>
              <a:t>Learn the meaning of </a:t>
            </a:r>
            <a:r>
              <a:rPr lang="en-US" sz="2400" dirty="0">
                <a:solidFill>
                  <a:srgbClr val="00B050"/>
                </a:solidFill>
              </a:rPr>
              <a:t>functional</a:t>
            </a:r>
            <a:r>
              <a:rPr lang="en-US" sz="2400" dirty="0"/>
              <a:t> </a:t>
            </a:r>
            <a:r>
              <a:rPr lang="en-US" sz="2400" dirty="0">
                <a:solidFill>
                  <a:srgbClr val="FF0000"/>
                </a:solidFill>
              </a:rPr>
              <a:t>dependencies</a:t>
            </a:r>
          </a:p>
          <a:p>
            <a:r>
              <a:rPr lang="en-US" sz="2400" dirty="0"/>
              <a:t>Learn to apply a process for </a:t>
            </a:r>
            <a:r>
              <a:rPr lang="en-US" sz="2400" dirty="0">
                <a:solidFill>
                  <a:srgbClr val="FF0000"/>
                </a:solidFill>
              </a:rPr>
              <a:t>normalizing</a:t>
            </a:r>
            <a:r>
              <a:rPr lang="en-US" sz="2400" dirty="0"/>
              <a:t> relations</a:t>
            </a:r>
          </a:p>
          <a:p>
            <a:pPr>
              <a:buFontTx/>
              <a:buNone/>
            </a:pPr>
            <a:endParaRPr lang="en-US" sz="2400" dirty="0"/>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EE97FFF-F776-4BF4-92B2-CADF540CBD96}"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p:txBody>
          <a:bodyPr/>
          <a:lstStyle/>
          <a:p>
            <a:r>
              <a:rPr lang="en-US" dirty="0"/>
              <a:t>Referential Integrity (Cont’d)</a:t>
            </a:r>
          </a:p>
        </p:txBody>
      </p:sp>
      <p:sp>
        <p:nvSpPr>
          <p:cNvPr id="71682" name="Rectangle 3"/>
          <p:cNvSpPr>
            <a:spLocks noGrp="1" noChangeArrowheads="1"/>
          </p:cNvSpPr>
          <p:nvPr>
            <p:ph idx="1"/>
          </p:nvPr>
        </p:nvSpPr>
        <p:spPr>
          <a:xfrm>
            <a:off x="1524000" y="1676400"/>
            <a:ext cx="7467600" cy="4419600"/>
          </a:xfrm>
        </p:spPr>
        <p:txBody>
          <a:bodyPr/>
          <a:lstStyle/>
          <a:p>
            <a:r>
              <a:rPr lang="en-US" dirty="0"/>
              <a:t>Another perspective…</a:t>
            </a:r>
          </a:p>
          <a:p>
            <a:pPr>
              <a:buFontTx/>
              <a:buNone/>
            </a:pPr>
            <a:r>
              <a:rPr lang="en-US" dirty="0"/>
              <a:t>  </a:t>
            </a:r>
            <a:r>
              <a:rPr lang="en-US" sz="2800" i="1" dirty="0">
                <a:solidFill>
                  <a:srgbClr val="003399"/>
                </a:solidFill>
              </a:rPr>
              <a:t>The value of the Foreign Key EmployeeID 	in EQUIPMENT </a:t>
            </a:r>
            <a:br>
              <a:rPr lang="en-US" sz="2800" i="1" dirty="0">
                <a:solidFill>
                  <a:srgbClr val="003399"/>
                </a:solidFill>
              </a:rPr>
            </a:br>
            <a:r>
              <a:rPr lang="en-US" sz="1600" i="1" dirty="0">
                <a:solidFill>
                  <a:srgbClr val="003399"/>
                </a:solidFill>
              </a:rPr>
              <a:t>      </a:t>
            </a:r>
            <a:endParaRPr lang="en-US" sz="900" i="1" dirty="0">
              <a:solidFill>
                <a:srgbClr val="003399"/>
              </a:solidFill>
            </a:endParaRPr>
          </a:p>
          <a:p>
            <a:pPr>
              <a:buFontTx/>
              <a:buNone/>
            </a:pPr>
            <a:r>
              <a:rPr lang="en-US" sz="2800" i="1" dirty="0">
                <a:solidFill>
                  <a:srgbClr val="003399"/>
                </a:solidFill>
              </a:rPr>
              <a:t>		must exist in</a:t>
            </a:r>
          </a:p>
          <a:p>
            <a:pPr>
              <a:buFontTx/>
              <a:buNone/>
            </a:pPr>
            <a:endParaRPr lang="en-US" sz="1050" i="1" dirty="0">
              <a:solidFill>
                <a:srgbClr val="003399"/>
              </a:solidFill>
            </a:endParaRPr>
          </a:p>
          <a:p>
            <a:pPr>
              <a:buFontTx/>
              <a:buNone/>
            </a:pPr>
            <a:r>
              <a:rPr lang="en-US" sz="2800" i="1" dirty="0">
                <a:solidFill>
                  <a:srgbClr val="003399"/>
                </a:solidFill>
              </a:rPr>
              <a:t>  The values of the Primary Key EmployeeID</a:t>
            </a:r>
          </a:p>
          <a:p>
            <a:pPr>
              <a:buFontTx/>
              <a:buNone/>
            </a:pPr>
            <a:r>
              <a:rPr lang="en-US" sz="2800" i="1" dirty="0">
                <a:solidFill>
                  <a:srgbClr val="003399"/>
                </a:solidFill>
              </a:rPr>
              <a:t>		in EMPLOYEE</a:t>
            </a:r>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EE97FFF-F776-4BF4-92B2-CADF540CBD96}" type="slidenum">
              <a:rPr lang="en-US" smtClean="0"/>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13703" y="1600200"/>
            <a:ext cx="6873097" cy="4322583"/>
          </a:xfrm>
          <a:prstGeom prst="rect">
            <a:avLst/>
          </a:prstGeom>
        </p:spPr>
      </p:pic>
      <p:sp>
        <p:nvSpPr>
          <p:cNvPr id="73730" name="Rectangle 4"/>
          <p:cNvSpPr>
            <a:spLocks noGrp="1" noChangeArrowheads="1"/>
          </p:cNvSpPr>
          <p:nvPr>
            <p:ph type="title"/>
          </p:nvPr>
        </p:nvSpPr>
        <p:spPr/>
        <p:txBody>
          <a:bodyPr/>
          <a:lstStyle/>
          <a:p>
            <a:r>
              <a:rPr lang="en-US" sz="4000" dirty="0"/>
              <a:t>Foreign Keys in</a:t>
            </a:r>
            <a:br>
              <a:rPr lang="en-US" sz="4000" dirty="0"/>
            </a:br>
            <a:r>
              <a:rPr lang="en-US" sz="4000" dirty="0"/>
              <a:t>Microsoft Access 2013</a:t>
            </a:r>
          </a:p>
        </p:txBody>
      </p:sp>
      <p:sp>
        <p:nvSpPr>
          <p:cNvPr id="6" name="Rectangle 5"/>
          <p:cNvSpPr/>
          <p:nvPr/>
        </p:nvSpPr>
        <p:spPr>
          <a:xfrm>
            <a:off x="1600200" y="5955268"/>
            <a:ext cx="7162800" cy="369332"/>
          </a:xfrm>
          <a:prstGeom prst="rect">
            <a:avLst/>
          </a:prstGeom>
        </p:spPr>
        <p:txBody>
          <a:bodyPr wrap="square">
            <a:spAutoFit/>
          </a:bodyPr>
          <a:lstStyle/>
          <a:p>
            <a:r>
              <a:rPr lang="en-US" dirty="0"/>
              <a:t>Figure 2-11: Enforcing Referential Integrity in Microsoft Access 2013</a:t>
            </a:r>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4" name="Slide Number Placeholder 3"/>
          <p:cNvSpPr>
            <a:spLocks noGrp="1"/>
          </p:cNvSpPr>
          <p:nvPr>
            <p:ph type="sldNum" sz="quarter" idx="11"/>
          </p:nvPr>
        </p:nvSpPr>
        <p:spPr/>
        <p:txBody>
          <a:bodyPr/>
          <a:lstStyle/>
          <a:p>
            <a:pPr>
              <a:defRPr/>
            </a:pPr>
            <a:r>
              <a:rPr lang="en-US"/>
              <a:t>2-</a:t>
            </a:r>
            <a:fld id="{3F2D2544-69D1-4A5E-B47A-C169B97979B4}" type="slidenum">
              <a:rPr lang="en-US" smtClean="0"/>
              <a:pPr>
                <a:defRPr/>
              </a:pPr>
              <a:t>31</a:t>
            </a:fld>
            <a:endParaRPr lang="en-US" dirty="0"/>
          </a:p>
        </p:txBody>
      </p:sp>
      <p:cxnSp>
        <p:nvCxnSpPr>
          <p:cNvPr id="7" name="직선 화살표 연결선 6"/>
          <p:cNvCxnSpPr/>
          <p:nvPr/>
        </p:nvCxnSpPr>
        <p:spPr>
          <a:xfrm flipH="1" flipV="1">
            <a:off x="5638801" y="3102015"/>
            <a:ext cx="76199" cy="7079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타원 4">
            <a:extLst>
              <a:ext uri="{FF2B5EF4-FFF2-40B4-BE49-F238E27FC236}">
                <a16:creationId xmlns:a16="http://schemas.microsoft.com/office/drawing/2014/main" id="{710B91AD-51A3-BA71-D663-DAF4E374497C}"/>
              </a:ext>
            </a:extLst>
          </p:cNvPr>
          <p:cNvSpPr/>
          <p:nvPr/>
        </p:nvSpPr>
        <p:spPr>
          <a:xfrm>
            <a:off x="5105400" y="4648200"/>
            <a:ext cx="3048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405700" y="1600517"/>
            <a:ext cx="7509700" cy="4109523"/>
          </a:xfrm>
          <a:prstGeom prst="rect">
            <a:avLst/>
          </a:prstGeom>
        </p:spPr>
      </p:pic>
      <p:sp>
        <p:nvSpPr>
          <p:cNvPr id="75778" name="Rectangle 2"/>
          <p:cNvSpPr>
            <a:spLocks noGrp="1" noChangeArrowheads="1"/>
          </p:cNvSpPr>
          <p:nvPr>
            <p:ph type="title"/>
          </p:nvPr>
        </p:nvSpPr>
        <p:spPr/>
        <p:txBody>
          <a:bodyPr/>
          <a:lstStyle/>
          <a:p>
            <a:r>
              <a:rPr lang="en-US" sz="4000" dirty="0"/>
              <a:t>Foreign Keys in</a:t>
            </a:r>
            <a:br>
              <a:rPr lang="en-US" sz="4000" dirty="0"/>
            </a:br>
            <a:r>
              <a:rPr lang="en-US" sz="4000" dirty="0"/>
              <a:t>Microsoft SQL Server 2014</a:t>
            </a:r>
          </a:p>
        </p:txBody>
      </p:sp>
      <p:sp>
        <p:nvSpPr>
          <p:cNvPr id="6" name="Rectangle 5"/>
          <p:cNvSpPr/>
          <p:nvPr/>
        </p:nvSpPr>
        <p:spPr>
          <a:xfrm>
            <a:off x="1447800" y="5879068"/>
            <a:ext cx="7696200" cy="369332"/>
          </a:xfrm>
          <a:prstGeom prst="rect">
            <a:avLst/>
          </a:prstGeom>
        </p:spPr>
        <p:txBody>
          <a:bodyPr wrap="square">
            <a:spAutoFit/>
          </a:bodyPr>
          <a:lstStyle/>
          <a:p>
            <a:r>
              <a:rPr lang="en-US" dirty="0"/>
              <a:t>Figure 2-12:  Enforcing Referential Integrity in Microsoft SQL Server 2014</a:t>
            </a:r>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4" name="Slide Number Placeholder 3"/>
          <p:cNvSpPr>
            <a:spLocks noGrp="1"/>
          </p:cNvSpPr>
          <p:nvPr>
            <p:ph type="sldNum" sz="quarter" idx="11"/>
          </p:nvPr>
        </p:nvSpPr>
        <p:spPr/>
        <p:txBody>
          <a:bodyPr/>
          <a:lstStyle/>
          <a:p>
            <a:pPr>
              <a:defRPr/>
            </a:pPr>
            <a:r>
              <a:rPr lang="en-US"/>
              <a:t>2-</a:t>
            </a:r>
            <a:fld id="{3F2D2544-69D1-4A5E-B47A-C169B97979B4}" type="slidenum">
              <a:rPr lang="en-US" smtClean="0"/>
              <a:pPr>
                <a:defRPr/>
              </a:pPr>
              <a:t>32</a:t>
            </a:fld>
            <a:endParaRPr lang="en-US" dirty="0"/>
          </a:p>
        </p:txBody>
      </p:sp>
      <p:sp>
        <p:nvSpPr>
          <p:cNvPr id="5" name="타원 4">
            <a:extLst>
              <a:ext uri="{FF2B5EF4-FFF2-40B4-BE49-F238E27FC236}">
                <a16:creationId xmlns:a16="http://schemas.microsoft.com/office/drawing/2014/main" id="{3292CA7B-3C9C-BC12-39B1-B350F90FFD27}"/>
              </a:ext>
            </a:extLst>
          </p:cNvPr>
          <p:cNvSpPr/>
          <p:nvPr/>
        </p:nvSpPr>
        <p:spPr>
          <a:xfrm>
            <a:off x="6019800" y="4800600"/>
            <a:ext cx="228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397518" y="1600200"/>
            <a:ext cx="7517882" cy="4108132"/>
          </a:xfrm>
          <a:prstGeom prst="rect">
            <a:avLst/>
          </a:prstGeom>
        </p:spPr>
      </p:pic>
      <p:sp>
        <p:nvSpPr>
          <p:cNvPr id="75778" name="Rectangle 2"/>
          <p:cNvSpPr>
            <a:spLocks noGrp="1" noChangeArrowheads="1"/>
          </p:cNvSpPr>
          <p:nvPr>
            <p:ph type="title"/>
          </p:nvPr>
        </p:nvSpPr>
        <p:spPr/>
        <p:txBody>
          <a:bodyPr/>
          <a:lstStyle/>
          <a:p>
            <a:r>
              <a:rPr lang="en-US" sz="4000" dirty="0"/>
              <a:t>Foreign Keys in</a:t>
            </a:r>
            <a:br>
              <a:rPr lang="en-US" sz="4000" dirty="0"/>
            </a:br>
            <a:r>
              <a:rPr lang="en-US" sz="2400" dirty="0"/>
              <a:t>Oracle Database Express Edition 11</a:t>
            </a:r>
            <a:r>
              <a:rPr lang="en-US" sz="2400" i="1" dirty="0"/>
              <a:t>g</a:t>
            </a:r>
            <a:r>
              <a:rPr lang="en-US" sz="2400" dirty="0"/>
              <a:t> Release 2</a:t>
            </a:r>
          </a:p>
        </p:txBody>
      </p:sp>
      <p:sp>
        <p:nvSpPr>
          <p:cNvPr id="6" name="Rectangle 5"/>
          <p:cNvSpPr/>
          <p:nvPr/>
        </p:nvSpPr>
        <p:spPr>
          <a:xfrm>
            <a:off x="1447800" y="5862577"/>
            <a:ext cx="7620000" cy="307777"/>
          </a:xfrm>
          <a:prstGeom prst="rect">
            <a:avLst/>
          </a:prstGeom>
        </p:spPr>
        <p:txBody>
          <a:bodyPr wrap="square">
            <a:spAutoFit/>
          </a:bodyPr>
          <a:lstStyle/>
          <a:p>
            <a:r>
              <a:rPr lang="en-US" sz="1400" dirty="0"/>
              <a:t>Figure 2-13: Enforcing Referential Integrity in Oracle Database Express Edition 11</a:t>
            </a:r>
            <a:r>
              <a:rPr lang="en-US" sz="1400" i="1" dirty="0"/>
              <a:t>g </a:t>
            </a:r>
            <a:r>
              <a:rPr lang="en-US" sz="1400" dirty="0"/>
              <a:t>Release 2</a:t>
            </a:r>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4" name="Slide Number Placeholder 3"/>
          <p:cNvSpPr>
            <a:spLocks noGrp="1"/>
          </p:cNvSpPr>
          <p:nvPr>
            <p:ph type="sldNum" sz="quarter" idx="11"/>
          </p:nvPr>
        </p:nvSpPr>
        <p:spPr/>
        <p:txBody>
          <a:bodyPr/>
          <a:lstStyle/>
          <a:p>
            <a:pPr>
              <a:defRPr/>
            </a:pPr>
            <a:r>
              <a:rPr lang="en-US"/>
              <a:t>2-</a:t>
            </a:r>
            <a:fld id="{3F2D2544-69D1-4A5E-B47A-C169B97979B4}" type="slidenum">
              <a:rPr lang="en-US" smtClean="0"/>
              <a:pPr>
                <a:defRPr/>
              </a:pPr>
              <a:t>33</a:t>
            </a:fld>
            <a:endParaRPr lang="en-US" dirty="0"/>
          </a:p>
        </p:txBody>
      </p:sp>
    </p:spTree>
    <p:extLst>
      <p:ext uri="{BB962C8B-B14F-4D97-AF65-F5344CB8AC3E}">
        <p14:creationId xmlns:p14="http://schemas.microsoft.com/office/powerpoint/2010/main" val="1576026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447801" y="1600201"/>
            <a:ext cx="7474570" cy="4075448"/>
          </a:xfrm>
          <a:prstGeom prst="rect">
            <a:avLst/>
          </a:prstGeom>
        </p:spPr>
      </p:pic>
      <p:sp>
        <p:nvSpPr>
          <p:cNvPr id="77826" name="Rectangle 2"/>
          <p:cNvSpPr>
            <a:spLocks noGrp="1" noChangeArrowheads="1"/>
          </p:cNvSpPr>
          <p:nvPr>
            <p:ph type="title"/>
          </p:nvPr>
        </p:nvSpPr>
        <p:spPr/>
        <p:txBody>
          <a:bodyPr/>
          <a:lstStyle/>
          <a:p>
            <a:r>
              <a:rPr lang="en-US" sz="4000" dirty="0"/>
              <a:t>Foreign Keys in</a:t>
            </a:r>
            <a:br>
              <a:rPr lang="en-US" sz="4000" dirty="0"/>
            </a:br>
            <a:r>
              <a:rPr lang="en-US" sz="3200" dirty="0"/>
              <a:t>Oracle MySQL 5.6 Community Server</a:t>
            </a:r>
          </a:p>
        </p:txBody>
      </p:sp>
      <p:sp>
        <p:nvSpPr>
          <p:cNvPr id="6" name="Rectangle 5"/>
          <p:cNvSpPr/>
          <p:nvPr/>
        </p:nvSpPr>
        <p:spPr>
          <a:xfrm>
            <a:off x="1447800" y="5879068"/>
            <a:ext cx="7162800" cy="307777"/>
          </a:xfrm>
          <a:prstGeom prst="rect">
            <a:avLst/>
          </a:prstGeom>
        </p:spPr>
        <p:txBody>
          <a:bodyPr wrap="square">
            <a:spAutoFit/>
          </a:bodyPr>
          <a:lstStyle/>
          <a:p>
            <a:r>
              <a:rPr lang="en-US" sz="1400" dirty="0"/>
              <a:t>Figure 2-14:  Enforcing Referential Integrity in Oracle MySQL 5.6 Community Server</a:t>
            </a:r>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4" name="Slide Number Placeholder 3"/>
          <p:cNvSpPr>
            <a:spLocks noGrp="1"/>
          </p:cNvSpPr>
          <p:nvPr>
            <p:ph type="sldNum" sz="quarter" idx="11"/>
          </p:nvPr>
        </p:nvSpPr>
        <p:spPr/>
        <p:txBody>
          <a:bodyPr/>
          <a:lstStyle/>
          <a:p>
            <a:pPr>
              <a:defRPr/>
            </a:pPr>
            <a:r>
              <a:rPr lang="en-US"/>
              <a:t>2-</a:t>
            </a:r>
            <a:fld id="{3F2D2544-69D1-4A5E-B47A-C169B97979B4}" type="slidenum">
              <a:rPr lang="en-US" smtClean="0"/>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1524000" y="228600"/>
            <a:ext cx="7391400" cy="1143000"/>
          </a:xfrm>
        </p:spPr>
        <p:txBody>
          <a:bodyPr/>
          <a:lstStyle/>
          <a:p>
            <a:r>
              <a:rPr lang="en-US" dirty="0"/>
              <a:t>The Null Value</a:t>
            </a:r>
          </a:p>
        </p:txBody>
      </p:sp>
      <p:sp>
        <p:nvSpPr>
          <p:cNvPr id="79874" name="Rectangle 3"/>
          <p:cNvSpPr>
            <a:spLocks noGrp="1" noChangeArrowheads="1"/>
          </p:cNvSpPr>
          <p:nvPr>
            <p:ph idx="1"/>
          </p:nvPr>
        </p:nvSpPr>
        <p:spPr>
          <a:xfrm>
            <a:off x="1447800" y="1600200"/>
            <a:ext cx="7239000" cy="3381375"/>
          </a:xfrm>
        </p:spPr>
        <p:txBody>
          <a:bodyPr/>
          <a:lstStyle/>
          <a:p>
            <a:r>
              <a:rPr lang="en-US" dirty="0"/>
              <a:t>A </a:t>
            </a:r>
            <a:r>
              <a:rPr lang="en-US" b="1" dirty="0"/>
              <a:t>Null value</a:t>
            </a:r>
            <a:r>
              <a:rPr lang="en-US" dirty="0"/>
              <a:t> means that no data was </a:t>
            </a:r>
            <a:r>
              <a:rPr lang="en-US" dirty="0">
                <a:solidFill>
                  <a:srgbClr val="FF0000"/>
                </a:solidFill>
              </a:rPr>
              <a:t>entered</a:t>
            </a:r>
            <a:r>
              <a:rPr lang="en-US" dirty="0"/>
              <a:t>.</a:t>
            </a:r>
          </a:p>
          <a:p>
            <a:r>
              <a:rPr lang="en-US" dirty="0"/>
              <a:t>This is different from a </a:t>
            </a:r>
            <a:r>
              <a:rPr lang="en-US" dirty="0">
                <a:solidFill>
                  <a:srgbClr val="2117E7"/>
                </a:solidFill>
              </a:rPr>
              <a:t>zero</a:t>
            </a:r>
            <a:r>
              <a:rPr lang="en-US" dirty="0"/>
              <a:t>, space character, or tab character.</a:t>
            </a:r>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EE97FFF-F776-4BF4-92B2-CADF540CBD96}" type="slidenum">
              <a:rPr lang="en-US" smtClean="0"/>
              <a:pPr>
                <a:defRPr/>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a:xfrm>
            <a:off x="1447800" y="274638"/>
            <a:ext cx="7239000" cy="1096962"/>
          </a:xfrm>
        </p:spPr>
        <p:txBody>
          <a:bodyPr/>
          <a:lstStyle/>
          <a:p>
            <a:r>
              <a:rPr lang="en-US" dirty="0"/>
              <a:t>The Problem of Null Values</a:t>
            </a:r>
          </a:p>
        </p:txBody>
      </p:sp>
      <p:sp>
        <p:nvSpPr>
          <p:cNvPr id="81922" name="Rectangle 3"/>
          <p:cNvSpPr>
            <a:spLocks noGrp="1" noChangeArrowheads="1"/>
          </p:cNvSpPr>
          <p:nvPr>
            <p:ph idx="1"/>
          </p:nvPr>
        </p:nvSpPr>
        <p:spPr/>
        <p:txBody>
          <a:bodyPr/>
          <a:lstStyle/>
          <a:p>
            <a:r>
              <a:rPr lang="en-US" dirty="0"/>
              <a:t>A Null is often ambiguous.  It could mean…</a:t>
            </a:r>
          </a:p>
          <a:p>
            <a:pPr lvl="1"/>
            <a:r>
              <a:rPr lang="en-US" dirty="0"/>
              <a:t>The column value is </a:t>
            </a:r>
            <a:r>
              <a:rPr lang="en-US" dirty="0">
                <a:solidFill>
                  <a:srgbClr val="FF0000"/>
                </a:solidFill>
              </a:rPr>
              <a:t>not</a:t>
            </a:r>
            <a:r>
              <a:rPr lang="en-US" dirty="0"/>
              <a:t> </a:t>
            </a:r>
            <a:r>
              <a:rPr lang="en-US" dirty="0">
                <a:solidFill>
                  <a:srgbClr val="00B050"/>
                </a:solidFill>
              </a:rPr>
              <a:t>appropriate </a:t>
            </a:r>
            <a:r>
              <a:rPr lang="en-US" dirty="0"/>
              <a:t>for the specific row.</a:t>
            </a:r>
          </a:p>
          <a:p>
            <a:pPr lvl="2"/>
            <a:r>
              <a:rPr lang="en-US" sz="1400" dirty="0"/>
              <a:t>a null value for the column </a:t>
            </a:r>
            <a:r>
              <a:rPr lang="en-US" sz="1400" b="1" dirty="0" err="1"/>
              <a:t>DateOfLastChildbirth</a:t>
            </a:r>
            <a:r>
              <a:rPr lang="en-US" sz="1400" dirty="0"/>
              <a:t> in a </a:t>
            </a:r>
            <a:r>
              <a:rPr lang="en-US" sz="1400" b="1" dirty="0"/>
              <a:t>PATIENT</a:t>
            </a:r>
            <a:r>
              <a:rPr lang="en-US" sz="1400" dirty="0"/>
              <a:t> table</a:t>
            </a:r>
          </a:p>
          <a:p>
            <a:pPr lvl="1"/>
            <a:r>
              <a:rPr lang="en-US" dirty="0"/>
              <a:t>The column value is </a:t>
            </a:r>
            <a:r>
              <a:rPr lang="en-US" dirty="0">
                <a:solidFill>
                  <a:srgbClr val="FF0000"/>
                </a:solidFill>
              </a:rPr>
              <a:t>not</a:t>
            </a:r>
            <a:r>
              <a:rPr lang="en-US" dirty="0"/>
              <a:t> </a:t>
            </a:r>
            <a:r>
              <a:rPr lang="en-US" dirty="0">
                <a:solidFill>
                  <a:srgbClr val="00B050"/>
                </a:solidFill>
              </a:rPr>
              <a:t>decided</a:t>
            </a:r>
            <a:r>
              <a:rPr lang="en-US" dirty="0"/>
              <a:t>.</a:t>
            </a:r>
          </a:p>
          <a:p>
            <a:pPr lvl="1"/>
            <a:r>
              <a:rPr lang="en-US" dirty="0"/>
              <a:t>The column value is </a:t>
            </a:r>
            <a:r>
              <a:rPr lang="en-US" dirty="0">
                <a:solidFill>
                  <a:srgbClr val="FF0000"/>
                </a:solidFill>
              </a:rPr>
              <a:t>unknown</a:t>
            </a:r>
            <a:r>
              <a:rPr lang="en-US" dirty="0"/>
              <a:t>.</a:t>
            </a:r>
          </a:p>
          <a:p>
            <a:r>
              <a:rPr lang="en-US" dirty="0"/>
              <a:t>Each may have entirely different </a:t>
            </a:r>
            <a:r>
              <a:rPr lang="en-US" dirty="0">
                <a:solidFill>
                  <a:srgbClr val="FF0000"/>
                </a:solidFill>
              </a:rPr>
              <a:t>implications</a:t>
            </a:r>
            <a:r>
              <a:rPr lang="en-US" dirty="0"/>
              <a:t>.</a:t>
            </a:r>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EE97FFF-F776-4BF4-92B2-CADF540CBD96}" type="slidenum">
              <a:rPr lang="en-US" smtClean="0"/>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p:txBody>
          <a:bodyPr/>
          <a:lstStyle/>
          <a:p>
            <a:r>
              <a:rPr lang="en-US" dirty="0"/>
              <a:t>Functional Dependency</a:t>
            </a:r>
          </a:p>
        </p:txBody>
      </p:sp>
      <p:sp>
        <p:nvSpPr>
          <p:cNvPr id="83970" name="Rectangle 3"/>
          <p:cNvSpPr>
            <a:spLocks noGrp="1" noChangeArrowheads="1"/>
          </p:cNvSpPr>
          <p:nvPr>
            <p:ph idx="1"/>
          </p:nvPr>
        </p:nvSpPr>
        <p:spPr/>
        <p:txBody>
          <a:bodyPr/>
          <a:lstStyle/>
          <a:p>
            <a:r>
              <a:rPr lang="en-US" dirty="0"/>
              <a:t>Functional Dependency—A relationship between </a:t>
            </a:r>
            <a:r>
              <a:rPr lang="en-US" dirty="0">
                <a:solidFill>
                  <a:srgbClr val="00B050"/>
                </a:solidFill>
              </a:rPr>
              <a:t>attributes</a:t>
            </a:r>
            <a:r>
              <a:rPr lang="en-US" dirty="0"/>
              <a:t> in which one attribute (or group of attributes) </a:t>
            </a:r>
            <a:r>
              <a:rPr lang="en-US" dirty="0">
                <a:solidFill>
                  <a:srgbClr val="FF0000"/>
                </a:solidFill>
              </a:rPr>
              <a:t>determines </a:t>
            </a:r>
            <a:r>
              <a:rPr lang="en-US" dirty="0"/>
              <a:t>the </a:t>
            </a:r>
            <a:r>
              <a:rPr lang="en-US" dirty="0">
                <a:solidFill>
                  <a:srgbClr val="2117E7"/>
                </a:solidFill>
              </a:rPr>
              <a:t>value</a:t>
            </a:r>
            <a:r>
              <a:rPr lang="en-US" dirty="0"/>
              <a:t> of another attribute in the </a:t>
            </a:r>
            <a:r>
              <a:rPr lang="en-US" dirty="0">
                <a:solidFill>
                  <a:srgbClr val="2117E7"/>
                </a:solidFill>
              </a:rPr>
              <a:t>same</a:t>
            </a:r>
            <a:r>
              <a:rPr lang="en-US" dirty="0"/>
              <a:t> table</a:t>
            </a:r>
          </a:p>
          <a:p>
            <a:r>
              <a:rPr lang="en-US" dirty="0"/>
              <a:t>Illustration…</a:t>
            </a:r>
          </a:p>
          <a:p>
            <a:pPr lvl="1"/>
            <a:r>
              <a:rPr lang="en-US" dirty="0"/>
              <a:t>The price of one cookie can determine the price of a box of 12 cookies.</a:t>
            </a:r>
          </a:p>
          <a:p>
            <a:pPr lvl="1"/>
            <a:endParaRPr lang="en-US" dirty="0"/>
          </a:p>
        </p:txBody>
      </p:sp>
      <p:grpSp>
        <p:nvGrpSpPr>
          <p:cNvPr id="2" name="Group 4"/>
          <p:cNvGrpSpPr>
            <a:grpSpLocks/>
          </p:cNvGrpSpPr>
          <p:nvPr/>
        </p:nvGrpSpPr>
        <p:grpSpPr bwMode="auto">
          <a:xfrm>
            <a:off x="1981200" y="5638800"/>
            <a:ext cx="5794375" cy="457200"/>
            <a:chOff x="480" y="3552"/>
            <a:chExt cx="3650" cy="288"/>
          </a:xfrm>
        </p:grpSpPr>
        <p:sp>
          <p:nvSpPr>
            <p:cNvPr id="83974" name="Text Box 5"/>
            <p:cNvSpPr txBox="1">
              <a:spLocks noChangeArrowheads="1"/>
            </p:cNvSpPr>
            <p:nvPr/>
          </p:nvSpPr>
          <p:spPr bwMode="auto">
            <a:xfrm>
              <a:off x="480" y="3552"/>
              <a:ext cx="1826" cy="288"/>
            </a:xfrm>
            <a:prstGeom prst="rect">
              <a:avLst/>
            </a:prstGeom>
            <a:noFill/>
            <a:ln w="9525">
              <a:noFill/>
              <a:miter lim="800000"/>
              <a:headEnd/>
              <a:tailEnd/>
            </a:ln>
          </p:spPr>
          <p:txBody>
            <a:bodyPr wrap="none">
              <a:spAutoFit/>
            </a:bodyPr>
            <a:lstStyle/>
            <a:p>
              <a:r>
                <a:rPr lang="en-US" sz="2400" i="1" dirty="0">
                  <a:solidFill>
                    <a:srgbClr val="993300"/>
                  </a:solidFill>
                  <a:latin typeface="Arial Rounded MT Bold" pitchFamily="34" charset="0"/>
                </a:rPr>
                <a:t>(CookiePrice, Qty)</a:t>
              </a:r>
            </a:p>
          </p:txBody>
        </p:sp>
        <p:sp>
          <p:nvSpPr>
            <p:cNvPr id="83975" name="Text Box 6"/>
            <p:cNvSpPr txBox="1">
              <a:spLocks noChangeArrowheads="1"/>
            </p:cNvSpPr>
            <p:nvPr/>
          </p:nvSpPr>
          <p:spPr bwMode="auto">
            <a:xfrm>
              <a:off x="3168" y="3552"/>
              <a:ext cx="962" cy="288"/>
            </a:xfrm>
            <a:prstGeom prst="rect">
              <a:avLst/>
            </a:prstGeom>
            <a:noFill/>
            <a:ln w="9525">
              <a:noFill/>
              <a:miter lim="800000"/>
              <a:headEnd/>
              <a:tailEnd/>
            </a:ln>
          </p:spPr>
          <p:txBody>
            <a:bodyPr wrap="none">
              <a:spAutoFit/>
            </a:bodyPr>
            <a:lstStyle/>
            <a:p>
              <a:r>
                <a:rPr lang="en-US" sz="2400" i="1" dirty="0">
                  <a:solidFill>
                    <a:srgbClr val="993300"/>
                  </a:solidFill>
                  <a:latin typeface="Arial Rounded MT Bold" pitchFamily="34" charset="0"/>
                </a:rPr>
                <a:t>BoxPrice</a:t>
              </a:r>
            </a:p>
          </p:txBody>
        </p:sp>
        <p:sp>
          <p:nvSpPr>
            <p:cNvPr id="83976" name="Line 7"/>
            <p:cNvSpPr>
              <a:spLocks noChangeShapeType="1"/>
            </p:cNvSpPr>
            <p:nvPr/>
          </p:nvSpPr>
          <p:spPr bwMode="auto">
            <a:xfrm>
              <a:off x="2400" y="3696"/>
              <a:ext cx="672" cy="0"/>
            </a:xfrm>
            <a:prstGeom prst="line">
              <a:avLst/>
            </a:prstGeom>
            <a:noFill/>
            <a:ln w="38100">
              <a:solidFill>
                <a:schemeClr val="tx1"/>
              </a:solidFill>
              <a:round/>
              <a:headEnd/>
              <a:tailEnd type="triangle" w="lg" len="med"/>
            </a:ln>
          </p:spPr>
          <p:txBody>
            <a:bodyPr/>
            <a:lstStyle/>
            <a:p>
              <a:endParaRPr lang="en-US" dirty="0"/>
            </a:p>
          </p:txBody>
        </p:sp>
      </p:grpSp>
      <p:sp>
        <p:nvSpPr>
          <p:cNvPr id="3" name="Footer Placeholder 2"/>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4" name="Slide Number Placeholder 3"/>
          <p:cNvSpPr>
            <a:spLocks noGrp="1"/>
          </p:cNvSpPr>
          <p:nvPr>
            <p:ph type="sldNum" sz="quarter" idx="11"/>
          </p:nvPr>
        </p:nvSpPr>
        <p:spPr/>
        <p:txBody>
          <a:bodyPr/>
          <a:lstStyle/>
          <a:p>
            <a:pPr>
              <a:defRPr/>
            </a:pPr>
            <a:r>
              <a:rPr lang="en-US"/>
              <a:t>2-</a:t>
            </a:r>
            <a:fld id="{0EE97FFF-F776-4BF4-92B2-CADF540CBD96}" type="slidenum">
              <a:rPr lang="en-US" smtClean="0"/>
              <a:pPr>
                <a:defRPr/>
              </a:pPr>
              <a:t>37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p:txBody>
          <a:bodyPr/>
          <a:lstStyle/>
          <a:p>
            <a:r>
              <a:rPr lang="en-US" dirty="0"/>
              <a:t>Determinants</a:t>
            </a:r>
          </a:p>
        </p:txBody>
      </p:sp>
      <p:sp>
        <p:nvSpPr>
          <p:cNvPr id="86018" name="Rectangle 3"/>
          <p:cNvSpPr>
            <a:spLocks noGrp="1" noChangeArrowheads="1"/>
          </p:cNvSpPr>
          <p:nvPr>
            <p:ph idx="1"/>
          </p:nvPr>
        </p:nvSpPr>
        <p:spPr/>
        <p:txBody>
          <a:bodyPr/>
          <a:lstStyle/>
          <a:p>
            <a:r>
              <a:rPr lang="en-US" dirty="0"/>
              <a:t>The attribute (or attributes) that we use as the starting point (the variable on the left side of the equation) is called a </a:t>
            </a:r>
            <a:r>
              <a:rPr lang="en-US" i="1" dirty="0">
                <a:solidFill>
                  <a:srgbClr val="00B050"/>
                </a:solidFill>
              </a:rPr>
              <a:t>determinant</a:t>
            </a:r>
            <a:r>
              <a:rPr lang="en-US" i="1" dirty="0"/>
              <a:t>.</a:t>
            </a:r>
          </a:p>
        </p:txBody>
      </p:sp>
      <p:grpSp>
        <p:nvGrpSpPr>
          <p:cNvPr id="86019" name="Group 4"/>
          <p:cNvGrpSpPr>
            <a:grpSpLocks/>
          </p:cNvGrpSpPr>
          <p:nvPr/>
        </p:nvGrpSpPr>
        <p:grpSpPr bwMode="auto">
          <a:xfrm>
            <a:off x="2057400" y="4114800"/>
            <a:ext cx="5746750" cy="1662113"/>
            <a:chOff x="1296" y="2592"/>
            <a:chExt cx="3620" cy="1047"/>
          </a:xfrm>
        </p:grpSpPr>
        <p:grpSp>
          <p:nvGrpSpPr>
            <p:cNvPr id="86022" name="Group 5"/>
            <p:cNvGrpSpPr>
              <a:grpSpLocks/>
            </p:cNvGrpSpPr>
            <p:nvPr/>
          </p:nvGrpSpPr>
          <p:grpSpPr bwMode="auto">
            <a:xfrm>
              <a:off x="1296" y="2592"/>
              <a:ext cx="3620" cy="288"/>
              <a:chOff x="528" y="3408"/>
              <a:chExt cx="3620" cy="288"/>
            </a:xfrm>
          </p:grpSpPr>
          <p:sp>
            <p:nvSpPr>
              <p:cNvPr id="86025" name="Text Box 6"/>
              <p:cNvSpPr txBox="1">
                <a:spLocks noChangeArrowheads="1"/>
              </p:cNvSpPr>
              <p:nvPr/>
            </p:nvSpPr>
            <p:spPr bwMode="auto">
              <a:xfrm>
                <a:off x="528" y="3408"/>
                <a:ext cx="1826" cy="288"/>
              </a:xfrm>
              <a:prstGeom prst="rect">
                <a:avLst/>
              </a:prstGeom>
              <a:noFill/>
              <a:ln w="9525">
                <a:noFill/>
                <a:miter lim="800000"/>
                <a:headEnd/>
                <a:tailEnd/>
              </a:ln>
            </p:spPr>
            <p:txBody>
              <a:bodyPr wrap="none">
                <a:spAutoFit/>
              </a:bodyPr>
              <a:lstStyle/>
              <a:p>
                <a:r>
                  <a:rPr lang="en-US" sz="2400" i="1" dirty="0">
                    <a:solidFill>
                      <a:srgbClr val="993300"/>
                    </a:solidFill>
                    <a:latin typeface="Arial Rounded MT Bold" pitchFamily="34" charset="0"/>
                  </a:rPr>
                  <a:t>(CookiePrice, Qty)</a:t>
                </a:r>
              </a:p>
            </p:txBody>
          </p:sp>
          <p:sp>
            <p:nvSpPr>
              <p:cNvPr id="86026" name="Text Box 7"/>
              <p:cNvSpPr txBox="1">
                <a:spLocks noChangeArrowheads="1"/>
              </p:cNvSpPr>
              <p:nvPr/>
            </p:nvSpPr>
            <p:spPr bwMode="auto">
              <a:xfrm>
                <a:off x="3186" y="3408"/>
                <a:ext cx="962" cy="288"/>
              </a:xfrm>
              <a:prstGeom prst="rect">
                <a:avLst/>
              </a:prstGeom>
              <a:noFill/>
              <a:ln w="9525">
                <a:noFill/>
                <a:miter lim="800000"/>
                <a:headEnd/>
                <a:tailEnd/>
              </a:ln>
            </p:spPr>
            <p:txBody>
              <a:bodyPr wrap="none">
                <a:spAutoFit/>
              </a:bodyPr>
              <a:lstStyle/>
              <a:p>
                <a:r>
                  <a:rPr lang="en-US" sz="2400" i="1" dirty="0">
                    <a:solidFill>
                      <a:srgbClr val="993300"/>
                    </a:solidFill>
                    <a:latin typeface="Arial Rounded MT Bold" pitchFamily="34" charset="0"/>
                  </a:rPr>
                  <a:t>BoxPrice</a:t>
                </a:r>
              </a:p>
            </p:txBody>
          </p:sp>
          <p:sp>
            <p:nvSpPr>
              <p:cNvPr id="86027" name="Line 8"/>
              <p:cNvSpPr>
                <a:spLocks noChangeShapeType="1"/>
              </p:cNvSpPr>
              <p:nvPr/>
            </p:nvSpPr>
            <p:spPr bwMode="auto">
              <a:xfrm>
                <a:off x="2448" y="3552"/>
                <a:ext cx="672" cy="0"/>
              </a:xfrm>
              <a:prstGeom prst="line">
                <a:avLst/>
              </a:prstGeom>
              <a:noFill/>
              <a:ln w="38100">
                <a:solidFill>
                  <a:schemeClr val="tx1"/>
                </a:solidFill>
                <a:round/>
                <a:headEnd/>
                <a:tailEnd type="triangle" w="lg" len="med"/>
              </a:ln>
            </p:spPr>
            <p:txBody>
              <a:bodyPr/>
              <a:lstStyle/>
              <a:p>
                <a:endParaRPr lang="en-US" dirty="0"/>
              </a:p>
            </p:txBody>
          </p:sp>
        </p:grpSp>
        <p:sp>
          <p:nvSpPr>
            <p:cNvPr id="86023" name="Text Box 9"/>
            <p:cNvSpPr txBox="1">
              <a:spLocks noChangeArrowheads="1"/>
            </p:cNvSpPr>
            <p:nvPr/>
          </p:nvSpPr>
          <p:spPr bwMode="auto">
            <a:xfrm>
              <a:off x="2112" y="3312"/>
              <a:ext cx="2160" cy="327"/>
            </a:xfrm>
            <a:prstGeom prst="rect">
              <a:avLst/>
            </a:prstGeom>
            <a:noFill/>
            <a:ln w="9525">
              <a:noFill/>
              <a:miter lim="800000"/>
              <a:headEnd/>
              <a:tailEnd/>
            </a:ln>
          </p:spPr>
          <p:txBody>
            <a:bodyPr>
              <a:spAutoFit/>
            </a:bodyPr>
            <a:lstStyle/>
            <a:p>
              <a:pPr>
                <a:spcBef>
                  <a:spcPct val="50000"/>
                </a:spcBef>
              </a:pPr>
              <a:r>
                <a:rPr lang="en-US" sz="2800" b="1" i="1" dirty="0">
                  <a:solidFill>
                    <a:srgbClr val="993300"/>
                  </a:solidFill>
                </a:rPr>
                <a:t>Determinant</a:t>
              </a:r>
            </a:p>
          </p:txBody>
        </p:sp>
        <p:sp>
          <p:nvSpPr>
            <p:cNvPr id="86024" name="Line 10"/>
            <p:cNvSpPr>
              <a:spLocks noChangeShapeType="1"/>
            </p:cNvSpPr>
            <p:nvPr/>
          </p:nvSpPr>
          <p:spPr bwMode="auto">
            <a:xfrm flipH="1" flipV="1">
              <a:off x="2160" y="2880"/>
              <a:ext cx="240" cy="480"/>
            </a:xfrm>
            <a:prstGeom prst="line">
              <a:avLst/>
            </a:prstGeom>
            <a:noFill/>
            <a:ln w="38100">
              <a:solidFill>
                <a:schemeClr val="tx1"/>
              </a:solidFill>
              <a:round/>
              <a:headEnd/>
              <a:tailEnd type="triangle" w="lg" len="med"/>
            </a:ln>
          </p:spPr>
          <p:txBody>
            <a:bodyPr/>
            <a:lstStyle/>
            <a:p>
              <a:endParaRPr lang="en-US" dirty="0"/>
            </a:p>
          </p:txBody>
        </p:sp>
      </p:gr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EE97FFF-F776-4BF4-92B2-CADF540CBD96}" type="slidenum">
              <a:rPr lang="en-US" smtClean="0"/>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a:xfrm>
            <a:off x="1447800" y="274638"/>
            <a:ext cx="7239000" cy="1096962"/>
          </a:xfrm>
        </p:spPr>
        <p:txBody>
          <a:bodyPr/>
          <a:lstStyle/>
          <a:p>
            <a:r>
              <a:rPr lang="en-US" dirty="0"/>
              <a:t>Candidate/Primary Keys and Functional Dependency</a:t>
            </a:r>
          </a:p>
        </p:txBody>
      </p:sp>
      <p:sp>
        <p:nvSpPr>
          <p:cNvPr id="88066" name="Rectangle 3"/>
          <p:cNvSpPr>
            <a:spLocks noGrp="1" noChangeArrowheads="1"/>
          </p:cNvSpPr>
          <p:nvPr>
            <p:ph idx="1"/>
          </p:nvPr>
        </p:nvSpPr>
        <p:spPr/>
        <p:txBody>
          <a:bodyPr/>
          <a:lstStyle/>
          <a:p>
            <a:r>
              <a:rPr lang="en-US" dirty="0"/>
              <a:t>By definition…</a:t>
            </a:r>
            <a:br>
              <a:rPr lang="en-US" dirty="0"/>
            </a:br>
            <a:r>
              <a:rPr lang="en-US" dirty="0"/>
              <a:t>A </a:t>
            </a:r>
            <a:r>
              <a:rPr lang="en-US" dirty="0">
                <a:solidFill>
                  <a:srgbClr val="00B050"/>
                </a:solidFill>
              </a:rPr>
              <a:t>candidate</a:t>
            </a:r>
            <a:r>
              <a:rPr lang="en-US" dirty="0">
                <a:solidFill>
                  <a:srgbClr val="92D050"/>
                </a:solidFill>
              </a:rPr>
              <a:t> </a:t>
            </a:r>
            <a:r>
              <a:rPr lang="en-US" dirty="0"/>
              <a:t>key of a relation will functionally determine </a:t>
            </a:r>
            <a:r>
              <a:rPr lang="en-US" dirty="0">
                <a:solidFill>
                  <a:srgbClr val="FF0000"/>
                </a:solidFill>
              </a:rPr>
              <a:t>all</a:t>
            </a:r>
            <a:r>
              <a:rPr lang="en-US" dirty="0"/>
              <a:t> other </a:t>
            </a:r>
            <a:r>
              <a:rPr lang="en-US" dirty="0">
                <a:solidFill>
                  <a:srgbClr val="00B0F0"/>
                </a:solidFill>
              </a:rPr>
              <a:t>attributes</a:t>
            </a:r>
            <a:r>
              <a:rPr lang="en-US" dirty="0"/>
              <a:t> in the </a:t>
            </a:r>
            <a:r>
              <a:rPr lang="en-US" dirty="0">
                <a:solidFill>
                  <a:srgbClr val="C00000"/>
                </a:solidFill>
              </a:rPr>
              <a:t>row</a:t>
            </a:r>
            <a:r>
              <a:rPr lang="en-US" dirty="0"/>
              <a:t>.</a:t>
            </a:r>
          </a:p>
          <a:p>
            <a:r>
              <a:rPr lang="en-US" dirty="0"/>
              <a:t>Likewise, by definition…</a:t>
            </a:r>
            <a:br>
              <a:rPr lang="en-US" dirty="0"/>
            </a:br>
            <a:r>
              <a:rPr lang="en-US" dirty="0"/>
              <a:t>A </a:t>
            </a:r>
            <a:r>
              <a:rPr lang="en-US" dirty="0">
                <a:solidFill>
                  <a:srgbClr val="0070C0"/>
                </a:solidFill>
              </a:rPr>
              <a:t>primary</a:t>
            </a:r>
            <a:r>
              <a:rPr lang="en-US" dirty="0"/>
              <a:t> key of a relation will functionally determine all other attributes in the row.</a:t>
            </a:r>
          </a:p>
          <a:p>
            <a:endParaRPr lang="en-US" dirty="0"/>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EE97FFF-F776-4BF4-92B2-CADF540CBD96}" type="slidenum">
              <a:rPr lang="en-US" smtClean="0"/>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en-US" dirty="0"/>
              <a:t>Entity</a:t>
            </a:r>
          </a:p>
        </p:txBody>
      </p:sp>
      <p:sp>
        <p:nvSpPr>
          <p:cNvPr id="24578" name="Rectangle 3"/>
          <p:cNvSpPr>
            <a:spLocks noGrp="1" noChangeArrowheads="1"/>
          </p:cNvSpPr>
          <p:nvPr>
            <p:ph idx="1"/>
          </p:nvPr>
        </p:nvSpPr>
        <p:spPr/>
        <p:txBody>
          <a:bodyPr/>
          <a:lstStyle/>
          <a:p>
            <a:pPr>
              <a:lnSpc>
                <a:spcPct val="90000"/>
              </a:lnSpc>
            </a:pPr>
            <a:r>
              <a:rPr lang="en-US" dirty="0"/>
              <a:t>An </a:t>
            </a:r>
            <a:r>
              <a:rPr lang="en-US" b="1" dirty="0"/>
              <a:t>entity</a:t>
            </a:r>
            <a:r>
              <a:rPr lang="en-US" dirty="0"/>
              <a:t> is </a:t>
            </a:r>
            <a:r>
              <a:rPr lang="en-US" dirty="0">
                <a:solidFill>
                  <a:srgbClr val="FF0000"/>
                </a:solidFill>
              </a:rPr>
              <a:t>something</a:t>
            </a:r>
            <a:r>
              <a:rPr lang="en-US" dirty="0"/>
              <a:t> of importance to a </a:t>
            </a:r>
            <a:r>
              <a:rPr lang="en-US" dirty="0">
                <a:solidFill>
                  <a:srgbClr val="2117E7"/>
                </a:solidFill>
              </a:rPr>
              <a:t>user </a:t>
            </a:r>
            <a:r>
              <a:rPr lang="en-US" dirty="0"/>
              <a:t>that needs to be </a:t>
            </a:r>
            <a:r>
              <a:rPr lang="en-US" dirty="0">
                <a:solidFill>
                  <a:srgbClr val="00B050"/>
                </a:solidFill>
              </a:rPr>
              <a:t>represented</a:t>
            </a:r>
            <a:r>
              <a:rPr lang="en-US" dirty="0"/>
              <a:t> in a database.</a:t>
            </a:r>
          </a:p>
          <a:p>
            <a:pPr>
              <a:lnSpc>
                <a:spcPct val="90000"/>
              </a:lnSpc>
            </a:pPr>
            <a:r>
              <a:rPr lang="en-US" dirty="0"/>
              <a:t>An entity represents one </a:t>
            </a:r>
            <a:r>
              <a:rPr lang="en-US" dirty="0">
                <a:solidFill>
                  <a:srgbClr val="FF0000"/>
                </a:solidFill>
              </a:rPr>
              <a:t>theme</a:t>
            </a:r>
            <a:r>
              <a:rPr lang="en-US" dirty="0"/>
              <a:t> or </a:t>
            </a:r>
            <a:r>
              <a:rPr lang="en-US" dirty="0">
                <a:solidFill>
                  <a:srgbClr val="00B050"/>
                </a:solidFill>
              </a:rPr>
              <a:t>topic</a:t>
            </a:r>
            <a:r>
              <a:rPr lang="en-US" dirty="0"/>
              <a:t>.</a:t>
            </a:r>
          </a:p>
          <a:p>
            <a:pPr>
              <a:lnSpc>
                <a:spcPct val="90000"/>
              </a:lnSpc>
            </a:pPr>
            <a:r>
              <a:rPr lang="en-US" dirty="0"/>
              <a:t>In an entity-relationship model (discussed in Chapter 4), </a:t>
            </a:r>
            <a:r>
              <a:rPr lang="en-US" dirty="0">
                <a:solidFill>
                  <a:srgbClr val="2117E7"/>
                </a:solidFill>
              </a:rPr>
              <a:t>entities</a:t>
            </a:r>
            <a:r>
              <a:rPr lang="en-US" dirty="0"/>
              <a:t> are restricted to </a:t>
            </a:r>
            <a:r>
              <a:rPr lang="en-US" dirty="0">
                <a:solidFill>
                  <a:srgbClr val="00B050"/>
                </a:solidFill>
              </a:rPr>
              <a:t>things</a:t>
            </a:r>
            <a:r>
              <a:rPr lang="en-US" dirty="0"/>
              <a:t> that can be represented by a single </a:t>
            </a:r>
            <a:r>
              <a:rPr lang="en-US" dirty="0">
                <a:solidFill>
                  <a:srgbClr val="FF0000"/>
                </a:solidFill>
              </a:rPr>
              <a:t>table</a:t>
            </a:r>
            <a:r>
              <a:rPr lang="en-US" dirty="0"/>
              <a:t>.</a:t>
            </a:r>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dirty="0"/>
              <a:t>2-</a:t>
            </a:r>
            <a:fld id="{0EE97FFF-F776-4BF4-92B2-CADF540CBD96}" type="slidenum">
              <a:rPr lang="en-US" smtClean="0"/>
              <a:pPr>
                <a:defRPr/>
              </a:pPr>
              <a:t>4</a:t>
            </a:fld>
            <a:endParaRPr lang="en-US" dirty="0"/>
          </a:p>
        </p:txBody>
      </p:sp>
      <p:pic>
        <p:nvPicPr>
          <p:cNvPr id="4" name="그림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7000" y="5856860"/>
            <a:ext cx="1716024" cy="643162"/>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1447800" y="228600"/>
            <a:ext cx="7467600" cy="1143000"/>
          </a:xfrm>
        </p:spPr>
        <p:txBody>
          <a:bodyPr/>
          <a:lstStyle/>
          <a:p>
            <a:r>
              <a:rPr lang="en-US" dirty="0"/>
              <a:t>Primary Key and Functional Dependency Example</a:t>
            </a:r>
          </a:p>
        </p:txBody>
      </p:sp>
      <p:grpSp>
        <p:nvGrpSpPr>
          <p:cNvPr id="90114" name="Group 3"/>
          <p:cNvGrpSpPr>
            <a:grpSpLocks/>
          </p:cNvGrpSpPr>
          <p:nvPr/>
        </p:nvGrpSpPr>
        <p:grpSpPr bwMode="auto">
          <a:xfrm>
            <a:off x="1752600" y="1905000"/>
            <a:ext cx="6226175" cy="822325"/>
            <a:chOff x="422" y="1872"/>
            <a:chExt cx="3922" cy="518"/>
          </a:xfrm>
        </p:grpSpPr>
        <p:sp>
          <p:nvSpPr>
            <p:cNvPr id="90121" name="Text Box 4"/>
            <p:cNvSpPr txBox="1">
              <a:spLocks noChangeArrowheads="1"/>
            </p:cNvSpPr>
            <p:nvPr/>
          </p:nvSpPr>
          <p:spPr bwMode="auto">
            <a:xfrm>
              <a:off x="422" y="1987"/>
              <a:ext cx="1372" cy="288"/>
            </a:xfrm>
            <a:prstGeom prst="rect">
              <a:avLst/>
            </a:prstGeom>
            <a:noFill/>
            <a:ln w="9525">
              <a:noFill/>
              <a:miter lim="800000"/>
              <a:headEnd/>
              <a:tailEnd/>
            </a:ln>
          </p:spPr>
          <p:txBody>
            <a:bodyPr wrap="none">
              <a:spAutoFit/>
            </a:bodyPr>
            <a:lstStyle/>
            <a:p>
              <a:r>
                <a:rPr lang="en-US" sz="2400" i="1" dirty="0">
                  <a:solidFill>
                    <a:srgbClr val="993300"/>
                  </a:solidFill>
                  <a:latin typeface="Arial Rounded MT Bold" pitchFamily="34" charset="0"/>
                </a:rPr>
                <a:t>(EmployeeID)</a:t>
              </a:r>
            </a:p>
          </p:txBody>
        </p:sp>
        <p:sp>
          <p:nvSpPr>
            <p:cNvPr id="90122" name="Text Box 5"/>
            <p:cNvSpPr txBox="1">
              <a:spLocks noChangeArrowheads="1"/>
            </p:cNvSpPr>
            <p:nvPr/>
          </p:nvSpPr>
          <p:spPr bwMode="auto">
            <a:xfrm>
              <a:off x="2688" y="1872"/>
              <a:ext cx="1656" cy="518"/>
            </a:xfrm>
            <a:prstGeom prst="rect">
              <a:avLst/>
            </a:prstGeom>
            <a:noFill/>
            <a:ln w="9525">
              <a:noFill/>
              <a:miter lim="800000"/>
              <a:headEnd/>
              <a:tailEnd/>
            </a:ln>
          </p:spPr>
          <p:txBody>
            <a:bodyPr wrap="none">
              <a:spAutoFit/>
            </a:bodyPr>
            <a:lstStyle/>
            <a:p>
              <a:r>
                <a:rPr lang="en-US" sz="2400" i="1" dirty="0">
                  <a:solidFill>
                    <a:srgbClr val="993300"/>
                  </a:solidFill>
                  <a:latin typeface="Arial Rounded MT Bold" pitchFamily="34" charset="0"/>
                </a:rPr>
                <a:t>(EmpLastName, </a:t>
              </a:r>
            </a:p>
            <a:p>
              <a:r>
                <a:rPr lang="en-US" sz="2400" i="1" dirty="0">
                  <a:solidFill>
                    <a:srgbClr val="993300"/>
                  </a:solidFill>
                  <a:latin typeface="Arial Rounded MT Bold" pitchFamily="34" charset="0"/>
                </a:rPr>
                <a:t>EmpPhone)</a:t>
              </a:r>
            </a:p>
          </p:txBody>
        </p:sp>
        <p:sp>
          <p:nvSpPr>
            <p:cNvPr id="90123" name="Line 6"/>
            <p:cNvSpPr>
              <a:spLocks noChangeShapeType="1"/>
            </p:cNvSpPr>
            <p:nvPr/>
          </p:nvSpPr>
          <p:spPr bwMode="auto">
            <a:xfrm>
              <a:off x="1824" y="2160"/>
              <a:ext cx="864" cy="0"/>
            </a:xfrm>
            <a:prstGeom prst="line">
              <a:avLst/>
            </a:prstGeom>
            <a:noFill/>
            <a:ln w="38100">
              <a:solidFill>
                <a:schemeClr val="tx1"/>
              </a:solidFill>
              <a:round/>
              <a:headEnd/>
              <a:tailEnd type="triangle" w="lg" len="med"/>
            </a:ln>
          </p:spPr>
          <p:txBody>
            <a:bodyPr/>
            <a:lstStyle/>
            <a:p>
              <a:endParaRPr lang="en-US" dirty="0"/>
            </a:p>
          </p:txBody>
        </p:sp>
      </p:grpSp>
      <p:grpSp>
        <p:nvGrpSpPr>
          <p:cNvPr id="90115" name="Group 7"/>
          <p:cNvGrpSpPr>
            <a:grpSpLocks/>
          </p:cNvGrpSpPr>
          <p:nvPr/>
        </p:nvGrpSpPr>
        <p:grpSpPr bwMode="auto">
          <a:xfrm>
            <a:off x="1828800" y="4038600"/>
            <a:ext cx="5905500" cy="822325"/>
            <a:chOff x="480" y="2616"/>
            <a:chExt cx="3720" cy="518"/>
          </a:xfrm>
        </p:grpSpPr>
        <p:sp>
          <p:nvSpPr>
            <p:cNvPr id="90118" name="Text Box 8"/>
            <p:cNvSpPr txBox="1">
              <a:spLocks noChangeArrowheads="1"/>
            </p:cNvSpPr>
            <p:nvPr/>
          </p:nvSpPr>
          <p:spPr bwMode="auto">
            <a:xfrm>
              <a:off x="480" y="2616"/>
              <a:ext cx="1200" cy="288"/>
            </a:xfrm>
            <a:prstGeom prst="rect">
              <a:avLst/>
            </a:prstGeom>
            <a:noFill/>
            <a:ln w="9525">
              <a:noFill/>
              <a:miter lim="800000"/>
              <a:headEnd/>
              <a:tailEnd/>
            </a:ln>
          </p:spPr>
          <p:txBody>
            <a:bodyPr>
              <a:spAutoFit/>
            </a:bodyPr>
            <a:lstStyle/>
            <a:p>
              <a:r>
                <a:rPr lang="en-US" sz="2400" i="1" dirty="0">
                  <a:solidFill>
                    <a:srgbClr val="993300"/>
                  </a:solidFill>
                  <a:latin typeface="Arial Rounded MT Bold" pitchFamily="34" charset="0"/>
                </a:rPr>
                <a:t>(ProjectID)</a:t>
              </a:r>
            </a:p>
          </p:txBody>
        </p:sp>
        <p:sp>
          <p:nvSpPr>
            <p:cNvPr id="90119" name="Text Box 9"/>
            <p:cNvSpPr txBox="1">
              <a:spLocks noChangeArrowheads="1"/>
            </p:cNvSpPr>
            <p:nvPr/>
          </p:nvSpPr>
          <p:spPr bwMode="auto">
            <a:xfrm>
              <a:off x="2736" y="2616"/>
              <a:ext cx="1464" cy="518"/>
            </a:xfrm>
            <a:prstGeom prst="rect">
              <a:avLst/>
            </a:prstGeom>
            <a:noFill/>
            <a:ln w="9525">
              <a:noFill/>
              <a:miter lim="800000"/>
              <a:headEnd/>
              <a:tailEnd/>
            </a:ln>
          </p:spPr>
          <p:txBody>
            <a:bodyPr wrap="none">
              <a:spAutoFit/>
            </a:bodyPr>
            <a:lstStyle/>
            <a:p>
              <a:r>
                <a:rPr lang="en-US" sz="2400" i="1" dirty="0">
                  <a:solidFill>
                    <a:srgbClr val="993300"/>
                  </a:solidFill>
                  <a:latin typeface="Arial Rounded MT Bold" pitchFamily="34" charset="0"/>
                </a:rPr>
                <a:t>(ProjectName,</a:t>
              </a:r>
            </a:p>
            <a:p>
              <a:r>
                <a:rPr lang="en-US" sz="2400" i="1" dirty="0">
                  <a:solidFill>
                    <a:srgbClr val="993300"/>
                  </a:solidFill>
                  <a:latin typeface="Arial Rounded MT Bold" pitchFamily="34" charset="0"/>
                </a:rPr>
                <a:t> StartDate)</a:t>
              </a:r>
            </a:p>
          </p:txBody>
        </p:sp>
        <p:sp>
          <p:nvSpPr>
            <p:cNvPr id="90120" name="Line 10"/>
            <p:cNvSpPr>
              <a:spLocks noChangeShapeType="1"/>
            </p:cNvSpPr>
            <p:nvPr/>
          </p:nvSpPr>
          <p:spPr bwMode="auto">
            <a:xfrm>
              <a:off x="1680" y="2784"/>
              <a:ext cx="1008" cy="0"/>
            </a:xfrm>
            <a:prstGeom prst="line">
              <a:avLst/>
            </a:prstGeom>
            <a:noFill/>
            <a:ln w="38100">
              <a:solidFill>
                <a:schemeClr val="tx1"/>
              </a:solidFill>
              <a:round/>
              <a:headEnd/>
              <a:tailEnd type="triangle" w="lg" len="med"/>
            </a:ln>
          </p:spPr>
          <p:txBody>
            <a:bodyPr/>
            <a:lstStyle/>
            <a:p>
              <a:endParaRPr lang="en-US" dirty="0"/>
            </a:p>
          </p:txBody>
        </p:sp>
      </p:gr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EE97FFF-F776-4BF4-92B2-CADF540CBD96}"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p:txBody>
          <a:bodyPr/>
          <a:lstStyle/>
          <a:p>
            <a:r>
              <a:rPr lang="en-US" dirty="0"/>
              <a:t>Normalization</a:t>
            </a:r>
          </a:p>
        </p:txBody>
      </p:sp>
      <p:sp>
        <p:nvSpPr>
          <p:cNvPr id="92162" name="Rectangle 3"/>
          <p:cNvSpPr>
            <a:spLocks noGrp="1" noChangeArrowheads="1"/>
          </p:cNvSpPr>
          <p:nvPr>
            <p:ph idx="1"/>
          </p:nvPr>
        </p:nvSpPr>
        <p:spPr/>
        <p:txBody>
          <a:bodyPr/>
          <a:lstStyle/>
          <a:p>
            <a:r>
              <a:rPr lang="en-US" dirty="0"/>
              <a:t>Normalization—A process of analyzing a relation to ensure that it is </a:t>
            </a:r>
            <a:r>
              <a:rPr lang="en-US" i="1" dirty="0">
                <a:solidFill>
                  <a:srgbClr val="FF0000"/>
                </a:solidFill>
              </a:rPr>
              <a:t>well formed</a:t>
            </a:r>
          </a:p>
          <a:p>
            <a:r>
              <a:rPr lang="en-US" dirty="0"/>
              <a:t>More specifically, if a relation is </a:t>
            </a:r>
            <a:r>
              <a:rPr lang="en-US" dirty="0">
                <a:solidFill>
                  <a:srgbClr val="FF0000"/>
                </a:solidFill>
              </a:rPr>
              <a:t>normalized</a:t>
            </a:r>
            <a:r>
              <a:rPr lang="en-US" dirty="0"/>
              <a:t> (</a:t>
            </a:r>
            <a:r>
              <a:rPr lang="en-US" dirty="0">
                <a:solidFill>
                  <a:srgbClr val="00B050"/>
                </a:solidFill>
              </a:rPr>
              <a:t>well formed</a:t>
            </a:r>
            <a:r>
              <a:rPr lang="en-US" dirty="0"/>
              <a:t>), </a:t>
            </a:r>
            <a:r>
              <a:rPr lang="en-US" dirty="0">
                <a:solidFill>
                  <a:srgbClr val="2117E7"/>
                </a:solidFill>
              </a:rPr>
              <a:t>rows</a:t>
            </a:r>
            <a:r>
              <a:rPr lang="en-US" dirty="0"/>
              <a:t> can be inserted, deleted, or modified without creating </a:t>
            </a:r>
            <a:r>
              <a:rPr lang="en-US" dirty="0">
                <a:solidFill>
                  <a:srgbClr val="2117E7"/>
                </a:solidFill>
              </a:rPr>
              <a:t>update</a:t>
            </a:r>
            <a:r>
              <a:rPr lang="en-US" dirty="0"/>
              <a:t> </a:t>
            </a:r>
            <a:r>
              <a:rPr lang="en-US" dirty="0">
                <a:solidFill>
                  <a:srgbClr val="FF0000"/>
                </a:solidFill>
              </a:rPr>
              <a:t>anomalies</a:t>
            </a:r>
            <a:r>
              <a:rPr lang="en-US" dirty="0"/>
              <a:t>.</a:t>
            </a:r>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EE97FFF-F776-4BF4-92B2-CADF540CBD96}"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p:txBody>
          <a:bodyPr/>
          <a:lstStyle/>
          <a:p>
            <a:r>
              <a:rPr lang="en-US" dirty="0"/>
              <a:t>Normalization Principles</a:t>
            </a:r>
          </a:p>
        </p:txBody>
      </p:sp>
      <p:sp>
        <p:nvSpPr>
          <p:cNvPr id="94210" name="Rectangle 3"/>
          <p:cNvSpPr>
            <a:spLocks noGrp="1" noChangeArrowheads="1"/>
          </p:cNvSpPr>
          <p:nvPr>
            <p:ph idx="1"/>
          </p:nvPr>
        </p:nvSpPr>
        <p:spPr/>
        <p:txBody>
          <a:bodyPr/>
          <a:lstStyle/>
          <a:p>
            <a:r>
              <a:rPr lang="en-US" dirty="0"/>
              <a:t>Relational design principles for normalized relations:</a:t>
            </a:r>
          </a:p>
          <a:p>
            <a:pPr lvl="1"/>
            <a:r>
              <a:rPr lang="en-US" dirty="0"/>
              <a:t>To be a well-formed relation, </a:t>
            </a:r>
            <a:r>
              <a:rPr lang="en-US" dirty="0">
                <a:solidFill>
                  <a:srgbClr val="FF0000"/>
                </a:solidFill>
              </a:rPr>
              <a:t>every</a:t>
            </a:r>
            <a:r>
              <a:rPr lang="en-US" dirty="0"/>
              <a:t> </a:t>
            </a:r>
            <a:r>
              <a:rPr lang="en-US" i="1" dirty="0">
                <a:solidFill>
                  <a:srgbClr val="00B0F0"/>
                </a:solidFill>
              </a:rPr>
              <a:t>determinant</a:t>
            </a:r>
            <a:r>
              <a:rPr lang="en-US" dirty="0"/>
              <a:t> must be a </a:t>
            </a:r>
            <a:r>
              <a:rPr lang="en-US" i="1" dirty="0">
                <a:solidFill>
                  <a:srgbClr val="00B050"/>
                </a:solidFill>
              </a:rPr>
              <a:t>candidate</a:t>
            </a:r>
            <a:r>
              <a:rPr lang="en-US" i="1" dirty="0"/>
              <a:t> key.</a:t>
            </a:r>
          </a:p>
          <a:p>
            <a:pPr lvl="1"/>
            <a:r>
              <a:rPr lang="en-US" dirty="0"/>
              <a:t>Any relation that is not well formed should be </a:t>
            </a:r>
            <a:r>
              <a:rPr lang="en-US" dirty="0">
                <a:solidFill>
                  <a:srgbClr val="FF0000"/>
                </a:solidFill>
              </a:rPr>
              <a:t>broken </a:t>
            </a:r>
            <a:r>
              <a:rPr lang="en-US" dirty="0"/>
              <a:t>into two or more well-formed relations.</a:t>
            </a:r>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EE97FFF-F776-4BF4-92B2-CADF540CBD96}" type="slidenum">
              <a:rPr lang="en-US" smtClean="0"/>
              <a:pPr>
                <a:defRPr/>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3600" dirty="0"/>
              <a:t>Modification Problems</a:t>
            </a:r>
          </a:p>
        </p:txBody>
      </p:sp>
      <p:sp>
        <p:nvSpPr>
          <p:cNvPr id="18435" name="Rectangle 3"/>
          <p:cNvSpPr>
            <a:spLocks noGrp="1" noChangeArrowheads="1"/>
          </p:cNvSpPr>
          <p:nvPr>
            <p:ph idx="1"/>
          </p:nvPr>
        </p:nvSpPr>
        <p:spPr/>
        <p:txBody>
          <a:bodyPr/>
          <a:lstStyle/>
          <a:p>
            <a:r>
              <a:rPr lang="en-US" dirty="0"/>
              <a:t>Tables that are </a:t>
            </a:r>
            <a:r>
              <a:rPr lang="en-US" dirty="0">
                <a:solidFill>
                  <a:srgbClr val="FF0000"/>
                </a:solidFill>
              </a:rPr>
              <a:t>not</a:t>
            </a:r>
            <a:r>
              <a:rPr lang="en-US" dirty="0"/>
              <a:t> normalized will experience issues known as modification </a:t>
            </a:r>
            <a:r>
              <a:rPr lang="en-US" dirty="0">
                <a:solidFill>
                  <a:srgbClr val="FF0000"/>
                </a:solidFill>
              </a:rPr>
              <a:t>problems</a:t>
            </a:r>
            <a:r>
              <a:rPr lang="en-US" dirty="0"/>
              <a:t>.</a:t>
            </a:r>
          </a:p>
          <a:p>
            <a:pPr lvl="1"/>
            <a:r>
              <a:rPr lang="en-US" dirty="0"/>
              <a:t>Insertion problems</a:t>
            </a:r>
          </a:p>
          <a:p>
            <a:pPr lvl="2"/>
            <a:r>
              <a:rPr lang="en-US" dirty="0"/>
              <a:t>Difficulties inserting data into a relation</a:t>
            </a:r>
          </a:p>
          <a:p>
            <a:pPr lvl="1"/>
            <a:r>
              <a:rPr lang="en-US" dirty="0"/>
              <a:t>Modification problems</a:t>
            </a:r>
          </a:p>
          <a:p>
            <a:pPr lvl="2"/>
            <a:r>
              <a:rPr lang="en-US" dirty="0"/>
              <a:t>Difficulties modifying data into a relation</a:t>
            </a:r>
          </a:p>
          <a:p>
            <a:pPr lvl="1"/>
            <a:r>
              <a:rPr lang="en-US" dirty="0"/>
              <a:t>Deletion problems</a:t>
            </a:r>
          </a:p>
          <a:p>
            <a:pPr lvl="2"/>
            <a:r>
              <a:rPr lang="en-US" dirty="0"/>
              <a:t>Difficulties deleting data from a relation</a:t>
            </a:r>
          </a:p>
          <a:p>
            <a:pPr lvl="2"/>
            <a:endParaRPr lang="en-US" dirty="0"/>
          </a:p>
        </p:txBody>
      </p:sp>
      <p:sp>
        <p:nvSpPr>
          <p:cNvPr id="4" name="Footer Placeholder 3"/>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EE97FFF-F776-4BF4-92B2-CADF540CBD96}" type="slidenum">
              <a:rPr lang="en-US" smtClean="0"/>
              <a:pPr>
                <a:defRPr/>
              </a:pPr>
              <a:t>43</a:t>
            </a:fld>
            <a:endParaRPr lang="en-US" dirty="0"/>
          </a:p>
        </p:txBody>
      </p:sp>
    </p:spTree>
    <p:extLst>
      <p:ext uri="{BB962C8B-B14F-4D97-AF65-F5344CB8AC3E}">
        <p14:creationId xmlns:p14="http://schemas.microsoft.com/office/powerpoint/2010/main" val="418317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447800" y="228600"/>
            <a:ext cx="7467600" cy="1219200"/>
          </a:xfrm>
        </p:spPr>
        <p:txBody>
          <a:bodyPr/>
          <a:lstStyle/>
          <a:p>
            <a:r>
              <a:rPr lang="en-US" sz="3600" dirty="0"/>
              <a:t>Solving Modification Problems</a:t>
            </a:r>
          </a:p>
        </p:txBody>
      </p:sp>
      <p:sp>
        <p:nvSpPr>
          <p:cNvPr id="19459" name="Rectangle 3"/>
          <p:cNvSpPr>
            <a:spLocks noGrp="1" noChangeArrowheads="1"/>
          </p:cNvSpPr>
          <p:nvPr>
            <p:ph idx="1"/>
          </p:nvPr>
        </p:nvSpPr>
        <p:spPr>
          <a:xfrm>
            <a:off x="1447800" y="1600200"/>
            <a:ext cx="7164388" cy="3044825"/>
          </a:xfrm>
        </p:spPr>
        <p:txBody>
          <a:bodyPr/>
          <a:lstStyle/>
          <a:p>
            <a:r>
              <a:rPr lang="en-US" dirty="0"/>
              <a:t>Most modification problems are solved by </a:t>
            </a:r>
            <a:r>
              <a:rPr lang="en-US" dirty="0">
                <a:solidFill>
                  <a:srgbClr val="FF0000"/>
                </a:solidFill>
              </a:rPr>
              <a:t>breaking</a:t>
            </a:r>
            <a:r>
              <a:rPr lang="en-US" dirty="0"/>
              <a:t> an existing table into two or more tables through a process known as </a:t>
            </a:r>
            <a:r>
              <a:rPr lang="en-US" dirty="0">
                <a:solidFill>
                  <a:srgbClr val="FF0000"/>
                </a:solidFill>
              </a:rPr>
              <a:t>normalization</a:t>
            </a:r>
            <a:r>
              <a:rPr lang="en-US" dirty="0"/>
              <a:t>.</a:t>
            </a:r>
          </a:p>
        </p:txBody>
      </p:sp>
      <p:sp>
        <p:nvSpPr>
          <p:cNvPr id="4" name="Footer Placeholder 3"/>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EE97FFF-F776-4BF4-92B2-CADF540CBD96}" type="slidenum">
              <a:rPr lang="en-US" smtClean="0"/>
              <a:pPr>
                <a:defRPr/>
              </a:pPr>
              <a:t>44</a:t>
            </a:fld>
            <a:endParaRPr lang="en-US" dirty="0"/>
          </a:p>
        </p:txBody>
      </p:sp>
    </p:spTree>
    <p:extLst>
      <p:ext uri="{BB962C8B-B14F-4D97-AF65-F5344CB8AC3E}">
        <p14:creationId xmlns:p14="http://schemas.microsoft.com/office/powerpoint/2010/main" val="3593785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3600" dirty="0"/>
              <a:t>Definition Review</a:t>
            </a:r>
          </a:p>
        </p:txBody>
      </p:sp>
      <p:sp>
        <p:nvSpPr>
          <p:cNvPr id="20483" name="Rectangle 3"/>
          <p:cNvSpPr>
            <a:spLocks noGrp="1" noChangeArrowheads="1"/>
          </p:cNvSpPr>
          <p:nvPr>
            <p:ph idx="1"/>
          </p:nvPr>
        </p:nvSpPr>
        <p:spPr/>
        <p:txBody>
          <a:bodyPr/>
          <a:lstStyle/>
          <a:p>
            <a:pPr>
              <a:lnSpc>
                <a:spcPct val="90000"/>
              </a:lnSpc>
            </a:pPr>
            <a:r>
              <a:rPr lang="en-US" dirty="0"/>
              <a:t>Functional dependency</a:t>
            </a:r>
          </a:p>
          <a:p>
            <a:pPr lvl="1">
              <a:lnSpc>
                <a:spcPct val="90000"/>
              </a:lnSpc>
            </a:pPr>
            <a:r>
              <a:rPr lang="en-US" dirty="0"/>
              <a:t>The relationship (within the relation) that describes how the </a:t>
            </a:r>
            <a:r>
              <a:rPr lang="en-US" dirty="0">
                <a:solidFill>
                  <a:srgbClr val="00B050"/>
                </a:solidFill>
              </a:rPr>
              <a:t>value </a:t>
            </a:r>
            <a:r>
              <a:rPr lang="en-US" dirty="0"/>
              <a:t>of one </a:t>
            </a:r>
            <a:r>
              <a:rPr lang="en-US" dirty="0">
                <a:solidFill>
                  <a:srgbClr val="2117E7"/>
                </a:solidFill>
              </a:rPr>
              <a:t>attribute</a:t>
            </a:r>
            <a:r>
              <a:rPr lang="en-US" dirty="0">
                <a:solidFill>
                  <a:srgbClr val="0070C0"/>
                </a:solidFill>
              </a:rPr>
              <a:t> </a:t>
            </a:r>
            <a:r>
              <a:rPr lang="en-US" dirty="0"/>
              <a:t>may be used to </a:t>
            </a:r>
            <a:r>
              <a:rPr lang="en-US" dirty="0">
                <a:solidFill>
                  <a:srgbClr val="FF0000"/>
                </a:solidFill>
              </a:rPr>
              <a:t>find</a:t>
            </a:r>
            <a:r>
              <a:rPr lang="en-US" dirty="0"/>
              <a:t> the </a:t>
            </a:r>
            <a:r>
              <a:rPr lang="en-US" dirty="0">
                <a:solidFill>
                  <a:srgbClr val="00B050"/>
                </a:solidFill>
              </a:rPr>
              <a:t>value</a:t>
            </a:r>
            <a:r>
              <a:rPr lang="en-US" dirty="0"/>
              <a:t> of another </a:t>
            </a:r>
            <a:r>
              <a:rPr lang="en-US" dirty="0">
                <a:solidFill>
                  <a:srgbClr val="2117E7"/>
                </a:solidFill>
              </a:rPr>
              <a:t>attribute</a:t>
            </a:r>
            <a:r>
              <a:rPr lang="en-US" dirty="0"/>
              <a:t>.</a:t>
            </a:r>
          </a:p>
          <a:p>
            <a:pPr>
              <a:lnSpc>
                <a:spcPct val="90000"/>
              </a:lnSpc>
            </a:pPr>
            <a:r>
              <a:rPr lang="en-US" dirty="0"/>
              <a:t>Determinant</a:t>
            </a:r>
          </a:p>
          <a:p>
            <a:pPr lvl="1">
              <a:lnSpc>
                <a:spcPct val="90000"/>
              </a:lnSpc>
            </a:pPr>
            <a:r>
              <a:rPr lang="en-US" dirty="0"/>
              <a:t>The attribute that can be used to find the value of another attribute in the relation</a:t>
            </a:r>
          </a:p>
          <a:p>
            <a:pPr lvl="1">
              <a:lnSpc>
                <a:spcPct val="90000"/>
              </a:lnSpc>
            </a:pPr>
            <a:r>
              <a:rPr lang="en-US" dirty="0"/>
              <a:t>The </a:t>
            </a:r>
            <a:r>
              <a:rPr lang="en-US" altLang="ko-KR" dirty="0">
                <a:solidFill>
                  <a:srgbClr val="00B050"/>
                </a:solidFill>
              </a:rPr>
              <a:t>left</a:t>
            </a:r>
            <a:r>
              <a:rPr lang="en-US" dirty="0"/>
              <a:t>-hand side of a functional dependency</a:t>
            </a:r>
          </a:p>
        </p:txBody>
      </p:sp>
      <p:sp>
        <p:nvSpPr>
          <p:cNvPr id="4" name="Footer Placeholder 3"/>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EE97FFF-F776-4BF4-92B2-CADF540CBD96}" type="slidenum">
              <a:rPr lang="en-US" smtClean="0"/>
              <a:pPr>
                <a:defRPr/>
              </a:pPr>
              <a:t>45</a:t>
            </a:fld>
            <a:endParaRPr lang="en-US" dirty="0"/>
          </a:p>
        </p:txBody>
      </p:sp>
    </p:spTree>
    <p:extLst>
      <p:ext uri="{BB962C8B-B14F-4D97-AF65-F5344CB8AC3E}">
        <p14:creationId xmlns:p14="http://schemas.microsoft.com/office/powerpoint/2010/main" val="34994612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3600" dirty="0"/>
              <a:t>Definition Review II</a:t>
            </a:r>
          </a:p>
        </p:txBody>
      </p:sp>
      <p:sp>
        <p:nvSpPr>
          <p:cNvPr id="21507" name="Rectangle 3"/>
          <p:cNvSpPr>
            <a:spLocks noGrp="1" noChangeArrowheads="1"/>
          </p:cNvSpPr>
          <p:nvPr>
            <p:ph idx="1"/>
          </p:nvPr>
        </p:nvSpPr>
        <p:spPr>
          <a:xfrm>
            <a:off x="1600200" y="1676400"/>
            <a:ext cx="7086600" cy="4495800"/>
          </a:xfrm>
        </p:spPr>
        <p:txBody>
          <a:bodyPr/>
          <a:lstStyle/>
          <a:p>
            <a:r>
              <a:rPr lang="en-US" dirty="0"/>
              <a:t>Candidate key</a:t>
            </a:r>
          </a:p>
          <a:p>
            <a:pPr lvl="1"/>
            <a:r>
              <a:rPr lang="en-US" dirty="0"/>
              <a:t>The value of a candidate key can be used to find the value of </a:t>
            </a:r>
            <a:r>
              <a:rPr lang="en-US" dirty="0">
                <a:solidFill>
                  <a:srgbClr val="FF0000"/>
                </a:solidFill>
              </a:rPr>
              <a:t>every</a:t>
            </a:r>
            <a:r>
              <a:rPr lang="en-US" dirty="0"/>
              <a:t> other attribute in the table.</a:t>
            </a:r>
          </a:p>
          <a:p>
            <a:pPr lvl="1"/>
            <a:r>
              <a:rPr lang="en-US" dirty="0"/>
              <a:t>A </a:t>
            </a:r>
            <a:r>
              <a:rPr lang="en-US" dirty="0">
                <a:solidFill>
                  <a:srgbClr val="0070C0"/>
                </a:solidFill>
              </a:rPr>
              <a:t>simple</a:t>
            </a:r>
            <a:r>
              <a:rPr lang="en-US" dirty="0"/>
              <a:t> candidate key consists of only one attribute.</a:t>
            </a:r>
          </a:p>
          <a:p>
            <a:pPr lvl="1"/>
            <a:r>
              <a:rPr lang="en-US" dirty="0"/>
              <a:t>A </a:t>
            </a:r>
            <a:r>
              <a:rPr lang="en-US" dirty="0">
                <a:solidFill>
                  <a:srgbClr val="FF0000"/>
                </a:solidFill>
              </a:rPr>
              <a:t>composite</a:t>
            </a:r>
            <a:r>
              <a:rPr lang="en-US" dirty="0"/>
              <a:t> candidate key consists of more than one attribute.</a:t>
            </a:r>
          </a:p>
          <a:p>
            <a:pPr>
              <a:buFontTx/>
              <a:buNone/>
            </a:pPr>
            <a:endParaRPr lang="en-US" dirty="0"/>
          </a:p>
        </p:txBody>
      </p:sp>
      <p:sp>
        <p:nvSpPr>
          <p:cNvPr id="4" name="Footer Placeholder 3"/>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EE97FFF-F776-4BF4-92B2-CADF540CBD96}" type="slidenum">
              <a:rPr lang="en-US" smtClean="0"/>
              <a:pPr>
                <a:defRPr/>
              </a:pPr>
              <a:t>46</a:t>
            </a:fld>
            <a:endParaRPr lang="en-US" dirty="0"/>
          </a:p>
        </p:txBody>
      </p:sp>
    </p:spTree>
    <p:extLst>
      <p:ext uri="{BB962C8B-B14F-4D97-AF65-F5344CB8AC3E}">
        <p14:creationId xmlns:p14="http://schemas.microsoft.com/office/powerpoint/2010/main" val="29231965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3600" dirty="0"/>
              <a:t>Normal Forms</a:t>
            </a:r>
          </a:p>
        </p:txBody>
      </p:sp>
      <p:sp>
        <p:nvSpPr>
          <p:cNvPr id="22531" name="Rectangle 3"/>
          <p:cNvSpPr>
            <a:spLocks noGrp="1" noChangeArrowheads="1"/>
          </p:cNvSpPr>
          <p:nvPr>
            <p:ph idx="1"/>
          </p:nvPr>
        </p:nvSpPr>
        <p:spPr/>
        <p:txBody>
          <a:bodyPr/>
          <a:lstStyle/>
          <a:p>
            <a:pPr>
              <a:lnSpc>
                <a:spcPct val="90000"/>
              </a:lnSpc>
            </a:pPr>
            <a:r>
              <a:rPr lang="en-US" dirty="0"/>
              <a:t>There are many defined normal forms:</a:t>
            </a:r>
          </a:p>
          <a:p>
            <a:pPr lvl="1">
              <a:lnSpc>
                <a:spcPct val="90000"/>
              </a:lnSpc>
            </a:pPr>
            <a:r>
              <a:rPr lang="en-US" dirty="0"/>
              <a:t>First Normal Form (1NF)</a:t>
            </a:r>
          </a:p>
          <a:p>
            <a:pPr lvl="1">
              <a:lnSpc>
                <a:spcPct val="90000"/>
              </a:lnSpc>
            </a:pPr>
            <a:r>
              <a:rPr lang="en-US" dirty="0"/>
              <a:t>Second Normal Form (2NF)</a:t>
            </a:r>
          </a:p>
          <a:p>
            <a:pPr lvl="1">
              <a:lnSpc>
                <a:spcPct val="90000"/>
              </a:lnSpc>
            </a:pPr>
            <a:r>
              <a:rPr lang="en-US" dirty="0"/>
              <a:t>Third Normal Form (3NF)</a:t>
            </a:r>
          </a:p>
          <a:p>
            <a:pPr lvl="1">
              <a:lnSpc>
                <a:spcPct val="90000"/>
              </a:lnSpc>
            </a:pPr>
            <a:r>
              <a:rPr lang="en-US" dirty="0"/>
              <a:t>Boyce-Codd Normal Form (</a:t>
            </a:r>
            <a:r>
              <a:rPr lang="en-US" dirty="0">
                <a:solidFill>
                  <a:srgbClr val="FF0000"/>
                </a:solidFill>
              </a:rPr>
              <a:t>BCNF</a:t>
            </a:r>
            <a:r>
              <a:rPr lang="en-US" dirty="0"/>
              <a:t>)</a:t>
            </a:r>
          </a:p>
          <a:p>
            <a:pPr lvl="1">
              <a:lnSpc>
                <a:spcPct val="90000"/>
              </a:lnSpc>
            </a:pPr>
            <a:r>
              <a:rPr lang="en-US" dirty="0"/>
              <a:t>Fourth Normal Form (4NF)</a:t>
            </a:r>
          </a:p>
          <a:p>
            <a:pPr lvl="1">
              <a:lnSpc>
                <a:spcPct val="90000"/>
              </a:lnSpc>
            </a:pPr>
            <a:r>
              <a:rPr lang="en-US" dirty="0"/>
              <a:t>Fifth Normal Form (5NF)</a:t>
            </a:r>
          </a:p>
          <a:p>
            <a:pPr lvl="1">
              <a:lnSpc>
                <a:spcPct val="90000"/>
              </a:lnSpc>
            </a:pPr>
            <a:r>
              <a:rPr lang="en-US" dirty="0"/>
              <a:t>Domain/Key Normal Form (DK/NF)</a:t>
            </a:r>
          </a:p>
        </p:txBody>
      </p:sp>
      <p:sp>
        <p:nvSpPr>
          <p:cNvPr id="4" name="Footer Placeholder 3"/>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EE97FFF-F776-4BF4-92B2-CADF540CBD96}" type="slidenum">
              <a:rPr lang="en-US" smtClean="0"/>
              <a:pPr>
                <a:defRPr/>
              </a:pPr>
              <a:t>47</a:t>
            </a:fld>
            <a:endParaRPr lang="en-US" dirty="0"/>
          </a:p>
        </p:txBody>
      </p:sp>
    </p:spTree>
    <p:extLst>
      <p:ext uri="{BB962C8B-B14F-4D97-AF65-F5344CB8AC3E}">
        <p14:creationId xmlns:p14="http://schemas.microsoft.com/office/powerpoint/2010/main" val="7359422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447800" y="228600"/>
            <a:ext cx="7391400" cy="990600"/>
          </a:xfrm>
        </p:spPr>
        <p:txBody>
          <a:bodyPr/>
          <a:lstStyle/>
          <a:p>
            <a:r>
              <a:rPr lang="en-US" sz="3600" dirty="0"/>
              <a:t>Normalization to BCNF</a:t>
            </a:r>
          </a:p>
        </p:txBody>
      </p:sp>
      <p:sp>
        <p:nvSpPr>
          <p:cNvPr id="23555" name="Rectangle 3"/>
          <p:cNvSpPr>
            <a:spLocks noGrp="1" noChangeArrowheads="1"/>
          </p:cNvSpPr>
          <p:nvPr>
            <p:ph idx="1"/>
          </p:nvPr>
        </p:nvSpPr>
        <p:spPr>
          <a:xfrm>
            <a:off x="1447800" y="1679575"/>
            <a:ext cx="7239000" cy="4408488"/>
          </a:xfrm>
        </p:spPr>
        <p:txBody>
          <a:bodyPr/>
          <a:lstStyle/>
          <a:p>
            <a:r>
              <a:rPr lang="en-US" dirty="0"/>
              <a:t>For our purposes, a relation is considered normalized when:</a:t>
            </a:r>
          </a:p>
          <a:p>
            <a:pPr>
              <a:buFontTx/>
              <a:buNone/>
            </a:pPr>
            <a:endParaRPr lang="en-US" dirty="0"/>
          </a:p>
          <a:p>
            <a:pPr>
              <a:buFontTx/>
              <a:buNone/>
            </a:pPr>
            <a:r>
              <a:rPr lang="en-US" dirty="0"/>
              <a:t>  </a:t>
            </a:r>
            <a:r>
              <a:rPr lang="en-US" i="1" dirty="0">
                <a:solidFill>
                  <a:srgbClr val="FF0000"/>
                </a:solidFill>
              </a:rPr>
              <a:t>Every</a:t>
            </a:r>
            <a:r>
              <a:rPr lang="en-US" i="1" dirty="0">
                <a:solidFill>
                  <a:srgbClr val="1811A9"/>
                </a:solidFill>
              </a:rPr>
              <a:t> </a:t>
            </a:r>
            <a:r>
              <a:rPr lang="en-US" i="1" dirty="0">
                <a:solidFill>
                  <a:srgbClr val="00B050"/>
                </a:solidFill>
              </a:rPr>
              <a:t>determinant</a:t>
            </a:r>
            <a:r>
              <a:rPr lang="en-US" i="1" dirty="0">
                <a:solidFill>
                  <a:srgbClr val="1811A9"/>
                </a:solidFill>
              </a:rPr>
              <a:t> </a:t>
            </a:r>
            <a:r>
              <a:rPr lang="en-US" i="1" dirty="0"/>
              <a:t>is a</a:t>
            </a:r>
            <a:r>
              <a:rPr lang="en-US" i="1" dirty="0">
                <a:solidFill>
                  <a:srgbClr val="1811A9"/>
                </a:solidFill>
              </a:rPr>
              <a:t> </a:t>
            </a:r>
            <a:r>
              <a:rPr lang="en-US" i="1" dirty="0">
                <a:solidFill>
                  <a:srgbClr val="00B0F0"/>
                </a:solidFill>
              </a:rPr>
              <a:t>candidate</a:t>
            </a:r>
            <a:r>
              <a:rPr lang="en-US" i="1" dirty="0">
                <a:solidFill>
                  <a:srgbClr val="1811A9"/>
                </a:solidFill>
              </a:rPr>
              <a:t> </a:t>
            </a:r>
            <a:r>
              <a:rPr lang="en-US" i="1" dirty="0"/>
              <a:t>key</a:t>
            </a:r>
            <a:r>
              <a:rPr lang="en-US" i="1" dirty="0">
                <a:solidFill>
                  <a:srgbClr val="1811A9"/>
                </a:solidFill>
              </a:rPr>
              <a:t>.</a:t>
            </a:r>
          </a:p>
          <a:p>
            <a:pPr algn="ctr">
              <a:buFontTx/>
              <a:buNone/>
            </a:pPr>
            <a:endParaRPr lang="en-US" sz="2000" dirty="0"/>
          </a:p>
          <a:p>
            <a:pPr algn="ctr">
              <a:buFontTx/>
              <a:buNone/>
            </a:pPr>
            <a:endParaRPr lang="en-US" sz="2000" dirty="0"/>
          </a:p>
          <a:p>
            <a:pPr marL="0" indent="0" algn="ctr">
              <a:buNone/>
            </a:pPr>
            <a:r>
              <a:rPr lang="en-US" sz="2800" dirty="0"/>
              <a:t>This is Boyce-Codd Normal Form (</a:t>
            </a:r>
            <a:r>
              <a:rPr lang="en-US" sz="2800" dirty="0">
                <a:solidFill>
                  <a:srgbClr val="FF0000"/>
                </a:solidFill>
              </a:rPr>
              <a:t>BCNF</a:t>
            </a:r>
            <a:r>
              <a:rPr lang="en-US" sz="2800" dirty="0"/>
              <a:t>)</a:t>
            </a:r>
          </a:p>
          <a:p>
            <a:endParaRPr lang="en-US" sz="2000" dirty="0"/>
          </a:p>
        </p:txBody>
      </p:sp>
      <p:sp>
        <p:nvSpPr>
          <p:cNvPr id="4" name="Footer Placeholder 3"/>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EE97FFF-F776-4BF4-92B2-CADF540CBD96}" type="slidenum">
              <a:rPr lang="en-US" smtClean="0"/>
              <a:pPr>
                <a:defRPr/>
              </a:pPr>
              <a:t>48</a:t>
            </a:fld>
            <a:endParaRPr lang="en-US" dirty="0"/>
          </a:p>
        </p:txBody>
      </p:sp>
    </p:spTree>
    <p:extLst>
      <p:ext uri="{BB962C8B-B14F-4D97-AF65-F5344CB8AC3E}">
        <p14:creationId xmlns:p14="http://schemas.microsoft.com/office/powerpoint/2010/main" val="35495045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p:txBody>
          <a:bodyPr/>
          <a:lstStyle/>
          <a:p>
            <a:r>
              <a:rPr lang="en-US" dirty="0"/>
              <a:t>Normalization Example</a:t>
            </a:r>
          </a:p>
        </p:txBody>
      </p:sp>
      <p:sp>
        <p:nvSpPr>
          <p:cNvPr id="96258" name="Text Box 3"/>
          <p:cNvSpPr txBox="1">
            <a:spLocks noChangeArrowheads="1"/>
          </p:cNvSpPr>
          <p:nvPr/>
        </p:nvSpPr>
        <p:spPr bwMode="auto">
          <a:xfrm>
            <a:off x="1447800" y="1828800"/>
            <a:ext cx="1912938" cy="457200"/>
          </a:xfrm>
          <a:prstGeom prst="rect">
            <a:avLst/>
          </a:prstGeom>
          <a:noFill/>
          <a:ln w="9525">
            <a:noFill/>
            <a:miter lim="800000"/>
            <a:headEnd/>
            <a:tailEnd/>
          </a:ln>
        </p:spPr>
        <p:txBody>
          <a:bodyPr>
            <a:spAutoFit/>
          </a:bodyPr>
          <a:lstStyle/>
          <a:p>
            <a:r>
              <a:rPr lang="en-US" sz="2400" i="1" dirty="0">
                <a:solidFill>
                  <a:srgbClr val="993300"/>
                </a:solidFill>
                <a:latin typeface="Arial Rounded MT Bold" pitchFamily="34" charset="0"/>
              </a:rPr>
              <a:t>(StudentID)</a:t>
            </a:r>
          </a:p>
        </p:txBody>
      </p:sp>
      <p:sp>
        <p:nvSpPr>
          <p:cNvPr id="96259" name="Text Box 4"/>
          <p:cNvSpPr txBox="1">
            <a:spLocks noChangeArrowheads="1"/>
          </p:cNvSpPr>
          <p:nvPr/>
        </p:nvSpPr>
        <p:spPr bwMode="auto">
          <a:xfrm>
            <a:off x="4826000" y="1809750"/>
            <a:ext cx="4165600" cy="830997"/>
          </a:xfrm>
          <a:prstGeom prst="rect">
            <a:avLst/>
          </a:prstGeom>
          <a:noFill/>
          <a:ln w="9525">
            <a:noFill/>
            <a:miter lim="800000"/>
            <a:headEnd/>
            <a:tailEnd/>
          </a:ln>
        </p:spPr>
        <p:txBody>
          <a:bodyPr>
            <a:spAutoFit/>
          </a:bodyPr>
          <a:lstStyle/>
          <a:p>
            <a:r>
              <a:rPr lang="en-US" sz="2400" i="1" dirty="0">
                <a:solidFill>
                  <a:srgbClr val="993300"/>
                </a:solidFill>
                <a:latin typeface="Arial Rounded MT Bold" pitchFamily="34" charset="0"/>
              </a:rPr>
              <a:t>(StudentName, </a:t>
            </a:r>
            <a:r>
              <a:rPr lang="en-US" sz="2400" i="1" dirty="0">
                <a:solidFill>
                  <a:srgbClr val="FF0000"/>
                </a:solidFill>
                <a:latin typeface="Arial Rounded MT Bold" pitchFamily="34" charset="0"/>
              </a:rPr>
              <a:t>DormName</a:t>
            </a:r>
            <a:r>
              <a:rPr lang="en-US" sz="2400" i="1" dirty="0">
                <a:solidFill>
                  <a:srgbClr val="993300"/>
                </a:solidFill>
                <a:latin typeface="Arial Rounded MT Bold" pitchFamily="34" charset="0"/>
              </a:rPr>
              <a:t>, </a:t>
            </a:r>
            <a:r>
              <a:rPr lang="en-US" sz="2400" i="1" dirty="0">
                <a:solidFill>
                  <a:srgbClr val="00B050"/>
                </a:solidFill>
                <a:latin typeface="Arial Rounded MT Bold" pitchFamily="34" charset="0"/>
              </a:rPr>
              <a:t>DormCost</a:t>
            </a:r>
            <a:r>
              <a:rPr lang="en-US" sz="2400" i="1" dirty="0">
                <a:solidFill>
                  <a:srgbClr val="993300"/>
                </a:solidFill>
                <a:latin typeface="Arial Rounded MT Bold" pitchFamily="34" charset="0"/>
              </a:rPr>
              <a:t>)</a:t>
            </a:r>
          </a:p>
        </p:txBody>
      </p:sp>
      <p:sp>
        <p:nvSpPr>
          <p:cNvPr id="96260" name="Line 5"/>
          <p:cNvSpPr>
            <a:spLocks noChangeShapeType="1"/>
          </p:cNvSpPr>
          <p:nvPr/>
        </p:nvSpPr>
        <p:spPr bwMode="auto">
          <a:xfrm>
            <a:off x="3581400" y="2057400"/>
            <a:ext cx="1266825" cy="0"/>
          </a:xfrm>
          <a:prstGeom prst="line">
            <a:avLst/>
          </a:prstGeom>
          <a:noFill/>
          <a:ln w="38100">
            <a:solidFill>
              <a:schemeClr val="tx1"/>
            </a:solidFill>
            <a:round/>
            <a:headEnd/>
            <a:tailEnd type="triangle" w="lg" len="med"/>
          </a:ln>
        </p:spPr>
        <p:txBody>
          <a:bodyPr/>
          <a:lstStyle/>
          <a:p>
            <a:endParaRPr lang="en-US" dirty="0"/>
          </a:p>
        </p:txBody>
      </p:sp>
      <p:sp>
        <p:nvSpPr>
          <p:cNvPr id="96261" name="Text Box 6"/>
          <p:cNvSpPr txBox="1">
            <a:spLocks noChangeArrowheads="1"/>
          </p:cNvSpPr>
          <p:nvPr/>
        </p:nvSpPr>
        <p:spPr bwMode="auto">
          <a:xfrm>
            <a:off x="1447800" y="3048000"/>
            <a:ext cx="2209800" cy="457200"/>
          </a:xfrm>
          <a:prstGeom prst="rect">
            <a:avLst/>
          </a:prstGeom>
          <a:noFill/>
          <a:ln w="9525">
            <a:noFill/>
            <a:miter lim="800000"/>
            <a:headEnd/>
            <a:tailEnd/>
          </a:ln>
        </p:spPr>
        <p:txBody>
          <a:bodyPr>
            <a:spAutoFit/>
          </a:bodyPr>
          <a:lstStyle/>
          <a:p>
            <a:r>
              <a:rPr lang="en-US" sz="2400" i="1" dirty="0">
                <a:solidFill>
                  <a:srgbClr val="993300"/>
                </a:solidFill>
                <a:latin typeface="Arial Rounded MT Bold" pitchFamily="34" charset="0"/>
              </a:rPr>
              <a:t>(</a:t>
            </a:r>
            <a:r>
              <a:rPr lang="en-US" sz="2400" i="1" dirty="0">
                <a:solidFill>
                  <a:srgbClr val="FF0000"/>
                </a:solidFill>
                <a:latin typeface="Arial Rounded MT Bold" pitchFamily="34" charset="0"/>
              </a:rPr>
              <a:t>DormName</a:t>
            </a:r>
            <a:r>
              <a:rPr lang="en-US" sz="2400" i="1" dirty="0">
                <a:solidFill>
                  <a:srgbClr val="993300"/>
                </a:solidFill>
                <a:latin typeface="Arial Rounded MT Bold" pitchFamily="34" charset="0"/>
              </a:rPr>
              <a:t>)</a:t>
            </a:r>
          </a:p>
        </p:txBody>
      </p:sp>
      <p:sp>
        <p:nvSpPr>
          <p:cNvPr id="96262" name="Text Box 7"/>
          <p:cNvSpPr txBox="1">
            <a:spLocks noChangeArrowheads="1"/>
          </p:cNvSpPr>
          <p:nvPr/>
        </p:nvSpPr>
        <p:spPr bwMode="auto">
          <a:xfrm>
            <a:off x="4800600" y="3048000"/>
            <a:ext cx="2057400" cy="457200"/>
          </a:xfrm>
          <a:prstGeom prst="rect">
            <a:avLst/>
          </a:prstGeom>
          <a:noFill/>
          <a:ln w="9525">
            <a:noFill/>
            <a:miter lim="800000"/>
            <a:headEnd/>
            <a:tailEnd/>
          </a:ln>
        </p:spPr>
        <p:txBody>
          <a:bodyPr>
            <a:spAutoFit/>
          </a:bodyPr>
          <a:lstStyle/>
          <a:p>
            <a:r>
              <a:rPr lang="en-US" sz="2400" i="1" dirty="0">
                <a:solidFill>
                  <a:srgbClr val="993300"/>
                </a:solidFill>
                <a:latin typeface="Arial Rounded MT Bold" pitchFamily="34" charset="0"/>
              </a:rPr>
              <a:t>(</a:t>
            </a:r>
            <a:r>
              <a:rPr lang="en-US" sz="2400" i="1" dirty="0">
                <a:solidFill>
                  <a:srgbClr val="00B050"/>
                </a:solidFill>
                <a:latin typeface="Arial Rounded MT Bold" pitchFamily="34" charset="0"/>
              </a:rPr>
              <a:t>DormCost</a:t>
            </a:r>
            <a:r>
              <a:rPr lang="en-US" sz="2400" i="1" dirty="0">
                <a:solidFill>
                  <a:srgbClr val="993300"/>
                </a:solidFill>
                <a:latin typeface="Arial Rounded MT Bold" pitchFamily="34" charset="0"/>
              </a:rPr>
              <a:t>) </a:t>
            </a:r>
            <a:endParaRPr lang="en-US" sz="2000" i="1" dirty="0">
              <a:solidFill>
                <a:srgbClr val="993300"/>
              </a:solidFill>
              <a:latin typeface="Arial Rounded MT Bold" pitchFamily="34" charset="0"/>
            </a:endParaRPr>
          </a:p>
        </p:txBody>
      </p:sp>
      <p:sp>
        <p:nvSpPr>
          <p:cNvPr id="96263" name="Text Box 8"/>
          <p:cNvSpPr txBox="1">
            <a:spLocks noChangeArrowheads="1"/>
          </p:cNvSpPr>
          <p:nvPr/>
        </p:nvSpPr>
        <p:spPr bwMode="auto">
          <a:xfrm>
            <a:off x="1600200" y="2590800"/>
            <a:ext cx="2301875" cy="396875"/>
          </a:xfrm>
          <a:prstGeom prst="rect">
            <a:avLst/>
          </a:prstGeom>
          <a:noFill/>
          <a:ln w="9525">
            <a:noFill/>
            <a:miter lim="800000"/>
            <a:headEnd/>
            <a:tailEnd/>
          </a:ln>
        </p:spPr>
        <p:txBody>
          <a:bodyPr>
            <a:spAutoFit/>
          </a:bodyPr>
          <a:lstStyle/>
          <a:p>
            <a:r>
              <a:rPr lang="en-US" sz="2000" i="1" dirty="0">
                <a:latin typeface="Arial Rounded MT Bold" pitchFamily="34" charset="0"/>
              </a:rPr>
              <a:t>However, if…</a:t>
            </a:r>
          </a:p>
        </p:txBody>
      </p:sp>
      <p:sp>
        <p:nvSpPr>
          <p:cNvPr id="96264" name="Line 9"/>
          <p:cNvSpPr>
            <a:spLocks noChangeShapeType="1"/>
          </p:cNvSpPr>
          <p:nvPr/>
        </p:nvSpPr>
        <p:spPr bwMode="auto">
          <a:xfrm>
            <a:off x="3657600" y="3276600"/>
            <a:ext cx="1066800" cy="0"/>
          </a:xfrm>
          <a:prstGeom prst="line">
            <a:avLst/>
          </a:prstGeom>
          <a:noFill/>
          <a:ln w="38100">
            <a:solidFill>
              <a:schemeClr val="tx1"/>
            </a:solidFill>
            <a:round/>
            <a:headEnd/>
            <a:tailEnd type="triangle" w="lg" len="med"/>
          </a:ln>
        </p:spPr>
        <p:txBody>
          <a:bodyPr/>
          <a:lstStyle/>
          <a:p>
            <a:endParaRPr lang="en-US" dirty="0"/>
          </a:p>
        </p:txBody>
      </p:sp>
      <p:sp>
        <p:nvSpPr>
          <p:cNvPr id="96265" name="Text Box 10"/>
          <p:cNvSpPr txBox="1">
            <a:spLocks noChangeArrowheads="1"/>
          </p:cNvSpPr>
          <p:nvPr/>
        </p:nvSpPr>
        <p:spPr bwMode="auto">
          <a:xfrm>
            <a:off x="1447800" y="4648200"/>
            <a:ext cx="2073275" cy="457200"/>
          </a:xfrm>
          <a:prstGeom prst="rect">
            <a:avLst/>
          </a:prstGeom>
          <a:noFill/>
          <a:ln w="9525">
            <a:noFill/>
            <a:miter lim="800000"/>
            <a:headEnd/>
            <a:tailEnd/>
          </a:ln>
        </p:spPr>
        <p:txBody>
          <a:bodyPr>
            <a:spAutoFit/>
          </a:bodyPr>
          <a:lstStyle/>
          <a:p>
            <a:r>
              <a:rPr lang="en-US" sz="2400" i="1" dirty="0">
                <a:solidFill>
                  <a:srgbClr val="993300"/>
                </a:solidFill>
                <a:latin typeface="Arial Rounded MT Bold" pitchFamily="34" charset="0"/>
              </a:rPr>
              <a:t>(StudentID)</a:t>
            </a:r>
          </a:p>
        </p:txBody>
      </p:sp>
      <p:sp>
        <p:nvSpPr>
          <p:cNvPr id="96266" name="Text Box 11"/>
          <p:cNvSpPr txBox="1">
            <a:spLocks noChangeArrowheads="1"/>
          </p:cNvSpPr>
          <p:nvPr/>
        </p:nvSpPr>
        <p:spPr bwMode="auto">
          <a:xfrm>
            <a:off x="4876800" y="4572000"/>
            <a:ext cx="2743200" cy="830997"/>
          </a:xfrm>
          <a:prstGeom prst="rect">
            <a:avLst/>
          </a:prstGeom>
          <a:noFill/>
          <a:ln w="9525">
            <a:noFill/>
            <a:miter lim="800000"/>
            <a:headEnd/>
            <a:tailEnd/>
          </a:ln>
        </p:spPr>
        <p:txBody>
          <a:bodyPr>
            <a:spAutoFit/>
          </a:bodyPr>
          <a:lstStyle/>
          <a:p>
            <a:r>
              <a:rPr lang="en-US" sz="2400" i="1" dirty="0">
                <a:solidFill>
                  <a:srgbClr val="993300"/>
                </a:solidFill>
                <a:latin typeface="Arial Rounded MT Bold" pitchFamily="34" charset="0"/>
              </a:rPr>
              <a:t>(StudentName,</a:t>
            </a:r>
          </a:p>
          <a:p>
            <a:r>
              <a:rPr lang="en-US" sz="2400" i="1" dirty="0">
                <a:solidFill>
                  <a:srgbClr val="993300"/>
                </a:solidFill>
                <a:latin typeface="Arial Rounded MT Bold" pitchFamily="34" charset="0"/>
              </a:rPr>
              <a:t> </a:t>
            </a:r>
            <a:r>
              <a:rPr lang="en-US" sz="2400" i="1" dirty="0">
                <a:solidFill>
                  <a:srgbClr val="FF0000"/>
                </a:solidFill>
                <a:latin typeface="Arial Rounded MT Bold" pitchFamily="34" charset="0"/>
              </a:rPr>
              <a:t>DormName</a:t>
            </a:r>
            <a:r>
              <a:rPr lang="en-US" sz="2400" i="1" dirty="0">
                <a:solidFill>
                  <a:srgbClr val="993300"/>
                </a:solidFill>
                <a:latin typeface="Arial Rounded MT Bold" pitchFamily="34" charset="0"/>
              </a:rPr>
              <a:t>)</a:t>
            </a:r>
          </a:p>
        </p:txBody>
      </p:sp>
      <p:sp>
        <p:nvSpPr>
          <p:cNvPr id="96267" name="Line 12"/>
          <p:cNvSpPr>
            <a:spLocks noChangeShapeType="1"/>
          </p:cNvSpPr>
          <p:nvPr/>
        </p:nvSpPr>
        <p:spPr bwMode="auto">
          <a:xfrm>
            <a:off x="3505200" y="4876800"/>
            <a:ext cx="1371600" cy="0"/>
          </a:xfrm>
          <a:prstGeom prst="line">
            <a:avLst/>
          </a:prstGeom>
          <a:noFill/>
          <a:ln w="38100">
            <a:solidFill>
              <a:schemeClr val="tx1"/>
            </a:solidFill>
            <a:round/>
            <a:headEnd/>
            <a:tailEnd type="triangle" w="lg" len="med"/>
          </a:ln>
        </p:spPr>
        <p:txBody>
          <a:bodyPr/>
          <a:lstStyle/>
          <a:p>
            <a:endParaRPr lang="en-US" dirty="0"/>
          </a:p>
        </p:txBody>
      </p:sp>
      <p:sp>
        <p:nvSpPr>
          <p:cNvPr id="96268" name="Text Box 13"/>
          <p:cNvSpPr txBox="1">
            <a:spLocks noChangeArrowheads="1"/>
          </p:cNvSpPr>
          <p:nvPr/>
        </p:nvSpPr>
        <p:spPr bwMode="auto">
          <a:xfrm>
            <a:off x="1447800" y="5562600"/>
            <a:ext cx="2301875" cy="457200"/>
          </a:xfrm>
          <a:prstGeom prst="rect">
            <a:avLst/>
          </a:prstGeom>
          <a:noFill/>
          <a:ln w="9525">
            <a:noFill/>
            <a:miter lim="800000"/>
            <a:headEnd/>
            <a:tailEnd/>
          </a:ln>
        </p:spPr>
        <p:txBody>
          <a:bodyPr>
            <a:spAutoFit/>
          </a:bodyPr>
          <a:lstStyle/>
          <a:p>
            <a:r>
              <a:rPr lang="en-US" sz="2400" i="1" dirty="0">
                <a:solidFill>
                  <a:srgbClr val="993300"/>
                </a:solidFill>
                <a:latin typeface="Arial Rounded MT Bold" pitchFamily="34" charset="0"/>
              </a:rPr>
              <a:t>(</a:t>
            </a:r>
            <a:r>
              <a:rPr lang="en-US" sz="2400" i="1" dirty="0">
                <a:solidFill>
                  <a:srgbClr val="FF0000"/>
                </a:solidFill>
                <a:latin typeface="Arial Rounded MT Bold" pitchFamily="34" charset="0"/>
              </a:rPr>
              <a:t>DormName</a:t>
            </a:r>
            <a:r>
              <a:rPr lang="en-US" sz="2400" i="1" dirty="0">
                <a:solidFill>
                  <a:srgbClr val="993300"/>
                </a:solidFill>
                <a:latin typeface="Arial Rounded MT Bold" pitchFamily="34" charset="0"/>
              </a:rPr>
              <a:t>)</a:t>
            </a:r>
          </a:p>
        </p:txBody>
      </p:sp>
      <p:sp>
        <p:nvSpPr>
          <p:cNvPr id="96269" name="Text Box 14"/>
          <p:cNvSpPr txBox="1">
            <a:spLocks noChangeArrowheads="1"/>
          </p:cNvSpPr>
          <p:nvPr/>
        </p:nvSpPr>
        <p:spPr bwMode="auto">
          <a:xfrm>
            <a:off x="4876800" y="5562600"/>
            <a:ext cx="2057400" cy="457200"/>
          </a:xfrm>
          <a:prstGeom prst="rect">
            <a:avLst/>
          </a:prstGeom>
          <a:noFill/>
          <a:ln w="9525">
            <a:noFill/>
            <a:miter lim="800000"/>
            <a:headEnd/>
            <a:tailEnd/>
          </a:ln>
        </p:spPr>
        <p:txBody>
          <a:bodyPr>
            <a:spAutoFit/>
          </a:bodyPr>
          <a:lstStyle/>
          <a:p>
            <a:r>
              <a:rPr lang="en-US" sz="2400" i="1" dirty="0">
                <a:solidFill>
                  <a:srgbClr val="993300"/>
                </a:solidFill>
                <a:latin typeface="Arial Rounded MT Bold" pitchFamily="34" charset="0"/>
              </a:rPr>
              <a:t>(</a:t>
            </a:r>
            <a:r>
              <a:rPr lang="en-US" sz="2400" i="1" dirty="0">
                <a:solidFill>
                  <a:srgbClr val="00B050"/>
                </a:solidFill>
                <a:latin typeface="Arial Rounded MT Bold" pitchFamily="34" charset="0"/>
              </a:rPr>
              <a:t>DormCost</a:t>
            </a:r>
            <a:r>
              <a:rPr lang="en-US" sz="2400" i="1" dirty="0">
                <a:solidFill>
                  <a:srgbClr val="993300"/>
                </a:solidFill>
                <a:latin typeface="Arial Rounded MT Bold" pitchFamily="34" charset="0"/>
              </a:rPr>
              <a:t>)</a:t>
            </a:r>
            <a:r>
              <a:rPr lang="en-US" sz="2400" i="1" dirty="0">
                <a:solidFill>
                  <a:srgbClr val="4840EC"/>
                </a:solidFill>
                <a:latin typeface="Arial Rounded MT Bold" pitchFamily="34" charset="0"/>
              </a:rPr>
              <a:t> </a:t>
            </a:r>
          </a:p>
        </p:txBody>
      </p:sp>
      <p:sp>
        <p:nvSpPr>
          <p:cNvPr id="96270" name="Line 15"/>
          <p:cNvSpPr>
            <a:spLocks noChangeShapeType="1"/>
          </p:cNvSpPr>
          <p:nvPr/>
        </p:nvSpPr>
        <p:spPr bwMode="auto">
          <a:xfrm>
            <a:off x="3581400" y="5867400"/>
            <a:ext cx="1219200" cy="0"/>
          </a:xfrm>
          <a:prstGeom prst="line">
            <a:avLst/>
          </a:prstGeom>
          <a:noFill/>
          <a:ln w="38100">
            <a:solidFill>
              <a:schemeClr val="tx1"/>
            </a:solidFill>
            <a:round/>
            <a:headEnd/>
            <a:tailEnd type="triangle" w="lg" len="med"/>
          </a:ln>
        </p:spPr>
        <p:txBody>
          <a:bodyPr/>
          <a:lstStyle/>
          <a:p>
            <a:endParaRPr lang="en-US" dirty="0"/>
          </a:p>
        </p:txBody>
      </p:sp>
      <p:sp>
        <p:nvSpPr>
          <p:cNvPr id="96271" name="Text Box 16"/>
          <p:cNvSpPr txBox="1">
            <a:spLocks noChangeArrowheads="1"/>
          </p:cNvSpPr>
          <p:nvPr/>
        </p:nvSpPr>
        <p:spPr bwMode="auto">
          <a:xfrm>
            <a:off x="1524000" y="3733800"/>
            <a:ext cx="6858000" cy="701675"/>
          </a:xfrm>
          <a:prstGeom prst="rect">
            <a:avLst/>
          </a:prstGeom>
          <a:noFill/>
          <a:ln w="9525">
            <a:noFill/>
            <a:miter lim="800000"/>
            <a:headEnd/>
            <a:tailEnd/>
          </a:ln>
        </p:spPr>
        <p:txBody>
          <a:bodyPr>
            <a:spAutoFit/>
          </a:bodyPr>
          <a:lstStyle/>
          <a:p>
            <a:r>
              <a:rPr lang="en-US" sz="2000" i="1" dirty="0">
                <a:latin typeface="Arial Rounded MT Bold" pitchFamily="34" charset="0"/>
              </a:rPr>
              <a:t>Then </a:t>
            </a:r>
            <a:r>
              <a:rPr lang="en-US" sz="2000" i="1" dirty="0">
                <a:solidFill>
                  <a:srgbClr val="00B050"/>
                </a:solidFill>
                <a:latin typeface="Arial Rounded MT Bold" pitchFamily="34" charset="0"/>
              </a:rPr>
              <a:t>DormCost </a:t>
            </a:r>
            <a:r>
              <a:rPr lang="en-US" sz="2000" i="1" dirty="0">
                <a:latin typeface="Arial Rounded MT Bold" pitchFamily="34" charset="0"/>
              </a:rPr>
              <a:t>should be placed into its </a:t>
            </a:r>
            <a:r>
              <a:rPr lang="en-US" sz="2000" i="1" dirty="0">
                <a:solidFill>
                  <a:srgbClr val="FF0000"/>
                </a:solidFill>
                <a:latin typeface="Arial Rounded MT Bold" pitchFamily="34" charset="0"/>
              </a:rPr>
              <a:t>own</a:t>
            </a:r>
            <a:r>
              <a:rPr lang="en-US" sz="2000" i="1" dirty="0">
                <a:latin typeface="Arial Rounded MT Bold" pitchFamily="34" charset="0"/>
              </a:rPr>
              <a:t> relation,</a:t>
            </a:r>
          </a:p>
          <a:p>
            <a:r>
              <a:rPr lang="en-US" sz="2000" i="1" dirty="0">
                <a:latin typeface="Arial Rounded MT Bold" pitchFamily="34" charset="0"/>
              </a:rPr>
              <a:t>resulting in the relations:</a:t>
            </a:r>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EE97FFF-F776-4BF4-92B2-CADF540CBD96}" type="slidenum">
              <a:rPr lang="en-US" smtClean="0"/>
              <a:pPr>
                <a:defRPr/>
              </a:pPr>
              <a:t>49</a:t>
            </a:fld>
            <a:endParaRPr lang="en-US" dirty="0"/>
          </a:p>
        </p:txBody>
      </p:sp>
      <p:sp>
        <p:nvSpPr>
          <p:cNvPr id="7" name="자유형 6"/>
          <p:cNvSpPr/>
          <p:nvPr/>
        </p:nvSpPr>
        <p:spPr>
          <a:xfrm>
            <a:off x="5791200" y="2590801"/>
            <a:ext cx="1752600" cy="304800"/>
          </a:xfrm>
          <a:custGeom>
            <a:avLst/>
            <a:gdLst>
              <a:gd name="connsiteX0" fmla="*/ 0 w 1760048"/>
              <a:gd name="connsiteY0" fmla="*/ 0 h 275129"/>
              <a:gd name="connsiteX1" fmla="*/ 859399 w 1760048"/>
              <a:gd name="connsiteY1" fmla="*/ 275008 h 275129"/>
              <a:gd name="connsiteX2" fmla="*/ 1760048 w 1760048"/>
              <a:gd name="connsiteY2" fmla="*/ 27501 h 275129"/>
            </a:gdLst>
            <a:ahLst/>
            <a:cxnLst>
              <a:cxn ang="0">
                <a:pos x="connsiteX0" y="connsiteY0"/>
              </a:cxn>
              <a:cxn ang="0">
                <a:pos x="connsiteX1" y="connsiteY1"/>
              </a:cxn>
              <a:cxn ang="0">
                <a:pos x="connsiteX2" y="connsiteY2"/>
              </a:cxn>
            </a:cxnLst>
            <a:rect l="l" t="t" r="r" b="b"/>
            <a:pathLst>
              <a:path w="1760048" h="275129">
                <a:moveTo>
                  <a:pt x="0" y="0"/>
                </a:moveTo>
                <a:cubicBezTo>
                  <a:pt x="283029" y="135212"/>
                  <a:pt x="566058" y="270425"/>
                  <a:pt x="859399" y="275008"/>
                </a:cubicBezTo>
                <a:cubicBezTo>
                  <a:pt x="1152740" y="279592"/>
                  <a:pt x="1456394" y="153546"/>
                  <a:pt x="1760048" y="27501"/>
                </a:cubicBezTo>
              </a:path>
            </a:pathLst>
          </a:custGeom>
          <a:noFill/>
          <a:ln cmpd="sng">
            <a:solidFill>
              <a:srgbClr val="FF0000"/>
            </a:solidFill>
            <a:prstDash val="sysDash"/>
            <a:headEnd type="none"/>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US" dirty="0"/>
              <a:t>Relation</a:t>
            </a:r>
          </a:p>
        </p:txBody>
      </p:sp>
      <p:sp>
        <p:nvSpPr>
          <p:cNvPr id="26626" name="Rectangle 3"/>
          <p:cNvSpPr>
            <a:spLocks noGrp="1" noChangeArrowheads="1"/>
          </p:cNvSpPr>
          <p:nvPr>
            <p:ph idx="1"/>
          </p:nvPr>
        </p:nvSpPr>
        <p:spPr/>
        <p:txBody>
          <a:bodyPr/>
          <a:lstStyle/>
          <a:p>
            <a:r>
              <a:rPr lang="en-US" dirty="0"/>
              <a:t>A </a:t>
            </a:r>
            <a:r>
              <a:rPr lang="en-US" b="1" dirty="0"/>
              <a:t>relation</a:t>
            </a:r>
            <a:r>
              <a:rPr lang="en-US" i="1" dirty="0"/>
              <a:t> </a:t>
            </a:r>
            <a:r>
              <a:rPr lang="en-US" dirty="0"/>
              <a:t>is a two-dimensional </a:t>
            </a:r>
            <a:r>
              <a:rPr lang="en-US" dirty="0">
                <a:solidFill>
                  <a:srgbClr val="FF0000"/>
                </a:solidFill>
              </a:rPr>
              <a:t>table</a:t>
            </a:r>
            <a:r>
              <a:rPr lang="en-US" dirty="0"/>
              <a:t> that has specific characteristics.</a:t>
            </a:r>
          </a:p>
          <a:p>
            <a:r>
              <a:rPr lang="en-US" dirty="0"/>
              <a:t>The table dimensions, like a matrix, consist of rows and columns.</a:t>
            </a:r>
          </a:p>
        </p:txBody>
      </p:sp>
      <p:graphicFrame>
        <p:nvGraphicFramePr>
          <p:cNvPr id="21508" name="Group 4"/>
          <p:cNvGraphicFramePr>
            <a:graphicFrameLocks noGrp="1"/>
          </p:cNvGraphicFramePr>
          <p:nvPr/>
        </p:nvGraphicFramePr>
        <p:xfrm>
          <a:off x="2133600" y="4114800"/>
          <a:ext cx="6096000" cy="152400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bl>
          </a:graphicData>
        </a:graphic>
      </p:graphicFrame>
      <p:sp>
        <p:nvSpPr>
          <p:cNvPr id="2" name="Footer Placeholder 1"/>
          <p:cNvSpPr>
            <a:spLocks noGrp="1"/>
          </p:cNvSpPr>
          <p:nvPr>
            <p:ph type="ftr" sz="quarter" idx="10"/>
          </p:nvPr>
        </p:nvSpPr>
        <p:spPr/>
        <p:txBody>
          <a:bodyPr/>
          <a:lstStyle/>
          <a:p>
            <a:pPr>
              <a:defRPr/>
            </a:pPr>
            <a:r>
              <a:rPr lang="en-IN" dirty="0"/>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EE97FFF-F776-4BF4-92B2-CADF540CBD96}" type="slidenum">
              <a:rPr lang="en-US" smtClean="0"/>
              <a:pPr>
                <a:defRPr/>
              </a:pPr>
              <a:t>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additive="base">
                                        <p:cTn id="7" dur="500" fill="hold"/>
                                        <p:tgtEl>
                                          <p:spTgt spid="21508"/>
                                        </p:tgtEl>
                                        <p:attrNameLst>
                                          <p:attrName>ppt_x</p:attrName>
                                        </p:attrNameLst>
                                      </p:cBhvr>
                                      <p:tavLst>
                                        <p:tav tm="0">
                                          <p:val>
                                            <p:strVal val="#ppt_x"/>
                                          </p:val>
                                        </p:tav>
                                        <p:tav tm="100000">
                                          <p:val>
                                            <p:strVal val="#ppt_x"/>
                                          </p:val>
                                        </p:tav>
                                      </p:tavLst>
                                    </p:anim>
                                    <p:anim calcmode="lin" valueType="num">
                                      <p:cBhvr additive="base">
                                        <p:cTn id="8" dur="500" fill="hold"/>
                                        <p:tgtEl>
                                          <p:spTgt spid="2150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ChangeArrowheads="1"/>
          </p:cNvSpPr>
          <p:nvPr/>
        </p:nvSpPr>
        <p:spPr bwMode="auto">
          <a:xfrm>
            <a:off x="1524000" y="228600"/>
            <a:ext cx="7391400" cy="1143000"/>
          </a:xfrm>
          <a:prstGeom prst="rect">
            <a:avLst/>
          </a:prstGeom>
          <a:noFill/>
          <a:ln w="9525">
            <a:noFill/>
            <a:miter lim="800000"/>
            <a:headEnd/>
            <a:tailEnd/>
          </a:ln>
        </p:spPr>
        <p:txBody>
          <a:bodyPr anchor="ctr"/>
          <a:lstStyle/>
          <a:p>
            <a:pPr algn="ctr"/>
            <a:r>
              <a:rPr lang="en-US" sz="4000" dirty="0">
                <a:solidFill>
                  <a:srgbClr val="4F5A28"/>
                </a:solidFill>
              </a:rPr>
              <a:t>Normalization Example (Cont’d)</a:t>
            </a:r>
          </a:p>
        </p:txBody>
      </p:sp>
      <p:sp>
        <p:nvSpPr>
          <p:cNvPr id="98306" name="Text Box 3"/>
          <p:cNvSpPr txBox="1">
            <a:spLocks noChangeArrowheads="1"/>
          </p:cNvSpPr>
          <p:nvPr/>
        </p:nvSpPr>
        <p:spPr bwMode="auto">
          <a:xfrm>
            <a:off x="1524000" y="1905000"/>
            <a:ext cx="2057400" cy="830997"/>
          </a:xfrm>
          <a:prstGeom prst="rect">
            <a:avLst/>
          </a:prstGeom>
          <a:noFill/>
          <a:ln w="9525">
            <a:noFill/>
            <a:miter lim="800000"/>
            <a:headEnd/>
            <a:tailEnd/>
          </a:ln>
        </p:spPr>
        <p:txBody>
          <a:bodyPr>
            <a:spAutoFit/>
          </a:bodyPr>
          <a:lstStyle/>
          <a:p>
            <a:r>
              <a:rPr lang="en-US" sz="2400" i="1" dirty="0">
                <a:solidFill>
                  <a:srgbClr val="993300"/>
                </a:solidFill>
                <a:latin typeface="Arial Rounded MT Bold" pitchFamily="34" charset="0"/>
              </a:rPr>
              <a:t>(AttorneyID,</a:t>
            </a:r>
            <a:r>
              <a:rPr lang="en-US" sz="2400" i="1" dirty="0">
                <a:solidFill>
                  <a:srgbClr val="FF0000"/>
                </a:solidFill>
                <a:latin typeface="Arial Rounded MT Bold" pitchFamily="34" charset="0"/>
              </a:rPr>
              <a:t>ClientID</a:t>
            </a:r>
            <a:r>
              <a:rPr lang="en-US" sz="2400" i="1" dirty="0">
                <a:solidFill>
                  <a:srgbClr val="993300"/>
                </a:solidFill>
                <a:latin typeface="Arial Rounded MT Bold" pitchFamily="34" charset="0"/>
              </a:rPr>
              <a:t>)</a:t>
            </a:r>
          </a:p>
        </p:txBody>
      </p:sp>
      <p:sp>
        <p:nvSpPr>
          <p:cNvPr id="98307" name="Text Box 4"/>
          <p:cNvSpPr txBox="1">
            <a:spLocks noChangeArrowheads="1"/>
          </p:cNvSpPr>
          <p:nvPr/>
        </p:nvSpPr>
        <p:spPr bwMode="auto">
          <a:xfrm>
            <a:off x="4953000" y="1905000"/>
            <a:ext cx="3886200" cy="830997"/>
          </a:xfrm>
          <a:prstGeom prst="rect">
            <a:avLst/>
          </a:prstGeom>
          <a:noFill/>
          <a:ln w="9525">
            <a:noFill/>
            <a:miter lim="800000"/>
            <a:headEnd/>
            <a:tailEnd/>
          </a:ln>
        </p:spPr>
        <p:txBody>
          <a:bodyPr>
            <a:spAutoFit/>
          </a:bodyPr>
          <a:lstStyle/>
          <a:p>
            <a:r>
              <a:rPr lang="en-US" sz="2400" i="1" dirty="0">
                <a:solidFill>
                  <a:srgbClr val="993300"/>
                </a:solidFill>
                <a:latin typeface="Arial Rounded MT Bold" pitchFamily="34" charset="0"/>
              </a:rPr>
              <a:t>(</a:t>
            </a:r>
            <a:r>
              <a:rPr lang="en-US" sz="2400" i="1" dirty="0">
                <a:solidFill>
                  <a:srgbClr val="00B050"/>
                </a:solidFill>
                <a:latin typeface="Arial Rounded MT Bold" pitchFamily="34" charset="0"/>
              </a:rPr>
              <a:t>ClientName</a:t>
            </a:r>
            <a:r>
              <a:rPr lang="en-US" sz="2400" i="1" dirty="0">
                <a:solidFill>
                  <a:srgbClr val="993300"/>
                </a:solidFill>
                <a:latin typeface="Arial Rounded MT Bold" pitchFamily="34" charset="0"/>
              </a:rPr>
              <a:t>, MeetingDate, Duration)</a:t>
            </a:r>
          </a:p>
        </p:txBody>
      </p:sp>
      <p:sp>
        <p:nvSpPr>
          <p:cNvPr id="98308" name="Line 5"/>
          <p:cNvSpPr>
            <a:spLocks noChangeShapeType="1"/>
          </p:cNvSpPr>
          <p:nvPr/>
        </p:nvSpPr>
        <p:spPr bwMode="auto">
          <a:xfrm flipV="1">
            <a:off x="3581400" y="2209800"/>
            <a:ext cx="1371600" cy="0"/>
          </a:xfrm>
          <a:prstGeom prst="line">
            <a:avLst/>
          </a:prstGeom>
          <a:noFill/>
          <a:ln w="38100">
            <a:solidFill>
              <a:schemeClr val="tx1"/>
            </a:solidFill>
            <a:round/>
            <a:headEnd/>
            <a:tailEnd type="triangle" w="lg" len="med"/>
          </a:ln>
        </p:spPr>
        <p:txBody>
          <a:bodyPr/>
          <a:lstStyle/>
          <a:p>
            <a:endParaRPr lang="en-US" dirty="0"/>
          </a:p>
        </p:txBody>
      </p:sp>
      <p:sp>
        <p:nvSpPr>
          <p:cNvPr id="98309" name="Text Box 6"/>
          <p:cNvSpPr txBox="1">
            <a:spLocks noChangeArrowheads="1"/>
          </p:cNvSpPr>
          <p:nvPr/>
        </p:nvSpPr>
        <p:spPr bwMode="auto">
          <a:xfrm>
            <a:off x="1524000" y="3200400"/>
            <a:ext cx="1768475" cy="457200"/>
          </a:xfrm>
          <a:prstGeom prst="rect">
            <a:avLst/>
          </a:prstGeom>
          <a:noFill/>
          <a:ln w="9525">
            <a:noFill/>
            <a:miter lim="800000"/>
            <a:headEnd/>
            <a:tailEnd/>
          </a:ln>
        </p:spPr>
        <p:txBody>
          <a:bodyPr>
            <a:spAutoFit/>
          </a:bodyPr>
          <a:lstStyle/>
          <a:p>
            <a:r>
              <a:rPr lang="en-US" sz="2400" i="1" dirty="0">
                <a:solidFill>
                  <a:srgbClr val="993300"/>
                </a:solidFill>
                <a:latin typeface="Arial Rounded MT Bold" pitchFamily="34" charset="0"/>
              </a:rPr>
              <a:t>(</a:t>
            </a:r>
            <a:r>
              <a:rPr lang="en-US" sz="2400" i="1" dirty="0">
                <a:solidFill>
                  <a:srgbClr val="FF0000"/>
                </a:solidFill>
                <a:latin typeface="Arial Rounded MT Bold" pitchFamily="34" charset="0"/>
              </a:rPr>
              <a:t>ClientID</a:t>
            </a:r>
            <a:r>
              <a:rPr lang="en-US" sz="2400" i="1" dirty="0">
                <a:solidFill>
                  <a:srgbClr val="993300"/>
                </a:solidFill>
                <a:latin typeface="Arial Rounded MT Bold" pitchFamily="34" charset="0"/>
              </a:rPr>
              <a:t>)</a:t>
            </a:r>
          </a:p>
        </p:txBody>
      </p:sp>
      <p:sp>
        <p:nvSpPr>
          <p:cNvPr id="98310" name="Text Box 7"/>
          <p:cNvSpPr txBox="1">
            <a:spLocks noChangeArrowheads="1"/>
          </p:cNvSpPr>
          <p:nvPr/>
        </p:nvSpPr>
        <p:spPr bwMode="auto">
          <a:xfrm>
            <a:off x="5105400" y="3200400"/>
            <a:ext cx="2590800" cy="457200"/>
          </a:xfrm>
          <a:prstGeom prst="rect">
            <a:avLst/>
          </a:prstGeom>
          <a:noFill/>
          <a:ln w="9525">
            <a:noFill/>
            <a:miter lim="800000"/>
            <a:headEnd/>
            <a:tailEnd/>
          </a:ln>
        </p:spPr>
        <p:txBody>
          <a:bodyPr>
            <a:spAutoFit/>
          </a:bodyPr>
          <a:lstStyle/>
          <a:p>
            <a:r>
              <a:rPr lang="en-US" sz="2400" i="1" dirty="0">
                <a:solidFill>
                  <a:srgbClr val="993300"/>
                </a:solidFill>
                <a:latin typeface="Arial Rounded MT Bold" pitchFamily="34" charset="0"/>
              </a:rPr>
              <a:t>(</a:t>
            </a:r>
            <a:r>
              <a:rPr lang="en-US" sz="2400" i="1" dirty="0">
                <a:solidFill>
                  <a:srgbClr val="00B050"/>
                </a:solidFill>
                <a:latin typeface="Arial Rounded MT Bold" pitchFamily="34" charset="0"/>
              </a:rPr>
              <a:t>ClientName</a:t>
            </a:r>
            <a:r>
              <a:rPr lang="en-US" sz="2400" i="1" dirty="0">
                <a:solidFill>
                  <a:srgbClr val="993300"/>
                </a:solidFill>
                <a:latin typeface="Arial Rounded MT Bold" pitchFamily="34" charset="0"/>
              </a:rPr>
              <a:t>)  </a:t>
            </a:r>
            <a:endParaRPr lang="en-US" sz="2000" i="1" dirty="0">
              <a:solidFill>
                <a:srgbClr val="993300"/>
              </a:solidFill>
              <a:latin typeface="Arial Rounded MT Bold" pitchFamily="34" charset="0"/>
            </a:endParaRPr>
          </a:p>
        </p:txBody>
      </p:sp>
      <p:sp>
        <p:nvSpPr>
          <p:cNvPr id="98311" name="Text Box 8"/>
          <p:cNvSpPr txBox="1">
            <a:spLocks noChangeArrowheads="1"/>
          </p:cNvSpPr>
          <p:nvPr/>
        </p:nvSpPr>
        <p:spPr bwMode="auto">
          <a:xfrm>
            <a:off x="1600200" y="2743200"/>
            <a:ext cx="2301875" cy="396875"/>
          </a:xfrm>
          <a:prstGeom prst="rect">
            <a:avLst/>
          </a:prstGeom>
          <a:noFill/>
          <a:ln w="9525">
            <a:noFill/>
            <a:miter lim="800000"/>
            <a:headEnd/>
            <a:tailEnd/>
          </a:ln>
        </p:spPr>
        <p:txBody>
          <a:bodyPr>
            <a:spAutoFit/>
          </a:bodyPr>
          <a:lstStyle/>
          <a:p>
            <a:r>
              <a:rPr lang="en-US" sz="2000" i="1" dirty="0">
                <a:latin typeface="Arial Rounded MT Bold" pitchFamily="34" charset="0"/>
              </a:rPr>
              <a:t>However, if…</a:t>
            </a:r>
          </a:p>
        </p:txBody>
      </p:sp>
      <p:sp>
        <p:nvSpPr>
          <p:cNvPr id="98312" name="Line 9"/>
          <p:cNvSpPr>
            <a:spLocks noChangeShapeType="1"/>
          </p:cNvSpPr>
          <p:nvPr/>
        </p:nvSpPr>
        <p:spPr bwMode="auto">
          <a:xfrm>
            <a:off x="3124200" y="3505200"/>
            <a:ext cx="1905000" cy="0"/>
          </a:xfrm>
          <a:prstGeom prst="line">
            <a:avLst/>
          </a:prstGeom>
          <a:noFill/>
          <a:ln w="38100">
            <a:solidFill>
              <a:schemeClr val="tx1"/>
            </a:solidFill>
            <a:round/>
            <a:headEnd/>
            <a:tailEnd type="triangle" w="lg" len="med"/>
          </a:ln>
        </p:spPr>
        <p:txBody>
          <a:bodyPr/>
          <a:lstStyle/>
          <a:p>
            <a:endParaRPr lang="en-US" dirty="0"/>
          </a:p>
        </p:txBody>
      </p:sp>
      <p:sp>
        <p:nvSpPr>
          <p:cNvPr id="98313" name="Line 10"/>
          <p:cNvSpPr>
            <a:spLocks noChangeShapeType="1"/>
          </p:cNvSpPr>
          <p:nvPr/>
        </p:nvSpPr>
        <p:spPr bwMode="auto">
          <a:xfrm>
            <a:off x="3581400" y="4876800"/>
            <a:ext cx="1219200" cy="0"/>
          </a:xfrm>
          <a:prstGeom prst="line">
            <a:avLst/>
          </a:prstGeom>
          <a:noFill/>
          <a:ln w="38100">
            <a:solidFill>
              <a:schemeClr val="tx1"/>
            </a:solidFill>
            <a:round/>
            <a:headEnd/>
            <a:tailEnd type="triangle" w="lg" len="med"/>
          </a:ln>
        </p:spPr>
        <p:txBody>
          <a:bodyPr/>
          <a:lstStyle/>
          <a:p>
            <a:endParaRPr lang="en-US" dirty="0"/>
          </a:p>
        </p:txBody>
      </p:sp>
      <p:sp>
        <p:nvSpPr>
          <p:cNvPr id="98314" name="Text Box 11"/>
          <p:cNvSpPr txBox="1">
            <a:spLocks noChangeArrowheads="1"/>
          </p:cNvSpPr>
          <p:nvPr/>
        </p:nvSpPr>
        <p:spPr bwMode="auto">
          <a:xfrm>
            <a:off x="1524000" y="5410200"/>
            <a:ext cx="1752600" cy="457200"/>
          </a:xfrm>
          <a:prstGeom prst="rect">
            <a:avLst/>
          </a:prstGeom>
          <a:noFill/>
          <a:ln w="9525">
            <a:noFill/>
            <a:miter lim="800000"/>
            <a:headEnd/>
            <a:tailEnd/>
          </a:ln>
        </p:spPr>
        <p:txBody>
          <a:bodyPr>
            <a:spAutoFit/>
          </a:bodyPr>
          <a:lstStyle/>
          <a:p>
            <a:r>
              <a:rPr lang="en-US" sz="2400" i="1" dirty="0">
                <a:solidFill>
                  <a:srgbClr val="993300"/>
                </a:solidFill>
                <a:latin typeface="Arial Rounded MT Bold" pitchFamily="34" charset="0"/>
              </a:rPr>
              <a:t>(</a:t>
            </a:r>
            <a:r>
              <a:rPr lang="en-US" sz="2400" i="1" dirty="0">
                <a:solidFill>
                  <a:srgbClr val="FF0000"/>
                </a:solidFill>
                <a:latin typeface="Arial Rounded MT Bold" pitchFamily="34" charset="0"/>
              </a:rPr>
              <a:t>ClientID</a:t>
            </a:r>
            <a:r>
              <a:rPr lang="en-US" sz="2400" i="1" dirty="0">
                <a:solidFill>
                  <a:srgbClr val="993300"/>
                </a:solidFill>
                <a:latin typeface="Arial Rounded MT Bold" pitchFamily="34" charset="0"/>
              </a:rPr>
              <a:t>)</a:t>
            </a:r>
          </a:p>
        </p:txBody>
      </p:sp>
      <p:sp>
        <p:nvSpPr>
          <p:cNvPr id="98315" name="Text Box 12"/>
          <p:cNvSpPr txBox="1">
            <a:spLocks noChangeArrowheads="1"/>
          </p:cNvSpPr>
          <p:nvPr/>
        </p:nvSpPr>
        <p:spPr bwMode="auto">
          <a:xfrm>
            <a:off x="4953000" y="5334000"/>
            <a:ext cx="2286000" cy="457200"/>
          </a:xfrm>
          <a:prstGeom prst="rect">
            <a:avLst/>
          </a:prstGeom>
          <a:noFill/>
          <a:ln w="9525">
            <a:noFill/>
            <a:miter lim="800000"/>
            <a:headEnd/>
            <a:tailEnd/>
          </a:ln>
        </p:spPr>
        <p:txBody>
          <a:bodyPr>
            <a:spAutoFit/>
          </a:bodyPr>
          <a:lstStyle/>
          <a:p>
            <a:r>
              <a:rPr lang="en-US" sz="2400" i="1" dirty="0">
                <a:solidFill>
                  <a:srgbClr val="993300"/>
                </a:solidFill>
                <a:latin typeface="Arial Rounded MT Bold" pitchFamily="34" charset="0"/>
              </a:rPr>
              <a:t>(</a:t>
            </a:r>
            <a:r>
              <a:rPr lang="en-US" sz="2400" i="1" dirty="0">
                <a:solidFill>
                  <a:srgbClr val="00B050"/>
                </a:solidFill>
                <a:latin typeface="Arial Rounded MT Bold" pitchFamily="34" charset="0"/>
              </a:rPr>
              <a:t>ClientName</a:t>
            </a:r>
            <a:r>
              <a:rPr lang="en-US" sz="2400" i="1" dirty="0">
                <a:solidFill>
                  <a:srgbClr val="993300"/>
                </a:solidFill>
                <a:latin typeface="Arial Rounded MT Bold" pitchFamily="34" charset="0"/>
              </a:rPr>
              <a:t>) </a:t>
            </a:r>
          </a:p>
        </p:txBody>
      </p:sp>
      <p:sp>
        <p:nvSpPr>
          <p:cNvPr id="98316" name="Line 13"/>
          <p:cNvSpPr>
            <a:spLocks noChangeShapeType="1"/>
          </p:cNvSpPr>
          <p:nvPr/>
        </p:nvSpPr>
        <p:spPr bwMode="auto">
          <a:xfrm>
            <a:off x="3581400" y="5638800"/>
            <a:ext cx="1219200" cy="0"/>
          </a:xfrm>
          <a:prstGeom prst="line">
            <a:avLst/>
          </a:prstGeom>
          <a:noFill/>
          <a:ln w="38100">
            <a:solidFill>
              <a:schemeClr val="tx1"/>
            </a:solidFill>
            <a:round/>
            <a:headEnd/>
            <a:tailEnd type="triangle" w="lg" len="med"/>
          </a:ln>
        </p:spPr>
        <p:txBody>
          <a:bodyPr/>
          <a:lstStyle/>
          <a:p>
            <a:endParaRPr lang="en-US" dirty="0"/>
          </a:p>
        </p:txBody>
      </p:sp>
      <p:sp>
        <p:nvSpPr>
          <p:cNvPr id="98317" name="Text Box 14"/>
          <p:cNvSpPr txBox="1">
            <a:spLocks noChangeArrowheads="1"/>
          </p:cNvSpPr>
          <p:nvPr/>
        </p:nvSpPr>
        <p:spPr bwMode="auto">
          <a:xfrm>
            <a:off x="1524000" y="4572000"/>
            <a:ext cx="2073275" cy="822325"/>
          </a:xfrm>
          <a:prstGeom prst="rect">
            <a:avLst/>
          </a:prstGeom>
          <a:noFill/>
          <a:ln w="9525">
            <a:noFill/>
            <a:miter lim="800000"/>
            <a:headEnd/>
            <a:tailEnd/>
          </a:ln>
        </p:spPr>
        <p:txBody>
          <a:bodyPr>
            <a:spAutoFit/>
          </a:bodyPr>
          <a:lstStyle/>
          <a:p>
            <a:r>
              <a:rPr lang="en-US" sz="2400" i="1" dirty="0">
                <a:solidFill>
                  <a:srgbClr val="993300"/>
                </a:solidFill>
                <a:latin typeface="Arial Rounded MT Bold" pitchFamily="34" charset="0"/>
              </a:rPr>
              <a:t>(AttorneyID,ClientID)</a:t>
            </a:r>
          </a:p>
        </p:txBody>
      </p:sp>
      <p:sp>
        <p:nvSpPr>
          <p:cNvPr id="98318" name="Text Box 15"/>
          <p:cNvSpPr txBox="1">
            <a:spLocks noChangeArrowheads="1"/>
          </p:cNvSpPr>
          <p:nvPr/>
        </p:nvSpPr>
        <p:spPr bwMode="auto">
          <a:xfrm>
            <a:off x="4953000" y="4572000"/>
            <a:ext cx="3886200" cy="457200"/>
          </a:xfrm>
          <a:prstGeom prst="rect">
            <a:avLst/>
          </a:prstGeom>
          <a:noFill/>
          <a:ln w="9525">
            <a:noFill/>
            <a:miter lim="800000"/>
            <a:headEnd/>
            <a:tailEnd/>
          </a:ln>
        </p:spPr>
        <p:txBody>
          <a:bodyPr>
            <a:spAutoFit/>
          </a:bodyPr>
          <a:lstStyle/>
          <a:p>
            <a:r>
              <a:rPr lang="en-US" sz="2400" i="1" dirty="0">
                <a:solidFill>
                  <a:srgbClr val="993300"/>
                </a:solidFill>
                <a:latin typeface="Arial Rounded MT Bold" pitchFamily="34" charset="0"/>
              </a:rPr>
              <a:t>(MeetingDate, Duration)</a:t>
            </a:r>
          </a:p>
        </p:txBody>
      </p:sp>
      <p:sp>
        <p:nvSpPr>
          <p:cNvPr id="98319" name="Text Box 16"/>
          <p:cNvSpPr txBox="1">
            <a:spLocks noChangeArrowheads="1"/>
          </p:cNvSpPr>
          <p:nvPr/>
        </p:nvSpPr>
        <p:spPr bwMode="auto">
          <a:xfrm>
            <a:off x="1524000" y="3810000"/>
            <a:ext cx="7162800" cy="701675"/>
          </a:xfrm>
          <a:prstGeom prst="rect">
            <a:avLst/>
          </a:prstGeom>
          <a:noFill/>
          <a:ln w="9525">
            <a:noFill/>
            <a:miter lim="800000"/>
            <a:headEnd/>
            <a:tailEnd/>
          </a:ln>
        </p:spPr>
        <p:txBody>
          <a:bodyPr>
            <a:spAutoFit/>
          </a:bodyPr>
          <a:lstStyle/>
          <a:p>
            <a:r>
              <a:rPr lang="en-US" sz="2000" i="1" dirty="0">
                <a:latin typeface="Arial Rounded MT Bold" pitchFamily="34" charset="0"/>
              </a:rPr>
              <a:t>Then </a:t>
            </a:r>
            <a:r>
              <a:rPr lang="en-US" sz="2000" i="1" dirty="0">
                <a:solidFill>
                  <a:srgbClr val="00B050"/>
                </a:solidFill>
                <a:latin typeface="Arial Rounded MT Bold" pitchFamily="34" charset="0"/>
              </a:rPr>
              <a:t>ClientName</a:t>
            </a:r>
            <a:r>
              <a:rPr lang="en-US" sz="2000" i="1" dirty="0">
                <a:latin typeface="Arial Rounded MT Bold" pitchFamily="34" charset="0"/>
              </a:rPr>
              <a:t> should be placed into its </a:t>
            </a:r>
            <a:r>
              <a:rPr lang="en-US" sz="2000" i="1" dirty="0">
                <a:solidFill>
                  <a:srgbClr val="FF0000"/>
                </a:solidFill>
                <a:latin typeface="Arial Rounded MT Bold" pitchFamily="34" charset="0"/>
              </a:rPr>
              <a:t>own</a:t>
            </a:r>
            <a:r>
              <a:rPr lang="en-US" sz="2000" i="1" dirty="0">
                <a:latin typeface="Arial Rounded MT Bold" pitchFamily="34" charset="0"/>
              </a:rPr>
              <a:t> relation,</a:t>
            </a:r>
          </a:p>
          <a:p>
            <a:r>
              <a:rPr lang="en-US" sz="2000" i="1" dirty="0">
                <a:latin typeface="Arial Rounded MT Bold" pitchFamily="34" charset="0"/>
              </a:rPr>
              <a:t>resulting in the relations:</a:t>
            </a:r>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5AB14E9-9C21-4F00-A23B-DEE9648B3411}" type="slidenum">
              <a:rPr lang="en-US" smtClean="0"/>
              <a:pPr>
                <a:defRPr/>
              </a:pPr>
              <a:t>50</a:t>
            </a:fld>
            <a:endParaRPr lang="en-US" dirty="0"/>
          </a:p>
        </p:txBody>
      </p:sp>
      <p:sp>
        <p:nvSpPr>
          <p:cNvPr id="4" name="자유형 3"/>
          <p:cNvSpPr/>
          <p:nvPr/>
        </p:nvSpPr>
        <p:spPr>
          <a:xfrm>
            <a:off x="2615316" y="2227494"/>
            <a:ext cx="2658359" cy="568194"/>
          </a:xfrm>
          <a:custGeom>
            <a:avLst/>
            <a:gdLst>
              <a:gd name="connsiteX0" fmla="*/ 0 w 2658359"/>
              <a:gd name="connsiteY0" fmla="*/ 405352 h 568194"/>
              <a:gd name="connsiteX1" fmla="*/ 1395167 w 2658359"/>
              <a:gd name="connsiteY1" fmla="*/ 546754 h 568194"/>
              <a:gd name="connsiteX2" fmla="*/ 2658359 w 2658359"/>
              <a:gd name="connsiteY2" fmla="*/ 0 h 568194"/>
            </a:gdLst>
            <a:ahLst/>
            <a:cxnLst>
              <a:cxn ang="0">
                <a:pos x="connsiteX0" y="connsiteY0"/>
              </a:cxn>
              <a:cxn ang="0">
                <a:pos x="connsiteX1" y="connsiteY1"/>
              </a:cxn>
              <a:cxn ang="0">
                <a:pos x="connsiteX2" y="connsiteY2"/>
              </a:cxn>
            </a:cxnLst>
            <a:rect l="l" t="t" r="r" b="b"/>
            <a:pathLst>
              <a:path w="2658359" h="568194">
                <a:moveTo>
                  <a:pt x="0" y="405352"/>
                </a:moveTo>
                <a:cubicBezTo>
                  <a:pt x="476053" y="509832"/>
                  <a:pt x="952107" y="614313"/>
                  <a:pt x="1395167" y="546754"/>
                </a:cubicBezTo>
                <a:cubicBezTo>
                  <a:pt x="1838227" y="479195"/>
                  <a:pt x="2248293" y="239597"/>
                  <a:pt x="2658359" y="0"/>
                </a:cubicBezTo>
              </a:path>
            </a:pathLst>
          </a:custGeom>
          <a:noFill/>
          <a:ln>
            <a:solidFill>
              <a:srgbClr val="FF0000"/>
            </a:solidFill>
            <a:prstDash val="sys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ctrTitle"/>
          </p:nvPr>
        </p:nvSpPr>
        <p:spPr>
          <a:xfrm>
            <a:off x="1676400" y="2209800"/>
            <a:ext cx="7239000" cy="762000"/>
          </a:xfrm>
        </p:spPr>
        <p:txBody>
          <a:bodyPr/>
          <a:lstStyle/>
          <a:p>
            <a:r>
              <a:rPr lang="en-IN" sz="3200" dirty="0">
                <a:solidFill>
                  <a:schemeClr val="tx1">
                    <a:lumMod val="65000"/>
                    <a:lumOff val="35000"/>
                  </a:schemeClr>
                </a:solidFill>
              </a:rPr>
              <a:t>The Relational Model and Database Normalization</a:t>
            </a:r>
            <a:endParaRPr lang="en-US" sz="3200" dirty="0">
              <a:solidFill>
                <a:schemeClr val="tx1">
                  <a:lumMod val="65000"/>
                  <a:lumOff val="35000"/>
                </a:schemeClr>
              </a:solidFill>
            </a:endParaRPr>
          </a:p>
        </p:txBody>
      </p:sp>
      <p:sp>
        <p:nvSpPr>
          <p:cNvPr id="100355" name="Rectangle 3"/>
          <p:cNvSpPr>
            <a:spLocks noGrp="1" noChangeArrowheads="1"/>
          </p:cNvSpPr>
          <p:nvPr>
            <p:ph type="subTitle" idx="1"/>
          </p:nvPr>
        </p:nvSpPr>
        <p:spPr>
          <a:xfrm>
            <a:off x="1676400" y="1676400"/>
            <a:ext cx="7239000" cy="533400"/>
          </a:xfrm>
        </p:spPr>
        <p:txBody>
          <a:bodyPr/>
          <a:lstStyle/>
          <a:p>
            <a:pPr>
              <a:lnSpc>
                <a:spcPct val="90000"/>
              </a:lnSpc>
            </a:pPr>
            <a:r>
              <a:rPr lang="en-US" dirty="0">
                <a:solidFill>
                  <a:srgbClr val="C00000"/>
                </a:solidFill>
              </a:rPr>
              <a:t>End of Presentation on Chapter Two</a:t>
            </a:r>
          </a:p>
        </p:txBody>
      </p:sp>
      <p:pic>
        <p:nvPicPr>
          <p:cNvPr id="6" name="Picture 2" descr="C:\Users\sameerjena\Pictures\kroenk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7627" y="3077492"/>
            <a:ext cx="7390800" cy="3602199"/>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17"/>
          <p:cNvSpPr txBox="1">
            <a:spLocks noChangeArrowheads="1"/>
          </p:cNvSpPr>
          <p:nvPr/>
        </p:nvSpPr>
        <p:spPr bwMode="auto">
          <a:xfrm>
            <a:off x="1600200" y="228600"/>
            <a:ext cx="7315200" cy="1323439"/>
          </a:xfrm>
          <a:prstGeom prst="rect">
            <a:avLst/>
          </a:prstGeom>
          <a:noFill/>
          <a:ln w="9525">
            <a:noFill/>
            <a:miter lim="800000"/>
            <a:headEnd/>
            <a:tailEnd/>
          </a:ln>
        </p:spPr>
        <p:txBody>
          <a:bodyPr>
            <a:spAutoFit/>
          </a:bodyPr>
          <a:lstStyle/>
          <a:p>
            <a:pPr algn="ctr">
              <a:spcBef>
                <a:spcPct val="50000"/>
              </a:spcBef>
            </a:pPr>
            <a:r>
              <a:rPr lang="en-US" sz="2000" dirty="0">
                <a:solidFill>
                  <a:srgbClr val="C00000"/>
                </a:solidFill>
                <a:latin typeface="Lucida Sans" pitchFamily="34" charset="0"/>
              </a:rPr>
              <a:t>DAVID M. KROENKE and DAVID J. AUER </a:t>
            </a:r>
          </a:p>
          <a:p>
            <a:pPr algn="ctr">
              <a:spcBef>
                <a:spcPct val="50000"/>
              </a:spcBef>
            </a:pPr>
            <a:r>
              <a:rPr lang="en-US" sz="2400" dirty="0">
                <a:solidFill>
                  <a:srgbClr val="4F6228"/>
                </a:solidFill>
                <a:latin typeface="Lucida Sans" pitchFamily="34" charset="0"/>
              </a:rPr>
              <a:t>DATABASE CONCEPTS, 7</a:t>
            </a:r>
            <a:r>
              <a:rPr lang="en-US" sz="2400" baseline="30000" dirty="0">
                <a:solidFill>
                  <a:srgbClr val="4F6228"/>
                </a:solidFill>
                <a:latin typeface="Lucida Sans" pitchFamily="34" charset="0"/>
              </a:rPr>
              <a:t>th</a:t>
            </a:r>
            <a:r>
              <a:rPr lang="en-US" sz="2400" dirty="0">
                <a:solidFill>
                  <a:srgbClr val="4F6228"/>
                </a:solidFill>
                <a:latin typeface="Lucida Sans" pitchFamily="34" charset="0"/>
              </a:rPr>
              <a:t> Edition, </a:t>
            </a:r>
            <a:br>
              <a:rPr lang="en-US" sz="2400" dirty="0">
                <a:solidFill>
                  <a:srgbClr val="4F6228"/>
                </a:solidFill>
                <a:latin typeface="Lucida Sans" pitchFamily="34" charset="0"/>
              </a:rPr>
            </a:br>
            <a:r>
              <a:rPr lang="en-US" sz="2400" dirty="0">
                <a:solidFill>
                  <a:srgbClr val="4F6228"/>
                </a:solidFill>
                <a:latin typeface="Lucida Sans" pitchFamily="34" charset="0"/>
              </a:rPr>
              <a:t>Global Edition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1447800" y="228600"/>
            <a:ext cx="7467600" cy="1143000"/>
          </a:xfrm>
        </p:spPr>
        <p:txBody>
          <a:bodyPr/>
          <a:lstStyle/>
          <a:p>
            <a:r>
              <a:rPr lang="en-US" dirty="0"/>
              <a:t>Characteristics of a Relation</a:t>
            </a:r>
          </a:p>
        </p:txBody>
      </p:sp>
      <p:sp>
        <p:nvSpPr>
          <p:cNvPr id="28674" name="Rectangle 3"/>
          <p:cNvSpPr>
            <a:spLocks noGrp="1" noChangeArrowheads="1"/>
          </p:cNvSpPr>
          <p:nvPr>
            <p:ph idx="1"/>
          </p:nvPr>
        </p:nvSpPr>
        <p:spPr>
          <a:xfrm>
            <a:off x="1447800" y="1600200"/>
            <a:ext cx="7239000" cy="4562475"/>
          </a:xfrm>
        </p:spPr>
        <p:txBody>
          <a:bodyPr/>
          <a:lstStyle/>
          <a:p>
            <a:pPr marL="514350" indent="-514350">
              <a:lnSpc>
                <a:spcPct val="90000"/>
              </a:lnSpc>
              <a:buFont typeface="+mj-lt"/>
              <a:buAutoNum type="arabicPeriod"/>
            </a:pPr>
            <a:r>
              <a:rPr lang="en-US" sz="2800" dirty="0">
                <a:solidFill>
                  <a:srgbClr val="FF0000"/>
                </a:solidFill>
              </a:rPr>
              <a:t>Rows</a:t>
            </a:r>
            <a:r>
              <a:rPr lang="en-US" sz="2800" dirty="0"/>
              <a:t> contain </a:t>
            </a:r>
            <a:r>
              <a:rPr lang="en-US" sz="2800" dirty="0">
                <a:solidFill>
                  <a:srgbClr val="2117E7"/>
                </a:solidFill>
              </a:rPr>
              <a:t>data</a:t>
            </a:r>
            <a:r>
              <a:rPr lang="en-US" sz="2800" dirty="0"/>
              <a:t> about an </a:t>
            </a:r>
            <a:r>
              <a:rPr lang="en-US" sz="2800" dirty="0">
                <a:solidFill>
                  <a:srgbClr val="00B050"/>
                </a:solidFill>
              </a:rPr>
              <a:t>entity</a:t>
            </a:r>
            <a:r>
              <a:rPr lang="en-US" sz="2800" dirty="0"/>
              <a:t>.</a:t>
            </a:r>
          </a:p>
          <a:p>
            <a:pPr marL="514350" indent="-514350">
              <a:lnSpc>
                <a:spcPct val="90000"/>
              </a:lnSpc>
              <a:buFont typeface="+mj-lt"/>
              <a:buAutoNum type="arabicPeriod"/>
            </a:pPr>
            <a:r>
              <a:rPr lang="en-US" sz="2800" dirty="0">
                <a:solidFill>
                  <a:srgbClr val="FF0000"/>
                </a:solidFill>
              </a:rPr>
              <a:t>Columns</a:t>
            </a:r>
            <a:r>
              <a:rPr lang="en-US" sz="2800" dirty="0"/>
              <a:t> contain data about </a:t>
            </a:r>
            <a:r>
              <a:rPr lang="en-US" sz="2800" dirty="0">
                <a:solidFill>
                  <a:srgbClr val="2117E7"/>
                </a:solidFill>
              </a:rPr>
              <a:t>attributes</a:t>
            </a:r>
            <a:r>
              <a:rPr lang="en-US" sz="2800" dirty="0">
                <a:solidFill>
                  <a:srgbClr val="0070C0"/>
                </a:solidFill>
              </a:rPr>
              <a:t> </a:t>
            </a:r>
            <a:r>
              <a:rPr lang="en-US" sz="2800" dirty="0"/>
              <a:t>of the entity.</a:t>
            </a:r>
          </a:p>
          <a:p>
            <a:pPr marL="514350" indent="-514350">
              <a:lnSpc>
                <a:spcPct val="90000"/>
              </a:lnSpc>
              <a:buFont typeface="+mj-lt"/>
              <a:buAutoNum type="arabicPeriod"/>
            </a:pPr>
            <a:r>
              <a:rPr lang="en-US" sz="2800" dirty="0">
                <a:solidFill>
                  <a:srgbClr val="FF0000"/>
                </a:solidFill>
              </a:rPr>
              <a:t>Cells</a:t>
            </a:r>
            <a:r>
              <a:rPr lang="en-US" sz="2800" dirty="0"/>
              <a:t> of the table hold a single value.</a:t>
            </a:r>
          </a:p>
          <a:p>
            <a:pPr marL="514350" indent="-514350">
              <a:lnSpc>
                <a:spcPct val="90000"/>
              </a:lnSpc>
              <a:buFont typeface="+mj-lt"/>
              <a:buAutoNum type="arabicPeriod"/>
            </a:pPr>
            <a:r>
              <a:rPr lang="en-US" sz="2800" dirty="0"/>
              <a:t>All </a:t>
            </a:r>
            <a:r>
              <a:rPr lang="en-US" sz="2800" dirty="0">
                <a:solidFill>
                  <a:srgbClr val="2117E7"/>
                </a:solidFill>
              </a:rPr>
              <a:t>entries </a:t>
            </a:r>
            <a:r>
              <a:rPr lang="en-US" sz="2800" dirty="0"/>
              <a:t>in a </a:t>
            </a:r>
            <a:r>
              <a:rPr lang="en-US" sz="2800" dirty="0">
                <a:solidFill>
                  <a:srgbClr val="FF0000"/>
                </a:solidFill>
              </a:rPr>
              <a:t>column</a:t>
            </a:r>
            <a:r>
              <a:rPr lang="en-US" sz="2800" dirty="0"/>
              <a:t> are of the same kind.</a:t>
            </a:r>
          </a:p>
          <a:p>
            <a:pPr marL="514350" indent="-514350">
              <a:lnSpc>
                <a:spcPct val="90000"/>
              </a:lnSpc>
              <a:buFont typeface="+mj-lt"/>
              <a:buAutoNum type="arabicPeriod"/>
            </a:pPr>
            <a:r>
              <a:rPr lang="en-US" sz="2800" dirty="0"/>
              <a:t>Each </a:t>
            </a:r>
            <a:r>
              <a:rPr lang="en-US" sz="2800" dirty="0">
                <a:solidFill>
                  <a:srgbClr val="FF0000"/>
                </a:solidFill>
              </a:rPr>
              <a:t>column</a:t>
            </a:r>
            <a:r>
              <a:rPr lang="en-US" sz="2800" dirty="0"/>
              <a:t> has a unique </a:t>
            </a:r>
            <a:r>
              <a:rPr lang="en-US" sz="2800" dirty="0">
                <a:solidFill>
                  <a:srgbClr val="0070C0"/>
                </a:solidFill>
              </a:rPr>
              <a:t>name</a:t>
            </a:r>
            <a:r>
              <a:rPr lang="en-US" sz="2800" dirty="0"/>
              <a:t>.</a:t>
            </a:r>
          </a:p>
          <a:p>
            <a:pPr marL="514350" indent="-514350">
              <a:lnSpc>
                <a:spcPct val="90000"/>
              </a:lnSpc>
              <a:buFont typeface="+mj-lt"/>
              <a:buAutoNum type="arabicPeriod"/>
            </a:pPr>
            <a:r>
              <a:rPr lang="en-US" sz="2800" dirty="0"/>
              <a:t>The </a:t>
            </a:r>
            <a:r>
              <a:rPr lang="en-US" sz="2800" dirty="0">
                <a:solidFill>
                  <a:srgbClr val="2117E7"/>
                </a:solidFill>
              </a:rPr>
              <a:t>order </a:t>
            </a:r>
            <a:r>
              <a:rPr lang="en-US" sz="2800" dirty="0"/>
              <a:t>of the </a:t>
            </a:r>
            <a:r>
              <a:rPr lang="en-US" sz="2800" dirty="0">
                <a:solidFill>
                  <a:srgbClr val="FF0000"/>
                </a:solidFill>
              </a:rPr>
              <a:t>columns</a:t>
            </a:r>
            <a:r>
              <a:rPr lang="en-US" sz="2800" dirty="0"/>
              <a:t> is unimportant.</a:t>
            </a:r>
          </a:p>
          <a:p>
            <a:pPr marL="514350" indent="-514350">
              <a:lnSpc>
                <a:spcPct val="90000"/>
              </a:lnSpc>
              <a:buFont typeface="+mj-lt"/>
              <a:buAutoNum type="arabicPeriod"/>
            </a:pPr>
            <a:r>
              <a:rPr lang="en-US" sz="2800" dirty="0"/>
              <a:t>The </a:t>
            </a:r>
            <a:r>
              <a:rPr lang="en-US" sz="2800" dirty="0">
                <a:solidFill>
                  <a:srgbClr val="2117E7"/>
                </a:solidFill>
              </a:rPr>
              <a:t>order </a:t>
            </a:r>
            <a:r>
              <a:rPr lang="en-US" sz="2800" dirty="0"/>
              <a:t>of the </a:t>
            </a:r>
            <a:r>
              <a:rPr lang="en-US" sz="2800" dirty="0">
                <a:solidFill>
                  <a:srgbClr val="FF0000"/>
                </a:solidFill>
              </a:rPr>
              <a:t>rows</a:t>
            </a:r>
            <a:r>
              <a:rPr lang="en-US" sz="2800" dirty="0"/>
              <a:t> is unimportant.</a:t>
            </a:r>
          </a:p>
          <a:p>
            <a:pPr marL="514350" indent="-514350">
              <a:lnSpc>
                <a:spcPct val="90000"/>
              </a:lnSpc>
              <a:buFont typeface="+mj-lt"/>
              <a:buAutoNum type="arabicPeriod"/>
            </a:pPr>
            <a:r>
              <a:rPr lang="en-US" sz="2800" dirty="0">
                <a:solidFill>
                  <a:srgbClr val="2117E7"/>
                </a:solidFill>
              </a:rPr>
              <a:t>No</a:t>
            </a:r>
            <a:r>
              <a:rPr lang="en-US" sz="2800" dirty="0"/>
              <a:t> two </a:t>
            </a:r>
            <a:r>
              <a:rPr lang="en-US" sz="2800" dirty="0">
                <a:solidFill>
                  <a:srgbClr val="FF0000"/>
                </a:solidFill>
              </a:rPr>
              <a:t>rows</a:t>
            </a:r>
            <a:r>
              <a:rPr lang="en-US" sz="2800" dirty="0"/>
              <a:t> may be </a:t>
            </a:r>
            <a:r>
              <a:rPr lang="en-US" sz="2800" dirty="0">
                <a:solidFill>
                  <a:srgbClr val="2117E7"/>
                </a:solidFill>
              </a:rPr>
              <a:t>identical</a:t>
            </a:r>
            <a:r>
              <a:rPr lang="en-US" sz="2800" dirty="0"/>
              <a:t>.</a:t>
            </a:r>
          </a:p>
          <a:p>
            <a:pPr>
              <a:lnSpc>
                <a:spcPct val="90000"/>
              </a:lnSpc>
            </a:pPr>
            <a:endParaRPr lang="en-US" sz="2800" dirty="0"/>
          </a:p>
        </p:txBody>
      </p:sp>
      <p:sp>
        <p:nvSpPr>
          <p:cNvPr id="2" name="Footer Placeholder 1"/>
          <p:cNvSpPr>
            <a:spLocks noGrp="1"/>
          </p:cNvSpPr>
          <p:nvPr>
            <p:ph type="ftr" sz="quarter" idx="10"/>
          </p:nvPr>
        </p:nvSpPr>
        <p:spPr/>
        <p:txBody>
          <a:bodyPr/>
          <a:lstStyle/>
          <a:p>
            <a:pPr>
              <a:defRPr/>
            </a:pPr>
            <a:r>
              <a:rPr lang="en-IN" dirty="0"/>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0EE97FFF-F776-4BF4-92B2-CADF540CBD96}"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r>
              <a:rPr lang="en-US" dirty="0"/>
              <a:t>A Sample Relation</a:t>
            </a:r>
          </a:p>
        </p:txBody>
      </p:sp>
      <p:graphicFrame>
        <p:nvGraphicFramePr>
          <p:cNvPr id="23589" name="Group 37"/>
          <p:cNvGraphicFramePr>
            <a:graphicFrameLocks noGrp="1"/>
          </p:cNvGraphicFramePr>
          <p:nvPr/>
        </p:nvGraphicFramePr>
        <p:xfrm>
          <a:off x="1524000" y="2362200"/>
          <a:ext cx="7391400" cy="2590800"/>
        </p:xfrm>
        <a:graphic>
          <a:graphicData uri="http://schemas.openxmlformats.org/drawingml/2006/table">
            <a:tbl>
              <a:tblPr/>
              <a:tblGrid>
                <a:gridCol w="3252788">
                  <a:extLst>
                    <a:ext uri="{9D8B030D-6E8A-4147-A177-3AD203B41FA5}">
                      <a16:colId xmlns:a16="http://schemas.microsoft.com/office/drawing/2014/main" val="20000"/>
                    </a:ext>
                  </a:extLst>
                </a:gridCol>
                <a:gridCol w="2005012">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228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bg1"/>
                          </a:solidFill>
                          <a:effectLst/>
                          <a:latin typeface="Arial" charset="0"/>
                        </a:rPr>
                        <a:t>EmployeeNumber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bg1"/>
                          </a:solidFill>
                          <a:effectLst/>
                          <a:latin typeface="Arial" charset="0"/>
                        </a:rPr>
                        <a:t>FirstName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bg1"/>
                          </a:solidFill>
                          <a:effectLst/>
                          <a:latin typeface="Arial" charset="0"/>
                        </a:rPr>
                        <a:t>LastName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Abernathy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Jerry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Cadley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Alex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Copley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107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Megan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Jackson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3F2D2544-69D1-4A5E-B47A-C169B97979B4}" type="slidenum">
              <a:rPr lang="en-US" smtClean="0"/>
              <a:pPr>
                <a:defRPr/>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89"/>
                                        </p:tgtEl>
                                        <p:attrNameLst>
                                          <p:attrName>style.visibility</p:attrName>
                                        </p:attrNameLst>
                                      </p:cBhvr>
                                      <p:to>
                                        <p:strVal val="visible"/>
                                      </p:to>
                                    </p:set>
                                    <p:anim calcmode="lin" valueType="num">
                                      <p:cBhvr additive="base">
                                        <p:cTn id="7" dur="500" fill="hold"/>
                                        <p:tgtEl>
                                          <p:spTgt spid="23589"/>
                                        </p:tgtEl>
                                        <p:attrNameLst>
                                          <p:attrName>ppt_x</p:attrName>
                                        </p:attrNameLst>
                                      </p:cBhvr>
                                      <p:tavLst>
                                        <p:tav tm="0">
                                          <p:val>
                                            <p:strVal val="#ppt_x"/>
                                          </p:val>
                                        </p:tav>
                                        <p:tav tm="100000">
                                          <p:val>
                                            <p:strVal val="#ppt_x"/>
                                          </p:val>
                                        </p:tav>
                                      </p:tavLst>
                                    </p:anim>
                                    <p:anim calcmode="lin" valueType="num">
                                      <p:cBhvr additive="base">
                                        <p:cTn id="8" dur="500" fill="hold"/>
                                        <p:tgtEl>
                                          <p:spTgt spid="235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n-US" dirty="0"/>
              <a:t>A Nonrelation Example</a:t>
            </a:r>
          </a:p>
        </p:txBody>
      </p:sp>
      <p:graphicFrame>
        <p:nvGraphicFramePr>
          <p:cNvPr id="24611" name="Group 35"/>
          <p:cNvGraphicFramePr>
            <a:graphicFrameLocks noGrp="1"/>
          </p:cNvGraphicFramePr>
          <p:nvPr/>
        </p:nvGraphicFramePr>
        <p:xfrm>
          <a:off x="1524000" y="2743200"/>
          <a:ext cx="7315200" cy="3103564"/>
        </p:xfrm>
        <a:graphic>
          <a:graphicData uri="http://schemas.openxmlformats.org/drawingml/2006/table">
            <a:tbl>
              <a:tblPr/>
              <a:tblGrid>
                <a:gridCol w="3219450">
                  <a:extLst>
                    <a:ext uri="{9D8B030D-6E8A-4147-A177-3AD203B41FA5}">
                      <a16:colId xmlns:a16="http://schemas.microsoft.com/office/drawing/2014/main" val="20000"/>
                    </a:ext>
                  </a:extLst>
                </a:gridCol>
                <a:gridCol w="1974850">
                  <a:extLst>
                    <a:ext uri="{9D8B030D-6E8A-4147-A177-3AD203B41FA5}">
                      <a16:colId xmlns:a16="http://schemas.microsoft.com/office/drawing/2014/main" val="20001"/>
                    </a:ext>
                  </a:extLst>
                </a:gridCol>
                <a:gridCol w="2120900">
                  <a:extLst>
                    <a:ext uri="{9D8B030D-6E8A-4147-A177-3AD203B41FA5}">
                      <a16:colId xmlns:a16="http://schemas.microsoft.com/office/drawing/2014/main" val="20002"/>
                    </a:ext>
                  </a:extLst>
                </a:gridCol>
              </a:tblGrid>
              <a:tr h="5182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a:ln>
                            <a:noFill/>
                          </a:ln>
                          <a:solidFill>
                            <a:schemeClr val="bg1"/>
                          </a:solidFill>
                          <a:effectLst/>
                          <a:latin typeface="Arial" charset="0"/>
                          <a:ea typeface="+mn-ea"/>
                          <a:cs typeface="+mn-cs"/>
                        </a:rPr>
                        <a:t>EmployeeNumber</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a:ln>
                            <a:noFill/>
                          </a:ln>
                          <a:solidFill>
                            <a:schemeClr val="bg1"/>
                          </a:solidFill>
                          <a:effectLst/>
                          <a:latin typeface="Arial" charset="0"/>
                          <a:ea typeface="+mn-ea"/>
                          <a:cs typeface="+mn-cs"/>
                        </a:rPr>
                        <a:t>Phone</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a:ln>
                            <a:noFill/>
                          </a:ln>
                          <a:solidFill>
                            <a:schemeClr val="bg1"/>
                          </a:solidFill>
                          <a:effectLst/>
                          <a:latin typeface="Arial" charset="0"/>
                          <a:ea typeface="+mn-ea"/>
                          <a:cs typeface="+mn-cs"/>
                        </a:rPr>
                        <a:t>LastName</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extLst>
                  <a:ext uri="{0D108BD9-81ED-4DB2-BD59-A6C34878D82A}">
                    <a16:rowId xmlns:a16="http://schemas.microsoft.com/office/drawing/2014/main" val="10000"/>
                  </a:ext>
                </a:extLst>
              </a:tr>
              <a:tr h="10304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100</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335-6421,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454-9744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Abernathy</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101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215-7789</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Cadley</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2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104</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610-9850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Copley</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2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107</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299-9090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Jackson</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2796" name="Text Box 31"/>
          <p:cNvSpPr txBox="1">
            <a:spLocks noChangeArrowheads="1"/>
          </p:cNvSpPr>
          <p:nvPr/>
        </p:nvSpPr>
        <p:spPr bwMode="auto">
          <a:xfrm>
            <a:off x="2057400" y="1828800"/>
            <a:ext cx="6781800" cy="538163"/>
          </a:xfrm>
          <a:prstGeom prst="rect">
            <a:avLst/>
          </a:prstGeom>
          <a:noFill/>
          <a:ln w="19050">
            <a:solidFill>
              <a:schemeClr val="tx1"/>
            </a:solidFill>
            <a:miter lim="800000"/>
            <a:headEnd/>
            <a:tailEnd/>
          </a:ln>
        </p:spPr>
        <p:txBody>
          <a:bodyPr>
            <a:spAutoFit/>
          </a:bodyPr>
          <a:lstStyle/>
          <a:p>
            <a:r>
              <a:rPr lang="en-US" sz="2800" i="1" dirty="0">
                <a:solidFill>
                  <a:srgbClr val="993300"/>
                </a:solidFill>
                <a:latin typeface="Arial Rounded MT Bold" pitchFamily="34" charset="0"/>
              </a:rPr>
              <a:t>Cells of the table hold multiple values</a:t>
            </a:r>
          </a:p>
        </p:txBody>
      </p:sp>
      <p:sp>
        <p:nvSpPr>
          <p:cNvPr id="32797" name="Line 32"/>
          <p:cNvSpPr>
            <a:spLocks noChangeShapeType="1"/>
          </p:cNvSpPr>
          <p:nvPr/>
        </p:nvSpPr>
        <p:spPr bwMode="auto">
          <a:xfrm flipH="1">
            <a:off x="5943600" y="2362200"/>
            <a:ext cx="1066800" cy="990600"/>
          </a:xfrm>
          <a:prstGeom prst="line">
            <a:avLst/>
          </a:prstGeom>
          <a:noFill/>
          <a:ln w="38100">
            <a:solidFill>
              <a:schemeClr val="tx1"/>
            </a:solidFill>
            <a:round/>
            <a:headEnd/>
            <a:tailEnd type="triangle" w="lg" len="med"/>
          </a:ln>
        </p:spPr>
        <p:txBody>
          <a:bodyPr/>
          <a:lstStyle/>
          <a:p>
            <a:endParaRPr lang="en-US" dirty="0"/>
          </a:p>
        </p:txBody>
      </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3F2D2544-69D1-4A5E-B47A-C169B97979B4}" type="slidenum">
              <a:rPr lang="en-US" smtClean="0"/>
              <a:pPr>
                <a:defRPr/>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8"/>
          <p:cNvSpPr>
            <a:spLocks noGrp="1" noChangeArrowheads="1"/>
          </p:cNvSpPr>
          <p:nvPr>
            <p:ph type="title"/>
          </p:nvPr>
        </p:nvSpPr>
        <p:spPr/>
        <p:txBody>
          <a:bodyPr/>
          <a:lstStyle/>
          <a:p>
            <a:r>
              <a:rPr lang="en-US" dirty="0"/>
              <a:t>Example of a Nonrelational Table</a:t>
            </a:r>
          </a:p>
        </p:txBody>
      </p:sp>
      <p:graphicFrame>
        <p:nvGraphicFramePr>
          <p:cNvPr id="25641" name="Group 41"/>
          <p:cNvGraphicFramePr>
            <a:graphicFrameLocks noGrp="1"/>
          </p:cNvGraphicFramePr>
          <p:nvPr/>
        </p:nvGraphicFramePr>
        <p:xfrm>
          <a:off x="1447800" y="2819400"/>
          <a:ext cx="7391400" cy="3108852"/>
        </p:xfrm>
        <a:graphic>
          <a:graphicData uri="http://schemas.openxmlformats.org/drawingml/2006/table">
            <a:tbl>
              <a:tblPr/>
              <a:tblGrid>
                <a:gridCol w="3252788">
                  <a:extLst>
                    <a:ext uri="{9D8B030D-6E8A-4147-A177-3AD203B41FA5}">
                      <a16:colId xmlns:a16="http://schemas.microsoft.com/office/drawing/2014/main" val="20000"/>
                    </a:ext>
                  </a:extLst>
                </a:gridCol>
                <a:gridCol w="1995487">
                  <a:extLst>
                    <a:ext uri="{9D8B030D-6E8A-4147-A177-3AD203B41FA5}">
                      <a16:colId xmlns:a16="http://schemas.microsoft.com/office/drawing/2014/main" val="20001"/>
                    </a:ext>
                  </a:extLst>
                </a:gridCol>
                <a:gridCol w="2143125">
                  <a:extLst>
                    <a:ext uri="{9D8B030D-6E8A-4147-A177-3AD203B41FA5}">
                      <a16:colId xmlns:a16="http://schemas.microsoft.com/office/drawing/2014/main" val="20002"/>
                    </a:ext>
                  </a:extLst>
                </a:gridCol>
              </a:tblGrid>
              <a:tr h="5180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bg1"/>
                          </a:solidFill>
                          <a:effectLst/>
                          <a:latin typeface="Arial" charset="0"/>
                        </a:rPr>
                        <a:t>EmployeeNumber</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bg1"/>
                          </a:solidFill>
                          <a:effectLst/>
                          <a:latin typeface="Arial" charset="0"/>
                        </a:rPr>
                        <a:t>Phone</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bg1"/>
                          </a:solidFill>
                          <a:effectLst/>
                          <a:latin typeface="Arial" charset="0"/>
                        </a:rPr>
                        <a:t>LastName</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extLst>
                  <a:ext uri="{0D108BD9-81ED-4DB2-BD59-A6C34878D82A}">
                    <a16:rowId xmlns:a16="http://schemas.microsoft.com/office/drawing/2014/main" val="10000"/>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100</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335-6421</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Abernathy</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101</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215-7789</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Cadley</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104</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610-9850</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Copley</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100</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335-6421</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Abernathy</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0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107</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299-9090</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Jackson</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4848" name="Text Box 34"/>
          <p:cNvSpPr txBox="1">
            <a:spLocks noChangeArrowheads="1"/>
          </p:cNvSpPr>
          <p:nvPr/>
        </p:nvSpPr>
        <p:spPr bwMode="auto">
          <a:xfrm>
            <a:off x="3352800" y="1905000"/>
            <a:ext cx="5562600" cy="538163"/>
          </a:xfrm>
          <a:prstGeom prst="rect">
            <a:avLst/>
          </a:prstGeom>
          <a:noFill/>
          <a:ln w="19050">
            <a:solidFill>
              <a:schemeClr val="tx1"/>
            </a:solidFill>
            <a:miter lim="800000"/>
            <a:headEnd/>
            <a:tailEnd/>
          </a:ln>
        </p:spPr>
        <p:txBody>
          <a:bodyPr>
            <a:spAutoFit/>
          </a:bodyPr>
          <a:lstStyle/>
          <a:p>
            <a:r>
              <a:rPr lang="en-US" sz="2800" i="1" dirty="0">
                <a:solidFill>
                  <a:srgbClr val="993300"/>
                </a:solidFill>
                <a:latin typeface="Arial Rounded MT Bold" pitchFamily="34" charset="0"/>
              </a:rPr>
              <a:t>No two rows may be identical</a:t>
            </a:r>
          </a:p>
        </p:txBody>
      </p:sp>
      <p:grpSp>
        <p:nvGrpSpPr>
          <p:cNvPr id="34849" name="Group 35"/>
          <p:cNvGrpSpPr>
            <a:grpSpLocks/>
          </p:cNvGrpSpPr>
          <p:nvPr/>
        </p:nvGrpSpPr>
        <p:grpSpPr bwMode="auto">
          <a:xfrm>
            <a:off x="3505200" y="2438400"/>
            <a:ext cx="2286000" cy="2667000"/>
            <a:chOff x="2208" y="1536"/>
            <a:chExt cx="1440" cy="1680"/>
          </a:xfrm>
        </p:grpSpPr>
        <p:sp>
          <p:nvSpPr>
            <p:cNvPr id="34852" name="Line 36"/>
            <p:cNvSpPr>
              <a:spLocks noChangeShapeType="1"/>
            </p:cNvSpPr>
            <p:nvPr/>
          </p:nvSpPr>
          <p:spPr bwMode="auto">
            <a:xfrm flipH="1">
              <a:off x="2208" y="1536"/>
              <a:ext cx="1440" cy="1680"/>
            </a:xfrm>
            <a:prstGeom prst="line">
              <a:avLst/>
            </a:prstGeom>
            <a:noFill/>
            <a:ln w="38100">
              <a:solidFill>
                <a:schemeClr val="tx1"/>
              </a:solidFill>
              <a:round/>
              <a:headEnd/>
              <a:tailEnd type="triangle" w="lg" len="med"/>
            </a:ln>
          </p:spPr>
          <p:txBody>
            <a:bodyPr/>
            <a:lstStyle/>
            <a:p>
              <a:endParaRPr lang="en-US" dirty="0"/>
            </a:p>
          </p:txBody>
        </p:sp>
        <p:sp>
          <p:nvSpPr>
            <p:cNvPr id="34853" name="Line 37"/>
            <p:cNvSpPr>
              <a:spLocks noChangeShapeType="1"/>
            </p:cNvSpPr>
            <p:nvPr/>
          </p:nvSpPr>
          <p:spPr bwMode="auto">
            <a:xfrm flipH="1">
              <a:off x="2304" y="1536"/>
              <a:ext cx="1344" cy="816"/>
            </a:xfrm>
            <a:prstGeom prst="line">
              <a:avLst/>
            </a:prstGeom>
            <a:noFill/>
            <a:ln w="38100">
              <a:solidFill>
                <a:schemeClr val="tx1"/>
              </a:solidFill>
              <a:round/>
              <a:headEnd/>
              <a:tailEnd type="triangle" w="lg" len="med"/>
            </a:ln>
          </p:spPr>
          <p:txBody>
            <a:bodyPr/>
            <a:lstStyle/>
            <a:p>
              <a:endParaRPr lang="en-US" dirty="0"/>
            </a:p>
          </p:txBody>
        </p:sp>
      </p:grpSp>
      <p:sp>
        <p:nvSpPr>
          <p:cNvPr id="2" name="Footer Placeholder 1"/>
          <p:cNvSpPr>
            <a:spLocks noGrp="1"/>
          </p:cNvSpPr>
          <p:nvPr>
            <p:ph type="ftr" sz="quarter" idx="10"/>
          </p:nvPr>
        </p:nvSpPr>
        <p:spPr/>
        <p:txBody>
          <a:bodyPr/>
          <a:lstStyle/>
          <a:p>
            <a:pPr>
              <a:defRPr/>
            </a:pPr>
            <a:r>
              <a:rPr lang="en-IN"/>
              <a:t>KROENKE and AUER - DATABASE CONCEPTS (7th Edition, Global Edition)                                      Copyright © 2015 Pearson Education, Ltd.</a:t>
            </a:r>
            <a:endParaRPr lang="en-US" dirty="0"/>
          </a:p>
        </p:txBody>
      </p:sp>
      <p:sp>
        <p:nvSpPr>
          <p:cNvPr id="3" name="Slide Number Placeholder 2"/>
          <p:cNvSpPr>
            <a:spLocks noGrp="1"/>
          </p:cNvSpPr>
          <p:nvPr>
            <p:ph type="sldNum" sz="quarter" idx="11"/>
          </p:nvPr>
        </p:nvSpPr>
        <p:spPr/>
        <p:txBody>
          <a:bodyPr/>
          <a:lstStyle/>
          <a:p>
            <a:pPr>
              <a:defRPr/>
            </a:pPr>
            <a:r>
              <a:rPr lang="en-US"/>
              <a:t>2-</a:t>
            </a:r>
            <a:fld id="{3F2D2544-69D1-4A5E-B47A-C169B97979B4}" type="slidenum">
              <a:rPr lang="en-US" smtClean="0"/>
              <a:pPr>
                <a:defRPr/>
              </a:pPr>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BC-e07-Theme-v0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C-e07-Theme-v01" id="{004201C7-B1AA-4647-BFED-7D1418999474}" vid="{12D99A93-3DA1-4FC7-B753-C650C35980D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DBC-e07-Theme-v01</Template>
  <TotalTime>1893</TotalTime>
  <Words>3632</Words>
  <Application>Microsoft Office PowerPoint</Application>
  <PresentationFormat>화면 슬라이드 쇼(4:3)</PresentationFormat>
  <Paragraphs>464</Paragraphs>
  <Slides>51</Slides>
  <Notes>51</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51</vt:i4>
      </vt:variant>
    </vt:vector>
  </HeadingPairs>
  <TitlesOfParts>
    <vt:vector size="59" baseType="lpstr">
      <vt:lpstr>굴림</vt:lpstr>
      <vt:lpstr>Arial</vt:lpstr>
      <vt:lpstr>Arial</vt:lpstr>
      <vt:lpstr>Arial Rounded MT Bold</vt:lpstr>
      <vt:lpstr>Bookshelf Symbol 2</vt:lpstr>
      <vt:lpstr>Lucida Sans</vt:lpstr>
      <vt:lpstr>Lucida Sans Unicode</vt:lpstr>
      <vt:lpstr>DBC-e07-Theme-v01</vt:lpstr>
      <vt:lpstr>The Relational Model and Database Normalization</vt:lpstr>
      <vt:lpstr>Chapter Objectives</vt:lpstr>
      <vt:lpstr>Chapter Objectives (Cont’d)</vt:lpstr>
      <vt:lpstr>Entity</vt:lpstr>
      <vt:lpstr>Relation</vt:lpstr>
      <vt:lpstr>Characteristics of a Relation</vt:lpstr>
      <vt:lpstr>A Sample Relation</vt:lpstr>
      <vt:lpstr>A Nonrelation Example</vt:lpstr>
      <vt:lpstr>Example of a Nonrelational Table</vt:lpstr>
      <vt:lpstr>Terminology</vt:lpstr>
      <vt:lpstr>A Key</vt:lpstr>
      <vt:lpstr>Uniqueness of Keys</vt:lpstr>
      <vt:lpstr>A Composite Key</vt:lpstr>
      <vt:lpstr>Composite Key Characteristics</vt:lpstr>
      <vt:lpstr>A Candidate Key</vt:lpstr>
      <vt:lpstr>A Primary Key</vt:lpstr>
      <vt:lpstr>Defining the Primary Key in Microsoft Access</vt:lpstr>
      <vt:lpstr>Defining the Primary Key in Microsoft SQL Server 2014</vt:lpstr>
      <vt:lpstr>Defining the Primary Key in Oracle Database Express Edition 11g Release 2</vt:lpstr>
      <vt:lpstr>Defining the Primary Key in Oracle MySQL 5.6 Community Server</vt:lpstr>
      <vt:lpstr>A Surrogate Key</vt:lpstr>
      <vt:lpstr>Surrogate Key Example</vt:lpstr>
      <vt:lpstr>Relationships Between Tables</vt:lpstr>
      <vt:lpstr>Foreign Key Example III</vt:lpstr>
      <vt:lpstr>A Foreign Key</vt:lpstr>
      <vt:lpstr>Foreign Key Example I</vt:lpstr>
      <vt:lpstr>Foreign Key Example II</vt:lpstr>
      <vt:lpstr>Foreign Key Example III</vt:lpstr>
      <vt:lpstr>Referential Integrity</vt:lpstr>
      <vt:lpstr>Referential Integrity (Cont’d)</vt:lpstr>
      <vt:lpstr>Foreign Keys in Microsoft Access 2013</vt:lpstr>
      <vt:lpstr>Foreign Keys in Microsoft SQL Server 2014</vt:lpstr>
      <vt:lpstr>Foreign Keys in Oracle Database Express Edition 11g Release 2</vt:lpstr>
      <vt:lpstr>Foreign Keys in Oracle MySQL 5.6 Community Server</vt:lpstr>
      <vt:lpstr>The Null Value</vt:lpstr>
      <vt:lpstr>The Problem of Null Values</vt:lpstr>
      <vt:lpstr>Functional Dependency</vt:lpstr>
      <vt:lpstr>Determinants</vt:lpstr>
      <vt:lpstr>Candidate/Primary Keys and Functional Dependency</vt:lpstr>
      <vt:lpstr>Primary Key and Functional Dependency Example</vt:lpstr>
      <vt:lpstr>Normalization</vt:lpstr>
      <vt:lpstr>Normalization Principles</vt:lpstr>
      <vt:lpstr>Modification Problems</vt:lpstr>
      <vt:lpstr>Solving Modification Problems</vt:lpstr>
      <vt:lpstr>Definition Review</vt:lpstr>
      <vt:lpstr>Definition Review II</vt:lpstr>
      <vt:lpstr>Normal Forms</vt:lpstr>
      <vt:lpstr>Normalization to BCNF</vt:lpstr>
      <vt:lpstr>Normalization Example</vt:lpstr>
      <vt:lpstr>PowerPoint 프레젠테이션</vt:lpstr>
      <vt:lpstr>The Relational Model and Database Normalization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DBC-e07-Chapter-02-PPT</dc:title>
  <dc:creator>David J. Auer</dc:creator>
  <cp:lastModifiedBy>배재학</cp:lastModifiedBy>
  <cp:revision>252</cp:revision>
  <dcterms:created xsi:type="dcterms:W3CDTF">2010-07-01T18:28:16Z</dcterms:created>
  <dcterms:modified xsi:type="dcterms:W3CDTF">2023-04-04T06:01:26Z</dcterms:modified>
</cp:coreProperties>
</file>