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476" y="630648"/>
            <a:ext cx="4291561" cy="72377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"/>
          <p:cNvGrpSpPr/>
          <p:nvPr/>
        </p:nvGrpSpPr>
        <p:grpSpPr>
          <a:xfrm>
            <a:off x="2863323" y="741592"/>
            <a:ext cx="3890559" cy="7015894"/>
            <a:chOff x="0" y="0"/>
            <a:chExt cx="3890558" cy="7015893"/>
          </a:xfrm>
        </p:grpSpPr>
        <p:pic>
          <p:nvPicPr>
            <p:cNvPr id="12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890559" cy="7015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Fed"/>
            <p:cNvSpPr/>
            <p:nvPr/>
          </p:nvSpPr>
          <p:spPr>
            <a:xfrm>
              <a:off x="490554" y="4823025"/>
              <a:ext cx="628484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i="1"/>
              </a:lvl1pPr>
            </a:lstStyle>
            <a:p>
              <a:pPr/>
              <a:r>
                <a:t>Fed</a:t>
              </a:r>
            </a:p>
          </p:txBody>
        </p:sp>
        <p:sp>
          <p:nvSpPr>
            <p:cNvPr id="122" name="Triangle"/>
            <p:cNvSpPr/>
            <p:nvPr/>
          </p:nvSpPr>
          <p:spPr>
            <a:xfrm>
              <a:off x="1244816" y="4823025"/>
              <a:ext cx="628483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" name="Triangle"/>
            <p:cNvSpPr/>
            <p:nvPr/>
          </p:nvSpPr>
          <p:spPr>
            <a:xfrm>
              <a:off x="1999078" y="4823025"/>
              <a:ext cx="628483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" name="Triangle"/>
            <p:cNvSpPr/>
            <p:nvPr/>
          </p:nvSpPr>
          <p:spPr>
            <a:xfrm>
              <a:off x="2753339" y="4823025"/>
              <a:ext cx="628484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Triangle"/>
            <p:cNvSpPr/>
            <p:nvPr/>
          </p:nvSpPr>
          <p:spPr>
            <a:xfrm>
              <a:off x="1631038" y="4817465"/>
              <a:ext cx="628483" cy="66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Triangle"/>
            <p:cNvSpPr/>
            <p:nvPr/>
          </p:nvSpPr>
          <p:spPr>
            <a:xfrm>
              <a:off x="2385299" y="4817465"/>
              <a:ext cx="628483" cy="66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Triangle"/>
            <p:cNvSpPr/>
            <p:nvPr/>
          </p:nvSpPr>
          <p:spPr>
            <a:xfrm>
              <a:off x="876776" y="4843981"/>
              <a:ext cx="628483" cy="61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Triangle"/>
            <p:cNvSpPr/>
            <p:nvPr/>
          </p:nvSpPr>
          <p:spPr>
            <a:xfrm>
              <a:off x="867685" y="3808490"/>
              <a:ext cx="628484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Triangle"/>
            <p:cNvSpPr/>
            <p:nvPr/>
          </p:nvSpPr>
          <p:spPr>
            <a:xfrm>
              <a:off x="1621947" y="3808490"/>
              <a:ext cx="628483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Triangle"/>
            <p:cNvSpPr/>
            <p:nvPr/>
          </p:nvSpPr>
          <p:spPr>
            <a:xfrm>
              <a:off x="2376209" y="3808490"/>
              <a:ext cx="628483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Triangle"/>
            <p:cNvSpPr/>
            <p:nvPr/>
          </p:nvSpPr>
          <p:spPr>
            <a:xfrm>
              <a:off x="2008168" y="3802930"/>
              <a:ext cx="628484" cy="66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Triangle"/>
            <p:cNvSpPr/>
            <p:nvPr/>
          </p:nvSpPr>
          <p:spPr>
            <a:xfrm>
              <a:off x="1253907" y="3829446"/>
              <a:ext cx="628483" cy="61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Triangle"/>
            <p:cNvSpPr/>
            <p:nvPr/>
          </p:nvSpPr>
          <p:spPr>
            <a:xfrm>
              <a:off x="1253907" y="2799515"/>
              <a:ext cx="628483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Triangle"/>
            <p:cNvSpPr/>
            <p:nvPr/>
          </p:nvSpPr>
          <p:spPr>
            <a:xfrm>
              <a:off x="2008168" y="2799515"/>
              <a:ext cx="628484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Triangle"/>
            <p:cNvSpPr/>
            <p:nvPr/>
          </p:nvSpPr>
          <p:spPr>
            <a:xfrm>
              <a:off x="1640128" y="2820471"/>
              <a:ext cx="628483" cy="61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Rectangle"/>
            <p:cNvSpPr/>
            <p:nvPr/>
          </p:nvSpPr>
          <p:spPr>
            <a:xfrm>
              <a:off x="1575659" y="1923310"/>
              <a:ext cx="354640" cy="515010"/>
            </a:xfrm>
            <a:prstGeom prst="rect">
              <a:avLst/>
            </a:pr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Rectangle"/>
            <p:cNvSpPr/>
            <p:nvPr/>
          </p:nvSpPr>
          <p:spPr>
            <a:xfrm>
              <a:off x="1984701" y="1923310"/>
              <a:ext cx="354641" cy="515010"/>
            </a:xfrm>
            <a:prstGeom prst="rect">
              <a:avLst/>
            </a:pr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Triangle"/>
            <p:cNvSpPr/>
            <p:nvPr/>
          </p:nvSpPr>
          <p:spPr>
            <a:xfrm>
              <a:off x="1631038" y="908775"/>
              <a:ext cx="628483" cy="65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D6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Rectangle"/>
            <p:cNvSpPr/>
            <p:nvPr/>
          </p:nvSpPr>
          <p:spPr>
            <a:xfrm>
              <a:off x="867501" y="4513079"/>
              <a:ext cx="2155556" cy="279654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Rectangle"/>
            <p:cNvSpPr/>
            <p:nvPr/>
          </p:nvSpPr>
          <p:spPr>
            <a:xfrm>
              <a:off x="1262813" y="3490846"/>
              <a:ext cx="1364932" cy="279654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Rectangle"/>
            <p:cNvSpPr/>
            <p:nvPr/>
          </p:nvSpPr>
          <p:spPr>
            <a:xfrm>
              <a:off x="1484717" y="2489569"/>
              <a:ext cx="921124" cy="279654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Rectangle"/>
            <p:cNvSpPr/>
            <p:nvPr/>
          </p:nvSpPr>
          <p:spPr>
            <a:xfrm>
              <a:off x="1546924" y="1573279"/>
              <a:ext cx="796710" cy="279654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" name="Wiped"/>
            <p:cNvSpPr txBox="1"/>
            <p:nvPr/>
          </p:nvSpPr>
          <p:spPr>
            <a:xfrm>
              <a:off x="2091766" y="4851679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Wiped</a:t>
              </a:r>
            </a:p>
          </p:txBody>
        </p:sp>
        <p:sp>
          <p:nvSpPr>
            <p:cNvPr id="144" name="Dress"/>
            <p:cNvSpPr txBox="1"/>
            <p:nvPr/>
          </p:nvSpPr>
          <p:spPr>
            <a:xfrm>
              <a:off x="592333" y="4851679"/>
              <a:ext cx="1197369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Dress</a:t>
              </a:r>
            </a:p>
          </p:txBody>
        </p:sp>
        <p:sp>
          <p:nvSpPr>
            <p:cNvPr id="145" name="Earned"/>
            <p:cNvSpPr txBox="1"/>
            <p:nvPr/>
          </p:nvSpPr>
          <p:spPr>
            <a:xfrm>
              <a:off x="1723726" y="5170000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Earned</a:t>
              </a:r>
            </a:p>
          </p:txBody>
        </p:sp>
        <p:sp>
          <p:nvSpPr>
            <p:cNvPr id="146" name="Bed"/>
            <p:cNvSpPr txBox="1"/>
            <p:nvPr/>
          </p:nvSpPr>
          <p:spPr>
            <a:xfrm>
              <a:off x="2468897" y="5170000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Bed</a:t>
              </a:r>
            </a:p>
          </p:txBody>
        </p:sp>
        <p:sp>
          <p:nvSpPr>
            <p:cNvPr id="147" name="Outed"/>
            <p:cNvSpPr txBox="1"/>
            <p:nvPr/>
          </p:nvSpPr>
          <p:spPr>
            <a:xfrm>
              <a:off x="1355686" y="4851679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Outed</a:t>
              </a:r>
            </a:p>
          </p:txBody>
        </p:sp>
        <p:sp>
          <p:nvSpPr>
            <p:cNvPr id="148" name="Reset"/>
            <p:cNvSpPr txBox="1"/>
            <p:nvPr/>
          </p:nvSpPr>
          <p:spPr>
            <a:xfrm>
              <a:off x="969464" y="5170000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Reset</a:t>
              </a:r>
            </a:p>
          </p:txBody>
        </p:sp>
        <p:sp>
          <p:nvSpPr>
            <p:cNvPr id="149" name="Something…"/>
            <p:cNvSpPr txBox="1"/>
            <p:nvPr/>
          </p:nvSpPr>
          <p:spPr>
            <a:xfrm>
              <a:off x="1346595" y="1112242"/>
              <a:ext cx="1197368" cy="421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Something</a:t>
              </a:r>
            </a:p>
            <a:p>
              <a:pPr>
                <a:defRPr b="0" sz="1000"/>
              </a:pPr>
              <a:r>
                <a:t>Fab</a:t>
              </a:r>
            </a:p>
          </p:txBody>
        </p:sp>
        <p:sp>
          <p:nvSpPr>
            <p:cNvPr id="150" name="Clean"/>
            <p:cNvSpPr txBox="1"/>
            <p:nvPr/>
          </p:nvSpPr>
          <p:spPr>
            <a:xfrm>
              <a:off x="1346595" y="4165829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Clean</a:t>
              </a:r>
            </a:p>
          </p:txBody>
        </p:sp>
        <p:sp>
          <p:nvSpPr>
            <p:cNvPr id="151" name="Fed"/>
            <p:cNvSpPr txBox="1"/>
            <p:nvPr/>
          </p:nvSpPr>
          <p:spPr>
            <a:xfrm>
              <a:off x="206112" y="5170000"/>
              <a:ext cx="1197368" cy="261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Fed</a:t>
              </a:r>
            </a:p>
          </p:txBody>
        </p:sp>
        <p:sp>
          <p:nvSpPr>
            <p:cNvPr id="152" name="Invest…"/>
            <p:cNvSpPr txBox="1"/>
            <p:nvPr/>
          </p:nvSpPr>
          <p:spPr>
            <a:xfrm>
              <a:off x="1154295" y="1901008"/>
              <a:ext cx="1197368" cy="580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Invest</a:t>
              </a:r>
            </a:p>
            <a:p>
              <a:pPr>
                <a:defRPr b="0" sz="1000"/>
              </a:pPr>
              <a:r>
                <a:t>In </a:t>
              </a:r>
            </a:p>
            <a:p>
              <a:pPr>
                <a:defRPr b="0" sz="1000"/>
              </a:pPr>
              <a:r>
                <a:t>Self</a:t>
              </a:r>
            </a:p>
          </p:txBody>
        </p:sp>
        <p:sp>
          <p:nvSpPr>
            <p:cNvPr id="153" name="De-stress"/>
            <p:cNvSpPr txBox="1"/>
            <p:nvPr/>
          </p:nvSpPr>
          <p:spPr>
            <a:xfrm>
              <a:off x="1244816" y="3772358"/>
              <a:ext cx="628483" cy="421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000"/>
              </a:lvl1pPr>
            </a:lstStyle>
            <a:p>
              <a:pPr/>
              <a:r>
                <a:t>De-stress</a:t>
              </a:r>
            </a:p>
          </p:txBody>
        </p:sp>
        <p:sp>
          <p:nvSpPr>
            <p:cNvPr id="154" name="On…"/>
            <p:cNvSpPr txBox="1"/>
            <p:nvPr/>
          </p:nvSpPr>
          <p:spPr>
            <a:xfrm>
              <a:off x="783572" y="4040395"/>
              <a:ext cx="796710" cy="421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On </a:t>
              </a:r>
            </a:p>
            <a:p>
              <a:pPr>
                <a:defRPr b="0" sz="1000"/>
              </a:pPr>
              <a:r>
                <a:t>budget</a:t>
              </a:r>
            </a:p>
          </p:txBody>
        </p:sp>
        <p:sp>
          <p:nvSpPr>
            <p:cNvPr id="155" name="Bed…"/>
            <p:cNvSpPr txBox="1"/>
            <p:nvPr/>
          </p:nvSpPr>
          <p:spPr>
            <a:xfrm>
              <a:off x="1738271" y="3770775"/>
              <a:ext cx="1197368" cy="580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Bed </a:t>
              </a:r>
            </a:p>
            <a:p>
              <a:pPr>
                <a:defRPr b="0" sz="1000"/>
              </a:pPr>
              <a:r>
                <a:t>on </a:t>
              </a:r>
            </a:p>
            <a:p>
              <a:pPr>
                <a:defRPr b="0" sz="1000"/>
              </a:pPr>
              <a:r>
                <a:t>time</a:t>
              </a:r>
            </a:p>
          </p:txBody>
        </p:sp>
        <p:sp>
          <p:nvSpPr>
            <p:cNvPr id="156" name="Speak…"/>
            <p:cNvSpPr txBox="1"/>
            <p:nvPr/>
          </p:nvSpPr>
          <p:spPr>
            <a:xfrm>
              <a:off x="969464" y="2929374"/>
              <a:ext cx="1197368" cy="73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Speak</a:t>
              </a:r>
            </a:p>
            <a:p>
              <a:pPr>
                <a:defRPr b="0" sz="1000"/>
              </a:pPr>
              <a:r>
                <a:t>To</a:t>
              </a:r>
            </a:p>
            <a:p>
              <a:pPr>
                <a:defRPr b="0" sz="1000"/>
              </a:pPr>
              <a:r>
                <a:t>Spouse</a:t>
              </a:r>
            </a:p>
          </p:txBody>
        </p:sp>
        <p:sp>
          <p:nvSpPr>
            <p:cNvPr id="157" name="1:1…"/>
            <p:cNvSpPr txBox="1"/>
            <p:nvPr/>
          </p:nvSpPr>
          <p:spPr>
            <a:xfrm>
              <a:off x="1346595" y="2794847"/>
              <a:ext cx="1197368" cy="421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1:1</a:t>
              </a:r>
            </a:p>
            <a:p>
              <a:pPr>
                <a:defRPr b="0" sz="1000"/>
              </a:pPr>
              <a:r>
                <a:t>Child</a:t>
              </a:r>
            </a:p>
          </p:txBody>
        </p:sp>
        <p:sp>
          <p:nvSpPr>
            <p:cNvPr id="158" name="Speak…"/>
            <p:cNvSpPr txBox="1"/>
            <p:nvPr/>
          </p:nvSpPr>
          <p:spPr>
            <a:xfrm>
              <a:off x="1738271" y="2918896"/>
              <a:ext cx="1197368" cy="739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Speak</a:t>
              </a:r>
            </a:p>
            <a:p>
              <a:pPr>
                <a:defRPr b="0" sz="1000"/>
              </a:pPr>
              <a:r>
                <a:t>To</a:t>
              </a:r>
            </a:p>
            <a:p>
              <a:pPr>
                <a:defRPr b="0" sz="1000"/>
              </a:pPr>
              <a:r>
                <a:t>Friend</a:t>
              </a:r>
            </a:p>
          </p:txBody>
        </p:sp>
        <p:sp>
          <p:nvSpPr>
            <p:cNvPr id="159" name="Org-…"/>
            <p:cNvSpPr txBox="1"/>
            <p:nvPr/>
          </p:nvSpPr>
          <p:spPr>
            <a:xfrm>
              <a:off x="1563337" y="1970206"/>
              <a:ext cx="1197369" cy="421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000"/>
              </a:pPr>
              <a:r>
                <a:t>Org-</a:t>
              </a:r>
            </a:p>
            <a:p>
              <a:pPr>
                <a:defRPr b="0" sz="1000"/>
              </a:pPr>
              <a:r>
                <a:t>anise</a:t>
              </a:r>
            </a:p>
          </p:txBody>
        </p:sp>
      </p:grpSp>
      <p:sp>
        <p:nvSpPr>
          <p:cNvPr id="161" name="Surviving"/>
          <p:cNvSpPr txBox="1"/>
          <p:nvPr/>
        </p:nvSpPr>
        <p:spPr>
          <a:xfrm>
            <a:off x="3792685" y="5231537"/>
            <a:ext cx="2031836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Surviving </a:t>
            </a:r>
          </a:p>
        </p:txBody>
      </p:sp>
      <p:sp>
        <p:nvSpPr>
          <p:cNvPr id="162" name="Winning"/>
          <p:cNvSpPr txBox="1"/>
          <p:nvPr/>
        </p:nvSpPr>
        <p:spPr>
          <a:xfrm>
            <a:off x="4487292" y="4208035"/>
            <a:ext cx="89662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Winning</a:t>
            </a:r>
          </a:p>
        </p:txBody>
      </p:sp>
      <p:sp>
        <p:nvSpPr>
          <p:cNvPr id="163" name="Happy"/>
          <p:cNvSpPr txBox="1"/>
          <p:nvPr/>
        </p:nvSpPr>
        <p:spPr>
          <a:xfrm>
            <a:off x="4440963" y="3184534"/>
            <a:ext cx="73528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Happy</a:t>
            </a:r>
          </a:p>
        </p:txBody>
      </p:sp>
      <p:sp>
        <p:nvSpPr>
          <p:cNvPr id="164" name="Amazing"/>
          <p:cNvSpPr txBox="1"/>
          <p:nvPr/>
        </p:nvSpPr>
        <p:spPr>
          <a:xfrm>
            <a:off x="4330219" y="2295534"/>
            <a:ext cx="95676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Amazing</a:t>
            </a:r>
          </a:p>
        </p:txBody>
      </p:sp>
      <p:sp>
        <p:nvSpPr>
          <p:cNvPr id="165" name="Estimate 1 man day extra development time to use triangles"/>
          <p:cNvSpPr txBox="1"/>
          <p:nvPr/>
        </p:nvSpPr>
        <p:spPr>
          <a:xfrm>
            <a:off x="598728" y="1500994"/>
            <a:ext cx="1949088" cy="706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Estimate 1 man day extra development time to use triangles  </a:t>
            </a:r>
          </a:p>
        </p:txBody>
      </p:sp>
      <p:sp>
        <p:nvSpPr>
          <p:cNvPr id="166" name="Might be more challenging to fit text in evenly"/>
          <p:cNvSpPr txBox="1"/>
          <p:nvPr/>
        </p:nvSpPr>
        <p:spPr>
          <a:xfrm>
            <a:off x="349808" y="2735434"/>
            <a:ext cx="1949088" cy="706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Might be more challenging to fit text in evenly</a:t>
            </a:r>
          </a:p>
        </p:txBody>
      </p:sp>
      <p:sp>
        <p:nvSpPr>
          <p:cNvPr id="167" name="Not even a pyramid!"/>
          <p:cNvSpPr txBox="1"/>
          <p:nvPr/>
        </p:nvSpPr>
        <p:spPr>
          <a:xfrm>
            <a:off x="349808" y="4099533"/>
            <a:ext cx="194908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Not even a pyramid!</a:t>
            </a:r>
          </a:p>
        </p:txBody>
      </p:sp>
      <p:sp>
        <p:nvSpPr>
          <p:cNvPr id="168" name="But does resonate more as a Maslow pyramid"/>
          <p:cNvSpPr txBox="1"/>
          <p:nvPr/>
        </p:nvSpPr>
        <p:spPr>
          <a:xfrm>
            <a:off x="349808" y="4744693"/>
            <a:ext cx="1949088" cy="706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But does resonate more as a Maslow pyramid</a:t>
            </a:r>
          </a:p>
        </p:txBody>
      </p:sp>
      <p:sp>
        <p:nvSpPr>
          <p:cNvPr id="169" name="Very easy to code"/>
          <p:cNvSpPr txBox="1"/>
          <p:nvPr/>
        </p:nvSpPr>
        <p:spPr>
          <a:xfrm>
            <a:off x="10763808" y="1252074"/>
            <a:ext cx="194908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Very easy to code</a:t>
            </a:r>
          </a:p>
        </p:txBody>
      </p:sp>
      <p:sp>
        <p:nvSpPr>
          <p:cNvPr id="170" name="Pretty bulletproof - know it works"/>
          <p:cNvSpPr txBox="1"/>
          <p:nvPr/>
        </p:nvSpPr>
        <p:spPr>
          <a:xfrm>
            <a:off x="10763808" y="2059794"/>
            <a:ext cx="1949088" cy="5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Pretty bulletproof - know it works</a:t>
            </a:r>
          </a:p>
        </p:txBody>
      </p:sp>
      <p:sp>
        <p:nvSpPr>
          <p:cNvPr id="171" name="How much can this be beautified…?"/>
          <p:cNvSpPr txBox="1"/>
          <p:nvPr/>
        </p:nvSpPr>
        <p:spPr>
          <a:xfrm>
            <a:off x="10763808" y="3243434"/>
            <a:ext cx="1949088" cy="5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How much can this be beautified…?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"/>
          <p:cNvGrpSpPr/>
          <p:nvPr/>
        </p:nvGrpSpPr>
        <p:grpSpPr>
          <a:xfrm>
            <a:off x="1943669" y="1021079"/>
            <a:ext cx="1521209" cy="2743216"/>
            <a:chOff x="0" y="0"/>
            <a:chExt cx="1521208" cy="2743214"/>
          </a:xfrm>
        </p:grpSpPr>
        <p:pic>
          <p:nvPicPr>
            <p:cNvPr id="17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1209" cy="2743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Triangle"/>
            <p:cNvSpPr/>
            <p:nvPr/>
          </p:nvSpPr>
          <p:spPr>
            <a:xfrm>
              <a:off x="387083" y="898067"/>
              <a:ext cx="747043" cy="73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7" name="What user sees before any input"/>
          <p:cNvSpPr txBox="1"/>
          <p:nvPr/>
        </p:nvSpPr>
        <p:spPr>
          <a:xfrm>
            <a:off x="1989187" y="3911270"/>
            <a:ext cx="1430173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What user sees before any input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3552300" y="1031232"/>
            <a:ext cx="1521209" cy="2743216"/>
            <a:chOff x="0" y="0"/>
            <a:chExt cx="1521208" cy="2743214"/>
          </a:xfrm>
        </p:grpSpPr>
        <p:pic>
          <p:nvPicPr>
            <p:cNvPr id="1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1209" cy="2743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2" name="Group"/>
            <p:cNvGrpSpPr/>
            <p:nvPr/>
          </p:nvGrpSpPr>
          <p:grpSpPr>
            <a:xfrm>
              <a:off x="379676" y="852746"/>
              <a:ext cx="762472" cy="752409"/>
              <a:chOff x="0" y="0"/>
              <a:chExt cx="762470" cy="752407"/>
            </a:xfrm>
          </p:grpSpPr>
          <p:sp>
            <p:nvSpPr>
              <p:cNvPr id="179" name="Triangle"/>
              <p:cNvSpPr/>
              <p:nvPr/>
            </p:nvSpPr>
            <p:spPr>
              <a:xfrm>
                <a:off x="7406" y="-1"/>
                <a:ext cx="747043" cy="738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0" name="Triangle"/>
              <p:cNvSpPr/>
              <p:nvPr/>
            </p:nvSpPr>
            <p:spPr>
              <a:xfrm>
                <a:off x="0" y="409029"/>
                <a:ext cx="380349" cy="34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1" name="Triangle"/>
              <p:cNvSpPr/>
              <p:nvPr/>
            </p:nvSpPr>
            <p:spPr>
              <a:xfrm>
                <a:off x="382122" y="409029"/>
                <a:ext cx="380349" cy="34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184" name="User inputs what they have done by tapping triangles"/>
          <p:cNvSpPr txBox="1"/>
          <p:nvPr/>
        </p:nvSpPr>
        <p:spPr>
          <a:xfrm>
            <a:off x="3277945" y="4388790"/>
            <a:ext cx="2456333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User inputs what they have done by tapping triangles  </a:t>
            </a:r>
          </a:p>
        </p:txBody>
      </p:sp>
      <p:sp>
        <p:nvSpPr>
          <p:cNvPr id="185" name="Line"/>
          <p:cNvSpPr/>
          <p:nvPr/>
        </p:nvSpPr>
        <p:spPr>
          <a:xfrm>
            <a:off x="5054185" y="1899920"/>
            <a:ext cx="14301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Segue to next view controller.…"/>
          <p:cNvSpPr txBox="1"/>
          <p:nvPr/>
        </p:nvSpPr>
        <p:spPr>
          <a:xfrm>
            <a:off x="4967851" y="2099513"/>
            <a:ext cx="1602842" cy="60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800"/>
            </a:pPr>
            <a:r>
              <a:t>Segue to next view controller. </a:t>
            </a:r>
          </a:p>
          <a:p>
            <a:pPr>
              <a:defRPr i="1" sz="800"/>
            </a:pPr>
            <a:r>
              <a:t>How? </a:t>
            </a:r>
          </a:p>
          <a:p>
            <a:pPr>
              <a:defRPr i="1" sz="800"/>
            </a:pPr>
            <a:r>
              <a:t>Button on screen? </a:t>
            </a:r>
          </a:p>
          <a:p>
            <a:pPr>
              <a:defRPr i="1" sz="800"/>
            </a:pPr>
            <a:r>
              <a:t>Swipe? Other?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6315" y="238759"/>
            <a:ext cx="2042546" cy="36833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6913045" y="962006"/>
            <a:ext cx="550823" cy="461060"/>
            <a:chOff x="0" y="0"/>
            <a:chExt cx="550822" cy="461058"/>
          </a:xfrm>
        </p:grpSpPr>
        <p:sp>
          <p:nvSpPr>
            <p:cNvPr id="188" name="Triangle"/>
            <p:cNvSpPr/>
            <p:nvPr/>
          </p:nvSpPr>
          <p:spPr>
            <a:xfrm>
              <a:off x="5350" y="-1"/>
              <a:ext cx="539678" cy="4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Triangle"/>
            <p:cNvSpPr/>
            <p:nvPr/>
          </p:nvSpPr>
          <p:spPr>
            <a:xfrm>
              <a:off x="0" y="250643"/>
              <a:ext cx="274771" cy="21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Triangle"/>
            <p:cNvSpPr/>
            <p:nvPr/>
          </p:nvSpPr>
          <p:spPr>
            <a:xfrm>
              <a:off x="276051" y="250643"/>
              <a:ext cx="274772" cy="21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7640319" y="972166"/>
            <a:ext cx="550824" cy="440740"/>
            <a:chOff x="0" y="0"/>
            <a:chExt cx="550822" cy="440738"/>
          </a:xfrm>
        </p:grpSpPr>
        <p:sp>
          <p:nvSpPr>
            <p:cNvPr id="192" name="Triangle"/>
            <p:cNvSpPr/>
            <p:nvPr/>
          </p:nvSpPr>
          <p:spPr>
            <a:xfrm>
              <a:off x="5350" y="-1"/>
              <a:ext cx="539678" cy="43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Triangle"/>
            <p:cNvSpPr/>
            <p:nvPr/>
          </p:nvSpPr>
          <p:spPr>
            <a:xfrm>
              <a:off x="0" y="239597"/>
              <a:ext cx="274771" cy="20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Triangle"/>
            <p:cNvSpPr/>
            <p:nvPr/>
          </p:nvSpPr>
          <p:spPr>
            <a:xfrm>
              <a:off x="276051" y="239597"/>
              <a:ext cx="274772" cy="20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6862304" y="1622624"/>
            <a:ext cx="652305" cy="532312"/>
            <a:chOff x="0" y="0"/>
            <a:chExt cx="652303" cy="532310"/>
          </a:xfrm>
        </p:grpSpPr>
        <p:sp>
          <p:nvSpPr>
            <p:cNvPr id="196" name="Triangle"/>
            <p:cNvSpPr/>
            <p:nvPr/>
          </p:nvSpPr>
          <p:spPr>
            <a:xfrm>
              <a:off x="6336" y="-1"/>
              <a:ext cx="639105" cy="52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Triangle"/>
            <p:cNvSpPr/>
            <p:nvPr/>
          </p:nvSpPr>
          <p:spPr>
            <a:xfrm>
              <a:off x="0" y="289378"/>
              <a:ext cx="325394" cy="24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Triangle"/>
            <p:cNvSpPr/>
            <p:nvPr/>
          </p:nvSpPr>
          <p:spPr>
            <a:xfrm>
              <a:off x="326910" y="289378"/>
              <a:ext cx="325394" cy="24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0" name="Triangle"/>
          <p:cNvSpPr/>
          <p:nvPr/>
        </p:nvSpPr>
        <p:spPr>
          <a:xfrm>
            <a:off x="6997480" y="1875324"/>
            <a:ext cx="381953" cy="266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User sees their data? How do we lay it out? Do we store data and render graphics live, or do we store icons? Maybe have a ‘dictionary’ for all the permutations?"/>
          <p:cNvSpPr txBox="1"/>
          <p:nvPr/>
        </p:nvSpPr>
        <p:spPr>
          <a:xfrm>
            <a:off x="8650817" y="436550"/>
            <a:ext cx="2456333" cy="124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User sees their data? How do we lay it out? Do we store data and render graphics live, or do we store icons? Maybe have a ‘dictionary’ for all the permutations? 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77" y="95562"/>
            <a:ext cx="1216621" cy="2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plash Screen?"/>
          <p:cNvSpPr txBox="1"/>
          <p:nvPr/>
        </p:nvSpPr>
        <p:spPr>
          <a:xfrm>
            <a:off x="272866" y="940930"/>
            <a:ext cx="837377" cy="5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Splash Screen?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77" y="2620322"/>
            <a:ext cx="1216621" cy="2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egistration?…"/>
          <p:cNvSpPr txBox="1"/>
          <p:nvPr/>
        </p:nvSpPr>
        <p:spPr>
          <a:xfrm>
            <a:off x="272866" y="2893453"/>
            <a:ext cx="837377" cy="93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900"/>
            </a:pPr>
          </a:p>
          <a:p>
            <a:pPr>
              <a:defRPr sz="900"/>
            </a:pPr>
            <a:r>
              <a:t>Registration?</a:t>
            </a:r>
          </a:p>
          <a:p>
            <a:pPr>
              <a:defRPr sz="900"/>
            </a:pPr>
          </a:p>
          <a:p>
            <a:pPr>
              <a:defRPr sz="900"/>
            </a:pPr>
            <a:r>
              <a:t> Login? </a:t>
            </a:r>
          </a:p>
          <a:p>
            <a:pPr>
              <a:defRPr sz="900"/>
            </a:pPr>
          </a:p>
          <a:p>
            <a:pPr>
              <a:defRPr sz="900"/>
            </a:pPr>
            <a:r>
              <a:t>Onboarding? </a:t>
            </a:r>
          </a:p>
        </p:txBody>
      </p:sp>
      <p:sp>
        <p:nvSpPr>
          <p:cNvPr id="206" name="Line"/>
          <p:cNvSpPr/>
          <p:nvPr/>
        </p:nvSpPr>
        <p:spPr>
          <a:xfrm>
            <a:off x="1227038" y="2454915"/>
            <a:ext cx="7409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"/>
          <p:cNvGrpSpPr/>
          <p:nvPr/>
        </p:nvGrpSpPr>
        <p:grpSpPr>
          <a:xfrm>
            <a:off x="1943669" y="1021080"/>
            <a:ext cx="1521209" cy="2743215"/>
            <a:chOff x="0" y="0"/>
            <a:chExt cx="1521208" cy="2743214"/>
          </a:xfrm>
        </p:grpSpPr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1209" cy="2743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Triangle"/>
            <p:cNvSpPr/>
            <p:nvPr/>
          </p:nvSpPr>
          <p:spPr>
            <a:xfrm>
              <a:off x="387083" y="898067"/>
              <a:ext cx="747043" cy="738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1" name="What user sees before any input"/>
          <p:cNvSpPr txBox="1"/>
          <p:nvPr/>
        </p:nvSpPr>
        <p:spPr>
          <a:xfrm>
            <a:off x="1989187" y="3911270"/>
            <a:ext cx="1430173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What user sees before any input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552299" y="1031232"/>
            <a:ext cx="1521210" cy="2743216"/>
            <a:chOff x="0" y="0"/>
            <a:chExt cx="1521208" cy="2743214"/>
          </a:xfrm>
        </p:grpSpPr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1209" cy="2743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16" name="Group"/>
            <p:cNvGrpSpPr/>
            <p:nvPr/>
          </p:nvGrpSpPr>
          <p:grpSpPr>
            <a:xfrm>
              <a:off x="379676" y="852746"/>
              <a:ext cx="762472" cy="752409"/>
              <a:chOff x="0" y="0"/>
              <a:chExt cx="762470" cy="752407"/>
            </a:xfrm>
          </p:grpSpPr>
          <p:sp>
            <p:nvSpPr>
              <p:cNvPr id="213" name="Triangle"/>
              <p:cNvSpPr/>
              <p:nvPr/>
            </p:nvSpPr>
            <p:spPr>
              <a:xfrm>
                <a:off x="7406" y="-1"/>
                <a:ext cx="747043" cy="738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4" name="Triangle"/>
              <p:cNvSpPr/>
              <p:nvPr/>
            </p:nvSpPr>
            <p:spPr>
              <a:xfrm>
                <a:off x="0" y="409029"/>
                <a:ext cx="380349" cy="34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5" name="Triangle"/>
              <p:cNvSpPr/>
              <p:nvPr/>
            </p:nvSpPr>
            <p:spPr>
              <a:xfrm>
                <a:off x="382122" y="409029"/>
                <a:ext cx="380349" cy="343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218" name="User inputs what they have done by tapping triangles"/>
          <p:cNvSpPr txBox="1"/>
          <p:nvPr/>
        </p:nvSpPr>
        <p:spPr>
          <a:xfrm>
            <a:off x="3277945" y="4388790"/>
            <a:ext cx="2456333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User inputs what they have done by tapping triangles  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9183015" y="4229092"/>
            <a:ext cx="1521209" cy="2743216"/>
            <a:chOff x="0" y="0"/>
            <a:chExt cx="1521208" cy="2743214"/>
          </a:xfrm>
        </p:grpSpPr>
        <p:pic>
          <p:nvPicPr>
            <p:cNvPr id="21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1209" cy="2743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3" name="Group"/>
            <p:cNvGrpSpPr/>
            <p:nvPr/>
          </p:nvGrpSpPr>
          <p:grpSpPr>
            <a:xfrm>
              <a:off x="273126" y="538646"/>
              <a:ext cx="410233" cy="343379"/>
              <a:chOff x="0" y="0"/>
              <a:chExt cx="410231" cy="343378"/>
            </a:xfrm>
          </p:grpSpPr>
          <p:sp>
            <p:nvSpPr>
              <p:cNvPr id="220" name="Triangle"/>
              <p:cNvSpPr/>
              <p:nvPr/>
            </p:nvSpPr>
            <p:spPr>
              <a:xfrm>
                <a:off x="3985" y="-1"/>
                <a:ext cx="401931" cy="336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1" name="Triangle"/>
              <p:cNvSpPr/>
              <p:nvPr/>
            </p:nvSpPr>
            <p:spPr>
              <a:xfrm>
                <a:off x="0" y="186669"/>
                <a:ext cx="204639" cy="156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2" name="Triangle"/>
              <p:cNvSpPr/>
              <p:nvPr/>
            </p:nvSpPr>
            <p:spPr>
              <a:xfrm>
                <a:off x="205592" y="186669"/>
                <a:ext cx="204640" cy="156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227" name="Group"/>
            <p:cNvGrpSpPr/>
            <p:nvPr/>
          </p:nvGrpSpPr>
          <p:grpSpPr>
            <a:xfrm>
              <a:off x="814772" y="546212"/>
              <a:ext cx="410232" cy="328247"/>
              <a:chOff x="0" y="0"/>
              <a:chExt cx="410231" cy="328245"/>
            </a:xfrm>
          </p:grpSpPr>
          <p:sp>
            <p:nvSpPr>
              <p:cNvPr id="224" name="Triangle"/>
              <p:cNvSpPr/>
              <p:nvPr/>
            </p:nvSpPr>
            <p:spPr>
              <a:xfrm>
                <a:off x="3985" y="-1"/>
                <a:ext cx="401931" cy="322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5" name="Triangle"/>
              <p:cNvSpPr/>
              <p:nvPr/>
            </p:nvSpPr>
            <p:spPr>
              <a:xfrm>
                <a:off x="0" y="178442"/>
                <a:ext cx="204639" cy="149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>
                <a:off x="205592" y="178442"/>
                <a:ext cx="204640" cy="149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231" name="Group"/>
            <p:cNvGrpSpPr/>
            <p:nvPr/>
          </p:nvGrpSpPr>
          <p:grpSpPr>
            <a:xfrm>
              <a:off x="235336" y="1030649"/>
              <a:ext cx="485812" cy="396445"/>
              <a:chOff x="0" y="0"/>
              <a:chExt cx="485810" cy="396444"/>
            </a:xfrm>
          </p:grpSpPr>
          <p:sp>
            <p:nvSpPr>
              <p:cNvPr id="228" name="Triangle"/>
              <p:cNvSpPr/>
              <p:nvPr/>
            </p:nvSpPr>
            <p:spPr>
              <a:xfrm>
                <a:off x="4719" y="-1"/>
                <a:ext cx="475981" cy="389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flat">
                <a:solidFill>
                  <a:srgbClr val="0096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9" name="Triangle"/>
              <p:cNvSpPr/>
              <p:nvPr/>
            </p:nvSpPr>
            <p:spPr>
              <a:xfrm>
                <a:off x="0" y="215517"/>
                <a:ext cx="242341" cy="180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>
                <a:off x="243470" y="215517"/>
                <a:ext cx="242341" cy="180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2" name="Triangle"/>
            <p:cNvSpPr/>
            <p:nvPr/>
          </p:nvSpPr>
          <p:spPr>
            <a:xfrm>
              <a:off x="336010" y="1218849"/>
              <a:ext cx="284465" cy="198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2515" y="4092893"/>
            <a:ext cx="1672263" cy="301561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U R…"/>
          <p:cNvSpPr txBox="1"/>
          <p:nvPr/>
        </p:nvSpPr>
        <p:spPr>
          <a:xfrm>
            <a:off x="6970115" y="4883760"/>
            <a:ext cx="74097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 R</a:t>
            </a:r>
          </a:p>
          <a:p>
            <a:pPr/>
            <a:r>
              <a:t>Fab!</a:t>
            </a:r>
          </a:p>
        </p:txBody>
      </p:sp>
      <p:sp>
        <p:nvSpPr>
          <p:cNvPr id="236" name="Or maybe user gets a boosting message first?"/>
          <p:cNvSpPr txBox="1"/>
          <p:nvPr/>
        </p:nvSpPr>
        <p:spPr>
          <a:xfrm>
            <a:off x="4205817" y="6354750"/>
            <a:ext cx="2456334" cy="47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Or maybe user gets a boosting message first?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77" y="95562"/>
            <a:ext cx="1216621" cy="2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Line"/>
          <p:cNvSpPr/>
          <p:nvPr/>
        </p:nvSpPr>
        <p:spPr>
          <a:xfrm>
            <a:off x="5160930" y="3547478"/>
            <a:ext cx="1416703" cy="14167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Splash Screen?"/>
          <p:cNvSpPr txBox="1"/>
          <p:nvPr/>
        </p:nvSpPr>
        <p:spPr>
          <a:xfrm>
            <a:off x="272866" y="940930"/>
            <a:ext cx="837377" cy="5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Splash Screen?</a:t>
            </a: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77" y="2620322"/>
            <a:ext cx="1216621" cy="2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egistration?…"/>
          <p:cNvSpPr txBox="1"/>
          <p:nvPr/>
        </p:nvSpPr>
        <p:spPr>
          <a:xfrm>
            <a:off x="272866" y="2893453"/>
            <a:ext cx="837377" cy="93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900"/>
            </a:pPr>
          </a:p>
          <a:p>
            <a:pPr>
              <a:defRPr sz="900"/>
            </a:pPr>
            <a:r>
              <a:t>Registration?</a:t>
            </a:r>
          </a:p>
          <a:p>
            <a:pPr>
              <a:defRPr sz="900"/>
            </a:pPr>
          </a:p>
          <a:p>
            <a:pPr>
              <a:defRPr sz="900"/>
            </a:pPr>
            <a:r>
              <a:t> Login? </a:t>
            </a:r>
          </a:p>
          <a:p>
            <a:pPr>
              <a:defRPr sz="900"/>
            </a:pPr>
          </a:p>
          <a:p>
            <a:pPr>
              <a:defRPr sz="900"/>
            </a:pPr>
            <a:r>
              <a:t>Onboarding? </a:t>
            </a:r>
          </a:p>
        </p:txBody>
      </p:sp>
      <p:sp>
        <p:nvSpPr>
          <p:cNvPr id="242" name="Line"/>
          <p:cNvSpPr/>
          <p:nvPr/>
        </p:nvSpPr>
        <p:spPr>
          <a:xfrm>
            <a:off x="1227038" y="2454915"/>
            <a:ext cx="7409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8344436" y="5533401"/>
            <a:ext cx="8373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203" y="594360"/>
            <a:ext cx="4091736" cy="7378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5283" y="513080"/>
            <a:ext cx="4091736" cy="737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3422" y="685800"/>
            <a:ext cx="2655357" cy="5584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643" y="770646"/>
            <a:ext cx="2729254" cy="574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" y="402590"/>
            <a:ext cx="5905142" cy="611168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his is an example of how an Xcode storyboard is laid out. (This is my food app)"/>
          <p:cNvSpPr txBox="1"/>
          <p:nvPr/>
        </p:nvSpPr>
        <p:spPr>
          <a:xfrm>
            <a:off x="447320" y="302717"/>
            <a:ext cx="115479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This is an example of how an Xcode storyboard is laid out. (This is my food app)</a:t>
            </a:r>
          </a:p>
        </p:txBody>
      </p:sp>
      <p:sp>
        <p:nvSpPr>
          <p:cNvPr id="253" name="First screen"/>
          <p:cNvSpPr txBox="1"/>
          <p:nvPr/>
        </p:nvSpPr>
        <p:spPr>
          <a:xfrm>
            <a:off x="1401368" y="2294077"/>
            <a:ext cx="17665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First screen</a:t>
            </a:r>
          </a:p>
        </p:txBody>
      </p:sp>
      <p:sp>
        <p:nvSpPr>
          <p:cNvPr id="254" name="Second screen"/>
          <p:cNvSpPr txBox="1"/>
          <p:nvPr/>
        </p:nvSpPr>
        <p:spPr>
          <a:xfrm>
            <a:off x="3692448" y="3451267"/>
            <a:ext cx="278252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Second screen</a:t>
            </a:r>
          </a:p>
        </p:txBody>
      </p:sp>
      <p:sp>
        <p:nvSpPr>
          <p:cNvPr id="255" name="My one happens to have three view controllers inside it - but normally you’d only have one, or just use the default layouts."/>
          <p:cNvSpPr txBox="1"/>
          <p:nvPr/>
        </p:nvSpPr>
        <p:spPr>
          <a:xfrm>
            <a:off x="1976598" y="5432467"/>
            <a:ext cx="4066297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My one happens to have three view controllers inside it - but normally you’d only have one, or just use the default layouts. </a:t>
            </a:r>
          </a:p>
        </p:txBody>
      </p:sp>
      <p:sp>
        <p:nvSpPr>
          <p:cNvPr id="256" name="This is the navigation controller. You can custom build your own navigation - or things like ‘Tab’ and ‘back button’ come built into templates - which makes it quick to develop, and also predictable for the user"/>
          <p:cNvSpPr txBox="1"/>
          <p:nvPr/>
        </p:nvSpPr>
        <p:spPr>
          <a:xfrm>
            <a:off x="3849928" y="1271939"/>
            <a:ext cx="8455019" cy="857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700"/>
            </a:lvl1pPr>
          </a:lstStyle>
          <a:p>
            <a:pPr/>
            <a:r>
              <a:t>This is the navigation controller. You can custom build your own navigation - or things like ‘Tab’ and ‘back button’ come built into templates - which makes it quick to develop, and also predictable for the user  </a:t>
            </a:r>
          </a:p>
        </p:txBody>
      </p:sp>
      <p:sp>
        <p:nvSpPr>
          <p:cNvPr id="257" name="Line"/>
          <p:cNvSpPr/>
          <p:nvPr/>
        </p:nvSpPr>
        <p:spPr>
          <a:xfrm>
            <a:off x="2642070" y="3789680"/>
            <a:ext cx="5356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