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52400" y="50799"/>
            <a:ext cx="4757143" cy="44990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152399" y="-187574"/>
            <a:ext cx="6102004" cy="49757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6489700" y="-187574"/>
            <a:ext cx="6102003" cy="497577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Rectangle"/>
          <p:cNvSpPr/>
          <p:nvPr/>
        </p:nvSpPr>
        <p:spPr>
          <a:xfrm>
            <a:off x="152400" y="5118100"/>
            <a:ext cx="6102003" cy="497577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Rectangle"/>
          <p:cNvSpPr/>
          <p:nvPr/>
        </p:nvSpPr>
        <p:spPr>
          <a:xfrm>
            <a:off x="6489700" y="5118100"/>
            <a:ext cx="6102003" cy="497577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DECISIONS"/>
          <p:cNvSpPr txBox="1"/>
          <p:nvPr/>
        </p:nvSpPr>
        <p:spPr>
          <a:xfrm>
            <a:off x="534962" y="1263930"/>
            <a:ext cx="2645818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DECISIONS</a:t>
            </a:r>
          </a:p>
        </p:txBody>
      </p:sp>
      <p:sp>
        <p:nvSpPr>
          <p:cNvPr id="125" name="SCRIPTING"/>
          <p:cNvSpPr txBox="1"/>
          <p:nvPr/>
        </p:nvSpPr>
        <p:spPr>
          <a:xfrm>
            <a:off x="9538328" y="1128646"/>
            <a:ext cx="26197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SCRIPTING</a:t>
            </a:r>
          </a:p>
        </p:txBody>
      </p:sp>
      <p:sp>
        <p:nvSpPr>
          <p:cNvPr id="126" name="CODING"/>
          <p:cNvSpPr txBox="1"/>
          <p:nvPr/>
        </p:nvSpPr>
        <p:spPr>
          <a:xfrm>
            <a:off x="707383" y="6242330"/>
            <a:ext cx="1968247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CODING</a:t>
            </a:r>
          </a:p>
        </p:txBody>
      </p:sp>
      <p:sp>
        <p:nvSpPr>
          <p:cNvPr id="127" name="DESIGN"/>
          <p:cNvSpPr txBox="1"/>
          <p:nvPr/>
        </p:nvSpPr>
        <p:spPr>
          <a:xfrm>
            <a:off x="7514532" y="6343930"/>
            <a:ext cx="1866748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DESIGN</a:t>
            </a:r>
          </a:p>
        </p:txBody>
      </p:sp>
      <p:sp>
        <p:nvSpPr>
          <p:cNvPr id="128" name="Oval"/>
          <p:cNvSpPr/>
          <p:nvPr/>
        </p:nvSpPr>
        <p:spPr>
          <a:xfrm>
            <a:off x="3168997" y="8001000"/>
            <a:ext cx="6102003" cy="728316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CHARLIE"/>
          <p:cNvSpPr txBox="1"/>
          <p:nvPr/>
        </p:nvSpPr>
        <p:spPr>
          <a:xfrm>
            <a:off x="4928458" y="8029257"/>
            <a:ext cx="2249806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CHARLIE</a:t>
            </a:r>
          </a:p>
        </p:txBody>
      </p:sp>
      <p:grpSp>
        <p:nvGrpSpPr>
          <p:cNvPr id="132" name="Group"/>
          <p:cNvGrpSpPr/>
          <p:nvPr/>
        </p:nvGrpSpPr>
        <p:grpSpPr>
          <a:xfrm rot="19260000">
            <a:off x="2591087" y="4201454"/>
            <a:ext cx="8220859" cy="1030249"/>
            <a:chOff x="0" y="0"/>
            <a:chExt cx="8220857" cy="1030248"/>
          </a:xfrm>
        </p:grpSpPr>
        <p:sp>
          <p:nvSpPr>
            <p:cNvPr id="130" name="Oval"/>
            <p:cNvSpPr/>
            <p:nvPr/>
          </p:nvSpPr>
          <p:spPr>
            <a:xfrm>
              <a:off x="0" y="0"/>
              <a:ext cx="8220859" cy="1030249"/>
            </a:xfrm>
            <a:prstGeom prst="ellipse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" name="KATE"/>
            <p:cNvSpPr txBox="1"/>
            <p:nvPr/>
          </p:nvSpPr>
          <p:spPr>
            <a:xfrm>
              <a:off x="3490564" y="196337"/>
              <a:ext cx="1917596" cy="671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800"/>
              </a:lvl1pPr>
            </a:lstStyle>
            <a:p>
              <a:pPr/>
              <a:r>
                <a:t>KATE</a:t>
              </a:r>
            </a:p>
          </p:txBody>
        </p:sp>
      </p:grpSp>
      <p:grpSp>
        <p:nvGrpSpPr>
          <p:cNvPr id="135" name="Group"/>
          <p:cNvGrpSpPr/>
          <p:nvPr/>
        </p:nvGrpSpPr>
        <p:grpSpPr>
          <a:xfrm rot="5220000">
            <a:off x="8368704" y="5079999"/>
            <a:ext cx="6102004" cy="728317"/>
            <a:chOff x="0" y="0"/>
            <a:chExt cx="6102002" cy="728315"/>
          </a:xfrm>
        </p:grpSpPr>
        <p:sp>
          <p:nvSpPr>
            <p:cNvPr id="133" name="Oval"/>
            <p:cNvSpPr/>
            <p:nvPr/>
          </p:nvSpPr>
          <p:spPr>
            <a:xfrm>
              <a:off x="0" y="0"/>
              <a:ext cx="6102003" cy="728316"/>
            </a:xfrm>
            <a:prstGeom prst="ellipse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KAREN"/>
            <p:cNvSpPr txBox="1"/>
            <p:nvPr/>
          </p:nvSpPr>
          <p:spPr>
            <a:xfrm>
              <a:off x="2144958" y="0"/>
              <a:ext cx="1812087" cy="6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800"/>
              </a:lvl1pPr>
            </a:lstStyle>
            <a:p>
              <a:pPr/>
              <a:r>
                <a:t>KAREN</a:t>
              </a:r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3002359" y="859729"/>
            <a:ext cx="6102004" cy="728316"/>
            <a:chOff x="0" y="0"/>
            <a:chExt cx="6102002" cy="728315"/>
          </a:xfrm>
        </p:grpSpPr>
        <p:sp>
          <p:nvSpPr>
            <p:cNvPr id="136" name="Oval"/>
            <p:cNvSpPr/>
            <p:nvPr/>
          </p:nvSpPr>
          <p:spPr>
            <a:xfrm>
              <a:off x="0" y="0"/>
              <a:ext cx="6102003" cy="728316"/>
            </a:xfrm>
            <a:prstGeom prst="ellipse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SONJA"/>
            <p:cNvSpPr txBox="1"/>
            <p:nvPr/>
          </p:nvSpPr>
          <p:spPr>
            <a:xfrm>
              <a:off x="2171259" y="28257"/>
              <a:ext cx="1759485" cy="6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SONJA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"/>
          <p:cNvSpPr/>
          <p:nvPr/>
        </p:nvSpPr>
        <p:spPr>
          <a:xfrm>
            <a:off x="152400" y="50800"/>
            <a:ext cx="4757143" cy="44990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Rectangle"/>
          <p:cNvSpPr/>
          <p:nvPr/>
        </p:nvSpPr>
        <p:spPr>
          <a:xfrm>
            <a:off x="152400" y="-187574"/>
            <a:ext cx="6102003" cy="49757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Rectangle"/>
          <p:cNvSpPr/>
          <p:nvPr/>
        </p:nvSpPr>
        <p:spPr>
          <a:xfrm>
            <a:off x="6489700" y="-187574"/>
            <a:ext cx="6102003" cy="497577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Rectangle"/>
          <p:cNvSpPr/>
          <p:nvPr/>
        </p:nvSpPr>
        <p:spPr>
          <a:xfrm>
            <a:off x="152400" y="5118100"/>
            <a:ext cx="6102003" cy="497577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Rectangle"/>
          <p:cNvSpPr/>
          <p:nvPr/>
        </p:nvSpPr>
        <p:spPr>
          <a:xfrm>
            <a:off x="6489700" y="5118100"/>
            <a:ext cx="6102003" cy="497577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Tier 1"/>
          <p:cNvSpPr txBox="1"/>
          <p:nvPr/>
        </p:nvSpPr>
        <p:spPr>
          <a:xfrm>
            <a:off x="5267209" y="4646270"/>
            <a:ext cx="233107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Tier 1</a:t>
            </a:r>
          </a:p>
        </p:txBody>
      </p:sp>
      <p:sp>
        <p:nvSpPr>
          <p:cNvPr id="146" name="Rectangle"/>
          <p:cNvSpPr/>
          <p:nvPr/>
        </p:nvSpPr>
        <p:spPr>
          <a:xfrm>
            <a:off x="5359400" y="4241800"/>
            <a:ext cx="1833613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TIER 1"/>
          <p:cNvSpPr txBox="1"/>
          <p:nvPr/>
        </p:nvSpPr>
        <p:spPr>
          <a:xfrm>
            <a:off x="5745092" y="4646270"/>
            <a:ext cx="10622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TIER 1</a:t>
            </a:r>
          </a:p>
        </p:txBody>
      </p:sp>
      <p:sp>
        <p:nvSpPr>
          <p:cNvPr id="148" name="DECISIONS"/>
          <p:cNvSpPr txBox="1"/>
          <p:nvPr/>
        </p:nvSpPr>
        <p:spPr>
          <a:xfrm>
            <a:off x="396817" y="74270"/>
            <a:ext cx="18019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DECISIONS</a:t>
            </a:r>
          </a:p>
        </p:txBody>
      </p:sp>
      <p:sp>
        <p:nvSpPr>
          <p:cNvPr id="149" name="SCRIPTING"/>
          <p:cNvSpPr txBox="1"/>
          <p:nvPr/>
        </p:nvSpPr>
        <p:spPr>
          <a:xfrm>
            <a:off x="10527404" y="74270"/>
            <a:ext cx="17846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SCRIPTING</a:t>
            </a:r>
          </a:p>
        </p:txBody>
      </p:sp>
      <p:sp>
        <p:nvSpPr>
          <p:cNvPr id="150" name="CODING"/>
          <p:cNvSpPr txBox="1"/>
          <p:nvPr/>
        </p:nvSpPr>
        <p:spPr>
          <a:xfrm>
            <a:off x="470274" y="9205570"/>
            <a:ext cx="1350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CODING</a:t>
            </a:r>
          </a:p>
        </p:txBody>
      </p:sp>
      <p:sp>
        <p:nvSpPr>
          <p:cNvPr id="151" name="DESIGN"/>
          <p:cNvSpPr txBox="1"/>
          <p:nvPr/>
        </p:nvSpPr>
        <p:spPr>
          <a:xfrm>
            <a:off x="11197506" y="9205570"/>
            <a:ext cx="1282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DESIGN</a:t>
            </a:r>
          </a:p>
        </p:txBody>
      </p:sp>
      <p:sp>
        <p:nvSpPr>
          <p:cNvPr id="152" name="&gt; colours &amp; fonts…"/>
          <p:cNvSpPr txBox="1"/>
          <p:nvPr/>
        </p:nvSpPr>
        <p:spPr>
          <a:xfrm>
            <a:off x="634288" y="874370"/>
            <a:ext cx="3258478" cy="325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colours &amp; fonts</a:t>
            </a:r>
          </a:p>
          <a:p>
            <a:pPr algn="l">
              <a:defRPr sz="1600"/>
            </a:pPr>
            <a:r>
              <a:t>&gt; which are the default needs</a:t>
            </a:r>
          </a:p>
          <a:p>
            <a:pPr algn="l">
              <a:defRPr sz="1600"/>
            </a:pPr>
            <a:r>
              <a:t>&gt; congratulations messages</a:t>
            </a:r>
          </a:p>
        </p:txBody>
      </p:sp>
      <p:sp>
        <p:nvSpPr>
          <p:cNvPr id="153" name="&gt; set up database…"/>
          <p:cNvSpPr txBox="1"/>
          <p:nvPr/>
        </p:nvSpPr>
        <p:spPr>
          <a:xfrm>
            <a:off x="378874" y="5129788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set up database</a:t>
            </a:r>
          </a:p>
          <a:p>
            <a:pPr algn="l">
              <a:defRPr sz="1600"/>
            </a:pPr>
            <a:r>
              <a:t>&gt; set up storyboard</a:t>
            </a:r>
          </a:p>
          <a:p>
            <a:pPr algn="l">
              <a:defRPr sz="1600"/>
            </a:pPr>
            <a:r>
              <a:t>&gt; work out double height scroll view</a:t>
            </a:r>
          </a:p>
          <a:p>
            <a:pPr algn="l">
              <a:defRPr sz="1600"/>
            </a:pPr>
            <a:r>
              <a:t>&gt; layout the buttons on the canvas</a:t>
            </a:r>
          </a:p>
          <a:p>
            <a:pPr algn="l">
              <a:defRPr sz="1600"/>
            </a:pPr>
            <a:r>
              <a:t>&gt; add layout constraints so that it looks good on different devices</a:t>
            </a:r>
          </a:p>
          <a:p>
            <a:pPr algn="l">
              <a:defRPr sz="1600"/>
            </a:pPr>
            <a:r>
              <a:t>&gt; work out subtle prompt for user to scroll</a:t>
            </a:r>
          </a:p>
          <a:p>
            <a:pPr algn="l">
              <a:defRPr sz="1600"/>
            </a:pPr>
            <a:r>
              <a:t>&gt; work out how flower petals will ‘appear’</a:t>
            </a:r>
          </a:p>
          <a:p>
            <a:pPr algn="l">
              <a:defRPr sz="1600"/>
            </a:pPr>
            <a:r>
              <a:t>&gt; Implement link flower petals &lt;-&gt; dB</a:t>
            </a:r>
          </a:p>
        </p:txBody>
      </p:sp>
      <p:sp>
        <p:nvSpPr>
          <p:cNvPr id="154" name="&gt; backdrop to double height canvas…"/>
          <p:cNvSpPr txBox="1"/>
          <p:nvPr/>
        </p:nvSpPr>
        <p:spPr>
          <a:xfrm>
            <a:off x="8127288" y="5980688"/>
            <a:ext cx="3258478" cy="325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backdrop to double height canvas</a:t>
            </a:r>
          </a:p>
          <a:p>
            <a:pPr algn="l">
              <a:defRPr sz="1600"/>
            </a:pPr>
            <a:r>
              <a:t>&gt; button art</a:t>
            </a:r>
          </a:p>
          <a:p>
            <a:pPr algn="l">
              <a:defRPr sz="1600"/>
            </a:pPr>
            <a:r>
              <a:t>&gt; flower and petal</a:t>
            </a:r>
          </a:p>
          <a:p>
            <a:pPr algn="l">
              <a:defRPr sz="1600"/>
            </a:pPr>
            <a:r>
              <a:t>&gt; logo</a:t>
            </a:r>
          </a:p>
          <a:p>
            <a:pPr algn="l">
              <a:defRPr sz="1600"/>
            </a:pPr>
            <a:r>
              <a:t>&gt; splash screen</a:t>
            </a:r>
          </a:p>
        </p:txBody>
      </p:sp>
      <p:sp>
        <p:nvSpPr>
          <p:cNvPr id="155" name="Rectangle"/>
          <p:cNvSpPr/>
          <p:nvPr/>
        </p:nvSpPr>
        <p:spPr>
          <a:xfrm>
            <a:off x="12305456" y="2616200"/>
            <a:ext cx="712044" cy="297780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video"/>
          <p:cNvSpPr txBox="1"/>
          <p:nvPr/>
        </p:nvSpPr>
        <p:spPr>
          <a:xfrm rot="16200000">
            <a:off x="11966877" y="3763034"/>
            <a:ext cx="1389203" cy="68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video</a:t>
            </a:r>
          </a:p>
        </p:txBody>
      </p:sp>
      <p:sp>
        <p:nvSpPr>
          <p:cNvPr id="157" name="Line"/>
          <p:cNvSpPr/>
          <p:nvPr/>
        </p:nvSpPr>
        <p:spPr>
          <a:xfrm flipH="1" flipV="1">
            <a:off x="3530599" y="2768599"/>
            <a:ext cx="47571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 flipH="1" flipV="1">
            <a:off x="3644899" y="2499667"/>
            <a:ext cx="47571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Line"/>
          <p:cNvSpPr/>
          <p:nvPr/>
        </p:nvSpPr>
        <p:spPr>
          <a:xfrm flipH="1" flipV="1">
            <a:off x="2527299" y="2300312"/>
            <a:ext cx="5640683" cy="49662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"/>
          <p:cNvSpPr/>
          <p:nvPr/>
        </p:nvSpPr>
        <p:spPr>
          <a:xfrm>
            <a:off x="152400" y="50800"/>
            <a:ext cx="4757143" cy="44990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Rectangle"/>
          <p:cNvSpPr/>
          <p:nvPr/>
        </p:nvSpPr>
        <p:spPr>
          <a:xfrm>
            <a:off x="152400" y="-187574"/>
            <a:ext cx="6102003" cy="49757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Rectangle"/>
          <p:cNvSpPr/>
          <p:nvPr/>
        </p:nvSpPr>
        <p:spPr>
          <a:xfrm>
            <a:off x="6489700" y="-187574"/>
            <a:ext cx="6102003" cy="497577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Rectangle"/>
          <p:cNvSpPr/>
          <p:nvPr/>
        </p:nvSpPr>
        <p:spPr>
          <a:xfrm>
            <a:off x="152400" y="5118100"/>
            <a:ext cx="6102003" cy="497577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Rectangle"/>
          <p:cNvSpPr/>
          <p:nvPr/>
        </p:nvSpPr>
        <p:spPr>
          <a:xfrm>
            <a:off x="6489700" y="5118100"/>
            <a:ext cx="6102003" cy="497577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Tier 1"/>
          <p:cNvSpPr txBox="1"/>
          <p:nvPr/>
        </p:nvSpPr>
        <p:spPr>
          <a:xfrm>
            <a:off x="5267209" y="4646270"/>
            <a:ext cx="233107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Tier 1</a:t>
            </a:r>
          </a:p>
        </p:txBody>
      </p:sp>
      <p:sp>
        <p:nvSpPr>
          <p:cNvPr id="167" name="Rectangle"/>
          <p:cNvSpPr/>
          <p:nvPr/>
        </p:nvSpPr>
        <p:spPr>
          <a:xfrm>
            <a:off x="5359400" y="4241800"/>
            <a:ext cx="1833613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TIER 2"/>
          <p:cNvSpPr txBox="1"/>
          <p:nvPr/>
        </p:nvSpPr>
        <p:spPr>
          <a:xfrm>
            <a:off x="5745092" y="4646270"/>
            <a:ext cx="10622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TIER 2</a:t>
            </a:r>
          </a:p>
        </p:txBody>
      </p:sp>
      <p:sp>
        <p:nvSpPr>
          <p:cNvPr id="169" name="DECISIONS"/>
          <p:cNvSpPr txBox="1"/>
          <p:nvPr/>
        </p:nvSpPr>
        <p:spPr>
          <a:xfrm>
            <a:off x="396817" y="74270"/>
            <a:ext cx="18019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DECISIONS</a:t>
            </a:r>
          </a:p>
        </p:txBody>
      </p:sp>
      <p:sp>
        <p:nvSpPr>
          <p:cNvPr id="170" name="SCRIPTING"/>
          <p:cNvSpPr txBox="1"/>
          <p:nvPr/>
        </p:nvSpPr>
        <p:spPr>
          <a:xfrm>
            <a:off x="10527404" y="74270"/>
            <a:ext cx="17846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SCRIPTING</a:t>
            </a:r>
          </a:p>
        </p:txBody>
      </p:sp>
      <p:sp>
        <p:nvSpPr>
          <p:cNvPr id="171" name="CODING"/>
          <p:cNvSpPr txBox="1"/>
          <p:nvPr/>
        </p:nvSpPr>
        <p:spPr>
          <a:xfrm>
            <a:off x="470274" y="9205570"/>
            <a:ext cx="1350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CODING</a:t>
            </a:r>
          </a:p>
        </p:txBody>
      </p:sp>
      <p:sp>
        <p:nvSpPr>
          <p:cNvPr id="172" name="DESIGN"/>
          <p:cNvSpPr txBox="1"/>
          <p:nvPr/>
        </p:nvSpPr>
        <p:spPr>
          <a:xfrm>
            <a:off x="11197506" y="9205570"/>
            <a:ext cx="1282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DESIGN</a:t>
            </a:r>
          </a:p>
        </p:txBody>
      </p:sp>
      <p:sp>
        <p:nvSpPr>
          <p:cNvPr id="173" name="&gt; push notification…"/>
          <p:cNvSpPr txBox="1"/>
          <p:nvPr/>
        </p:nvSpPr>
        <p:spPr>
          <a:xfrm>
            <a:off x="378874" y="5091688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push notification</a:t>
            </a:r>
          </a:p>
          <a:p>
            <a:pPr algn="l">
              <a:defRPr sz="1600"/>
            </a:pPr>
            <a:r>
              <a:t>&gt; tutorial screens</a:t>
            </a:r>
          </a:p>
        </p:txBody>
      </p:sp>
      <p:sp>
        <p:nvSpPr>
          <p:cNvPr id="174" name="&gt; look of push notification…"/>
          <p:cNvSpPr txBox="1"/>
          <p:nvPr/>
        </p:nvSpPr>
        <p:spPr>
          <a:xfrm>
            <a:off x="7249574" y="5383788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look of push notification</a:t>
            </a:r>
          </a:p>
          <a:p>
            <a:pPr algn="l">
              <a:defRPr sz="1600"/>
            </a:pPr>
            <a:r>
              <a:t>&gt; look of tutorial </a:t>
            </a:r>
          </a:p>
        </p:txBody>
      </p:sp>
      <p:sp>
        <p:nvSpPr>
          <p:cNvPr id="175" name="&gt; tutorial script"/>
          <p:cNvSpPr txBox="1"/>
          <p:nvPr/>
        </p:nvSpPr>
        <p:spPr>
          <a:xfrm>
            <a:off x="7135274" y="235352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600"/>
            </a:lvl1pPr>
          </a:lstStyle>
          <a:p>
            <a:pPr/>
            <a:r>
              <a:t>&gt; tutorial script </a:t>
            </a:r>
          </a:p>
        </p:txBody>
      </p:sp>
      <p:sp>
        <p:nvSpPr>
          <p:cNvPr id="176" name="&gt;group sign off if tutorial meets objectives"/>
          <p:cNvSpPr txBox="1"/>
          <p:nvPr/>
        </p:nvSpPr>
        <p:spPr>
          <a:xfrm>
            <a:off x="899574" y="-343912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600"/>
            </a:lvl1pPr>
          </a:lstStyle>
          <a:p>
            <a:pPr/>
            <a:r>
              <a:t>&gt;group sign off if tutorial meets objectives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"/>
          <p:cNvSpPr/>
          <p:nvPr/>
        </p:nvSpPr>
        <p:spPr>
          <a:xfrm>
            <a:off x="152400" y="50800"/>
            <a:ext cx="4757143" cy="44990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Rectangle"/>
          <p:cNvSpPr/>
          <p:nvPr/>
        </p:nvSpPr>
        <p:spPr>
          <a:xfrm>
            <a:off x="152400" y="-187574"/>
            <a:ext cx="6102003" cy="49757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Rectangle"/>
          <p:cNvSpPr/>
          <p:nvPr/>
        </p:nvSpPr>
        <p:spPr>
          <a:xfrm>
            <a:off x="6489700" y="-187574"/>
            <a:ext cx="6102003" cy="497577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Rectangle"/>
          <p:cNvSpPr/>
          <p:nvPr/>
        </p:nvSpPr>
        <p:spPr>
          <a:xfrm>
            <a:off x="152400" y="5118100"/>
            <a:ext cx="6102003" cy="497577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Rectangle"/>
          <p:cNvSpPr/>
          <p:nvPr/>
        </p:nvSpPr>
        <p:spPr>
          <a:xfrm>
            <a:off x="6489700" y="5118100"/>
            <a:ext cx="6102003" cy="497577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Tier 1"/>
          <p:cNvSpPr txBox="1"/>
          <p:nvPr/>
        </p:nvSpPr>
        <p:spPr>
          <a:xfrm>
            <a:off x="5267209" y="4646270"/>
            <a:ext cx="233107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Tier 1</a:t>
            </a:r>
          </a:p>
        </p:txBody>
      </p:sp>
      <p:sp>
        <p:nvSpPr>
          <p:cNvPr id="184" name="Rectangle"/>
          <p:cNvSpPr/>
          <p:nvPr/>
        </p:nvSpPr>
        <p:spPr>
          <a:xfrm>
            <a:off x="5359400" y="4241800"/>
            <a:ext cx="1833613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TIER 3"/>
          <p:cNvSpPr txBox="1"/>
          <p:nvPr/>
        </p:nvSpPr>
        <p:spPr>
          <a:xfrm>
            <a:off x="5745092" y="4646270"/>
            <a:ext cx="10622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TIER 3</a:t>
            </a:r>
          </a:p>
        </p:txBody>
      </p:sp>
      <p:sp>
        <p:nvSpPr>
          <p:cNvPr id="186" name="DECISIONS"/>
          <p:cNvSpPr txBox="1"/>
          <p:nvPr/>
        </p:nvSpPr>
        <p:spPr>
          <a:xfrm>
            <a:off x="396817" y="74270"/>
            <a:ext cx="18019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DECISIONS</a:t>
            </a:r>
          </a:p>
        </p:txBody>
      </p:sp>
      <p:sp>
        <p:nvSpPr>
          <p:cNvPr id="187" name="SCRIPTING"/>
          <p:cNvSpPr txBox="1"/>
          <p:nvPr/>
        </p:nvSpPr>
        <p:spPr>
          <a:xfrm>
            <a:off x="10527404" y="74270"/>
            <a:ext cx="17846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SCRIPTING</a:t>
            </a:r>
          </a:p>
        </p:txBody>
      </p:sp>
      <p:sp>
        <p:nvSpPr>
          <p:cNvPr id="188" name="CODING"/>
          <p:cNvSpPr txBox="1"/>
          <p:nvPr/>
        </p:nvSpPr>
        <p:spPr>
          <a:xfrm>
            <a:off x="470274" y="9205570"/>
            <a:ext cx="1350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CODING</a:t>
            </a:r>
          </a:p>
        </p:txBody>
      </p:sp>
      <p:sp>
        <p:nvSpPr>
          <p:cNvPr id="189" name="DESIGN"/>
          <p:cNvSpPr txBox="1"/>
          <p:nvPr/>
        </p:nvSpPr>
        <p:spPr>
          <a:xfrm>
            <a:off x="11197506" y="9205570"/>
            <a:ext cx="1282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DESIGN</a:t>
            </a:r>
          </a:p>
        </p:txBody>
      </p:sp>
      <p:sp>
        <p:nvSpPr>
          <p:cNvPr id="190" name="&gt; propose transition to flower field…"/>
          <p:cNvSpPr txBox="1"/>
          <p:nvPr/>
        </p:nvSpPr>
        <p:spPr>
          <a:xfrm>
            <a:off x="734474" y="5421888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propose transition to flower field </a:t>
            </a:r>
          </a:p>
          <a:p>
            <a:pPr algn="l">
              <a:defRPr sz="1600"/>
            </a:pPr>
            <a:r>
              <a:t>&gt; set up VC for flower field</a:t>
            </a:r>
          </a:p>
          <a:p>
            <a:pPr algn="l">
              <a:defRPr sz="1600"/>
            </a:pPr>
            <a:r>
              <a:t>&gt; add input box for happy memory and associated dB item</a:t>
            </a:r>
          </a:p>
          <a:p>
            <a:pPr algn="l">
              <a:defRPr sz="1600"/>
            </a:pPr>
            <a:r>
              <a:t>&gt; add output box for dB in flower field</a:t>
            </a:r>
          </a:p>
          <a:p>
            <a:pPr algn="l">
              <a:defRPr sz="1600"/>
            </a:pPr>
            <a:r>
              <a:t>&gt; propose how we can show new flower earns</a:t>
            </a:r>
          </a:p>
          <a:p>
            <a:pPr algn="l">
              <a:defRPr sz="1600"/>
            </a:pPr>
            <a:r>
              <a:t>&gt; data item for flowers earned</a:t>
            </a:r>
          </a:p>
          <a:p>
            <a:pPr algn="l">
              <a:defRPr sz="1600"/>
            </a:pPr>
            <a:r>
              <a:t>&gt; placement of flowers in flower field</a:t>
            </a:r>
          </a:p>
          <a:p>
            <a:pPr algn="l">
              <a:defRPr sz="1600"/>
            </a:pPr>
            <a:r>
              <a:t>&gt; insert extra navigation flower &lt;-&gt; flower field  </a:t>
            </a:r>
          </a:p>
        </p:txBody>
      </p:sp>
      <p:sp>
        <p:nvSpPr>
          <p:cNvPr id="191" name="&gt; agree transition…"/>
          <p:cNvSpPr txBox="1"/>
          <p:nvPr/>
        </p:nvSpPr>
        <p:spPr>
          <a:xfrm>
            <a:off x="378874" y="201791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&gt; agree transition</a:t>
            </a:r>
          </a:p>
          <a:p>
            <a:pPr algn="l">
              <a:defRPr sz="1600"/>
            </a:pPr>
            <a:r>
              <a:t>&gt; agree end of week/new flower congratulating thing</a:t>
            </a:r>
          </a:p>
        </p:txBody>
      </p:sp>
      <p:sp>
        <p:nvSpPr>
          <p:cNvPr id="192" name="&gt; flower garden"/>
          <p:cNvSpPr txBox="1"/>
          <p:nvPr/>
        </p:nvSpPr>
        <p:spPr>
          <a:xfrm>
            <a:off x="6995574" y="5541025"/>
            <a:ext cx="5649054" cy="412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600"/>
            </a:lvl1pPr>
          </a:lstStyle>
          <a:p>
            <a:pPr/>
            <a:r>
              <a:t>&gt; flower garden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"/>
          <p:cNvSpPr/>
          <p:nvPr/>
        </p:nvSpPr>
        <p:spPr>
          <a:xfrm>
            <a:off x="152400" y="50800"/>
            <a:ext cx="4757143" cy="44990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Rectangle"/>
          <p:cNvSpPr/>
          <p:nvPr/>
        </p:nvSpPr>
        <p:spPr>
          <a:xfrm>
            <a:off x="152400" y="-187574"/>
            <a:ext cx="6102003" cy="49757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Rectangle"/>
          <p:cNvSpPr/>
          <p:nvPr/>
        </p:nvSpPr>
        <p:spPr>
          <a:xfrm>
            <a:off x="6489700" y="-187574"/>
            <a:ext cx="6102003" cy="497577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Rectangle"/>
          <p:cNvSpPr/>
          <p:nvPr/>
        </p:nvSpPr>
        <p:spPr>
          <a:xfrm>
            <a:off x="152400" y="5118100"/>
            <a:ext cx="6102003" cy="497577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6489700" y="5118100"/>
            <a:ext cx="6102003" cy="497577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Tier 1"/>
          <p:cNvSpPr txBox="1"/>
          <p:nvPr/>
        </p:nvSpPr>
        <p:spPr>
          <a:xfrm>
            <a:off x="5267209" y="4646270"/>
            <a:ext cx="233107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Tier 1</a:t>
            </a:r>
          </a:p>
        </p:txBody>
      </p:sp>
      <p:sp>
        <p:nvSpPr>
          <p:cNvPr id="200" name="Rectangle"/>
          <p:cNvSpPr/>
          <p:nvPr/>
        </p:nvSpPr>
        <p:spPr>
          <a:xfrm>
            <a:off x="5359400" y="4241800"/>
            <a:ext cx="1833613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TIER 4"/>
          <p:cNvSpPr txBox="1"/>
          <p:nvPr/>
        </p:nvSpPr>
        <p:spPr>
          <a:xfrm>
            <a:off x="5745092" y="4646270"/>
            <a:ext cx="10622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TIER 4</a:t>
            </a:r>
          </a:p>
        </p:txBody>
      </p:sp>
      <p:sp>
        <p:nvSpPr>
          <p:cNvPr id="202" name="DECISIONS"/>
          <p:cNvSpPr txBox="1"/>
          <p:nvPr/>
        </p:nvSpPr>
        <p:spPr>
          <a:xfrm>
            <a:off x="396817" y="74270"/>
            <a:ext cx="18019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DECISIONS</a:t>
            </a:r>
          </a:p>
        </p:txBody>
      </p:sp>
      <p:sp>
        <p:nvSpPr>
          <p:cNvPr id="203" name="SCRIPTING"/>
          <p:cNvSpPr txBox="1"/>
          <p:nvPr/>
        </p:nvSpPr>
        <p:spPr>
          <a:xfrm>
            <a:off x="10527404" y="74270"/>
            <a:ext cx="17846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SCRIPTING</a:t>
            </a:r>
          </a:p>
        </p:txBody>
      </p:sp>
      <p:sp>
        <p:nvSpPr>
          <p:cNvPr id="204" name="CODING"/>
          <p:cNvSpPr txBox="1"/>
          <p:nvPr/>
        </p:nvSpPr>
        <p:spPr>
          <a:xfrm>
            <a:off x="470274" y="9205570"/>
            <a:ext cx="1350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CODING</a:t>
            </a:r>
          </a:p>
        </p:txBody>
      </p:sp>
      <p:sp>
        <p:nvSpPr>
          <p:cNvPr id="205" name="DESIGN"/>
          <p:cNvSpPr txBox="1"/>
          <p:nvPr/>
        </p:nvSpPr>
        <p:spPr>
          <a:xfrm>
            <a:off x="11197506" y="9205570"/>
            <a:ext cx="1282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"/>
          <p:cNvSpPr/>
          <p:nvPr/>
        </p:nvSpPr>
        <p:spPr>
          <a:xfrm>
            <a:off x="152400" y="50800"/>
            <a:ext cx="4757143" cy="44990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Rectangle"/>
          <p:cNvSpPr/>
          <p:nvPr/>
        </p:nvSpPr>
        <p:spPr>
          <a:xfrm>
            <a:off x="152400" y="-187574"/>
            <a:ext cx="6102003" cy="49757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Rectangle"/>
          <p:cNvSpPr/>
          <p:nvPr/>
        </p:nvSpPr>
        <p:spPr>
          <a:xfrm>
            <a:off x="6489700" y="-187574"/>
            <a:ext cx="6102003" cy="497577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Rectangle"/>
          <p:cNvSpPr/>
          <p:nvPr/>
        </p:nvSpPr>
        <p:spPr>
          <a:xfrm>
            <a:off x="152400" y="5118100"/>
            <a:ext cx="6102003" cy="497577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Rectangle"/>
          <p:cNvSpPr/>
          <p:nvPr/>
        </p:nvSpPr>
        <p:spPr>
          <a:xfrm>
            <a:off x="6489700" y="5118100"/>
            <a:ext cx="6102003" cy="497577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DECISIONS"/>
          <p:cNvSpPr txBox="1"/>
          <p:nvPr/>
        </p:nvSpPr>
        <p:spPr>
          <a:xfrm>
            <a:off x="396817" y="74270"/>
            <a:ext cx="18019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DECISIONS</a:t>
            </a:r>
          </a:p>
        </p:txBody>
      </p:sp>
      <p:sp>
        <p:nvSpPr>
          <p:cNvPr id="213" name="SCRIPTING"/>
          <p:cNvSpPr txBox="1"/>
          <p:nvPr/>
        </p:nvSpPr>
        <p:spPr>
          <a:xfrm>
            <a:off x="10527404" y="74270"/>
            <a:ext cx="17846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SCRIPTING</a:t>
            </a:r>
          </a:p>
        </p:txBody>
      </p:sp>
      <p:sp>
        <p:nvSpPr>
          <p:cNvPr id="214" name="CODING"/>
          <p:cNvSpPr txBox="1"/>
          <p:nvPr/>
        </p:nvSpPr>
        <p:spPr>
          <a:xfrm>
            <a:off x="470274" y="9205570"/>
            <a:ext cx="1350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CODING</a:t>
            </a:r>
          </a:p>
        </p:txBody>
      </p:sp>
      <p:sp>
        <p:nvSpPr>
          <p:cNvPr id="215" name="DESIGN"/>
          <p:cNvSpPr txBox="1"/>
          <p:nvPr/>
        </p:nvSpPr>
        <p:spPr>
          <a:xfrm>
            <a:off x="11197506" y="9205570"/>
            <a:ext cx="1282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