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8" r:id="rId4"/>
    <p:sldId id="257" r:id="rId5"/>
    <p:sldId id="259"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44"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endParaRPr lang="en-US" smtClean="0"/>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endParaRPr lang="en-US" smtClean="0"/>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6461" y="609600"/>
            <a:ext cx="8596668" cy="4969164"/>
          </a:xfrm>
        </p:spPr>
        <p:txBody>
          <a:bodyPr>
            <a:normAutofit/>
          </a:bodyPr>
          <a:lstStyle/>
          <a:p>
            <a:pPr algn="ctr"/>
            <a:r>
              <a:rPr lang="en-US" altLang="en-US" sz="3200" b="1" dirty="0" smtClean="0">
                <a:latin typeface="Times New Roman" panose="02020603050405020304" pitchFamily="18" charset="0"/>
                <a:cs typeface="Times New Roman" panose="02020603050405020304" pitchFamily="18" charset="0"/>
              </a:rPr>
              <a:t>IOT INTRUSION DETECTION </a:t>
            </a:r>
            <a:r>
              <a:rPr lang="en-US" altLang="en-US" sz="3200" dirty="0" smtClean="0">
                <a:latin typeface="Arial" panose="020B0604020202020204" pitchFamily="34" charset="0"/>
                <a:cs typeface="Arial" panose="020B0604020202020204" pitchFamily="34" charset="0"/>
              </a:rPr>
              <a:t>[</a:t>
            </a:r>
            <a:r>
              <a:rPr lang="en-US" altLang="en-US" sz="3200" b="1" dirty="0" smtClean="0">
                <a:latin typeface="Times New Roman" panose="02020603050405020304" pitchFamily="18" charset="0"/>
                <a:cs typeface="Times New Roman" panose="02020603050405020304" pitchFamily="18" charset="0"/>
              </a:rPr>
              <a:t>KEYLOGGING</a:t>
            </a:r>
            <a:r>
              <a:rPr lang="en-US" altLang="en-US" sz="3200" dirty="0" smtClean="0">
                <a:latin typeface="Arial" panose="020B0604020202020204" pitchFamily="34" charset="0"/>
                <a:cs typeface="Arial" panose="020B0604020202020204" pitchFamily="34" charset="0"/>
              </a:rPr>
              <a:t>]</a:t>
            </a:r>
            <a:br>
              <a:rPr lang="en-US" sz="3200" b="1" dirty="0" smtClean="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BY</a:t>
            </a:r>
            <a:br>
              <a:rPr lang="en-US" sz="3200" b="1" dirty="0" smtClean="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SAYEED MOLLA - 2228057</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SHOURJA DUTTA - 2228061</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SHRISH S MAITI - 2228063</a:t>
            </a:r>
            <a:endParaRPr lang="en-US" sz="3200" b="1" i="1"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4569979" cy="1056373"/>
          </a:xfrm>
        </p:spPr>
        <p:txBody>
          <a:bodyPr>
            <a:normAutofit/>
          </a:bodyPr>
          <a:lstStyle/>
          <a:p>
            <a:r>
              <a:rPr lang="en-US" sz="3200" b="1" dirty="0" smtClean="0">
                <a:latin typeface="Times New Roman" panose="02020603050405020304" pitchFamily="18" charset="0"/>
                <a:cs typeface="Times New Roman" panose="02020603050405020304" pitchFamily="18" charset="0"/>
              </a:rPr>
              <a:t>TABLE OF CONTENTS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2" y="1935479"/>
            <a:ext cx="10018713" cy="3124201"/>
          </a:xfrm>
        </p:spPr>
        <p:txBody>
          <a:bodyPr/>
          <a:lstStyle/>
          <a:p>
            <a:pPr>
              <a:lnSpc>
                <a:spcPct val="150000"/>
              </a:lnSpc>
            </a:pPr>
            <a:r>
              <a:rPr lang="en-US" dirty="0" smtClean="0">
                <a:latin typeface="Times New Roman" panose="02020603050405020304" pitchFamily="18" charset="0"/>
                <a:cs typeface="Times New Roman" panose="02020603050405020304" pitchFamily="18" charset="0"/>
              </a:rPr>
              <a:t>INTRODUCTION</a:t>
            </a:r>
            <a:endParaRPr lang="en-US"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EXECUTIVE SUMMARY </a:t>
            </a:r>
            <a:endParaRPr lang="en-US"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VISUALIZATIONS/INTERPRETATION</a:t>
            </a:r>
            <a:endParaRPr lang="en-US"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CONCLUSION/ RECOMMENDATION</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1030" y="204875"/>
            <a:ext cx="7334451" cy="1026524"/>
          </a:xfrm>
        </p:spPr>
        <p:txBody>
          <a:bodyPr>
            <a:normAutofit/>
          </a:bodyPr>
          <a:lstStyle/>
          <a:p>
            <a:r>
              <a:rPr lang="en-US" sz="2800" b="1" dirty="0" smtClean="0">
                <a:latin typeface="Times New Roman" panose="02020603050405020304" pitchFamily="18" charset="0"/>
                <a:cs typeface="Times New Roman" panose="02020603050405020304" pitchFamily="18" charset="0"/>
              </a:rPr>
              <a:t>INTRODUCTION</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13447" y="2323931"/>
            <a:ext cx="9046739" cy="3051209"/>
          </a:xfrm>
        </p:spPr>
        <p:txBody>
          <a:bodyPr>
            <a:normAutofit fontScale="25000"/>
          </a:bodyPr>
          <a:lstStyle/>
          <a:p>
            <a:pPr marL="0" indent="0" algn="just">
              <a:buNone/>
            </a:pPr>
            <a:r>
              <a:rPr lang="en-US" altLang="en-US" sz="7200" dirty="0">
                <a:latin typeface="Times New Roman" panose="02020603050405020304" pitchFamily="18" charset="0"/>
                <a:cs typeface="Times New Roman" panose="02020603050405020304" pitchFamily="18" charset="0"/>
              </a:rPr>
              <a:t>This venture centers on creating a profound learning-based approach for recognizing keylogger action in arrange activity information. Keyloggers posture a critical security danger by subtly recording client keystrokes, possibly compromising touchy data such as passwords and budgetary data.</a:t>
            </a:r>
            <a:endParaRPr lang="en-US" altLang="en-US" sz="7200" dirty="0">
              <a:latin typeface="Times New Roman" panose="02020603050405020304" pitchFamily="18" charset="0"/>
              <a:cs typeface="Times New Roman" panose="02020603050405020304" pitchFamily="18" charset="0"/>
            </a:endParaRPr>
          </a:p>
          <a:p>
            <a:pPr marL="0" indent="0" algn="just">
              <a:buNone/>
            </a:pPr>
            <a:r>
              <a:rPr lang="en-US" altLang="en-US" sz="7200" dirty="0">
                <a:latin typeface="Times New Roman" panose="02020603050405020304" pitchFamily="18" charset="0"/>
                <a:cs typeface="Times New Roman" panose="02020603050405020304" pitchFamily="18" charset="0"/>
              </a:rPr>
              <a:t>The strategy includes a few key steps:</a:t>
            </a:r>
            <a:endParaRPr lang="en-US" altLang="en-US" sz="7200" dirty="0">
              <a:latin typeface="Times New Roman" panose="02020603050405020304" pitchFamily="18" charset="0"/>
              <a:cs typeface="Times New Roman" panose="02020603050405020304" pitchFamily="18" charset="0"/>
            </a:endParaRPr>
          </a:p>
          <a:p>
            <a:pPr algn="just"/>
            <a:r>
              <a:rPr lang="en-US" altLang="en-US" sz="7200" dirty="0">
                <a:latin typeface="Times New Roman" panose="02020603050405020304" pitchFamily="18" charset="0"/>
                <a:cs typeface="Times New Roman" panose="02020603050405020304" pitchFamily="18" charset="0"/>
              </a:rPr>
              <a:t>Data Preprocessing</a:t>
            </a:r>
            <a:endParaRPr lang="en-US" altLang="en-US" sz="7200" dirty="0">
              <a:latin typeface="Times New Roman" panose="02020603050405020304" pitchFamily="18" charset="0"/>
              <a:cs typeface="Times New Roman" panose="02020603050405020304" pitchFamily="18" charset="0"/>
            </a:endParaRPr>
          </a:p>
          <a:p>
            <a:pPr algn="just"/>
            <a:r>
              <a:rPr lang="en-US" altLang="en-US" sz="7200" dirty="0">
                <a:latin typeface="Times New Roman" panose="02020603050405020304" pitchFamily="18" charset="0"/>
                <a:cs typeface="Times New Roman" panose="02020603050405020304" pitchFamily="18" charset="0"/>
              </a:rPr>
              <a:t>Feature Engineering</a:t>
            </a:r>
            <a:endParaRPr lang="en-US" altLang="en-US" sz="7200" dirty="0">
              <a:latin typeface="Times New Roman" panose="02020603050405020304" pitchFamily="18" charset="0"/>
              <a:cs typeface="Times New Roman" panose="02020603050405020304" pitchFamily="18" charset="0"/>
            </a:endParaRPr>
          </a:p>
          <a:p>
            <a:pPr algn="just"/>
            <a:r>
              <a:rPr lang="en-US" altLang="en-US" sz="7200" dirty="0">
                <a:latin typeface="Times New Roman" panose="02020603050405020304" pitchFamily="18" charset="0"/>
                <a:cs typeface="Times New Roman" panose="02020603050405020304" pitchFamily="18" charset="0"/>
              </a:rPr>
              <a:t>Model Architecture</a:t>
            </a:r>
            <a:endParaRPr lang="en-US" altLang="en-US" sz="7200" dirty="0">
              <a:latin typeface="Times New Roman" panose="02020603050405020304" pitchFamily="18" charset="0"/>
              <a:cs typeface="Times New Roman" panose="02020603050405020304" pitchFamily="18" charset="0"/>
            </a:endParaRPr>
          </a:p>
          <a:p>
            <a:pPr algn="just"/>
            <a:r>
              <a:rPr lang="en-US" altLang="en-US" sz="7200" dirty="0">
                <a:latin typeface="Times New Roman" panose="02020603050405020304" pitchFamily="18" charset="0"/>
                <a:cs typeface="Times New Roman" panose="02020603050405020304" pitchFamily="18" charset="0"/>
              </a:rPr>
              <a:t>Training and Evaluation</a:t>
            </a:r>
            <a:endParaRPr lang="en-US" altLang="en-US" sz="7200" dirty="0">
              <a:latin typeface="Times New Roman" panose="02020603050405020304" pitchFamily="18" charset="0"/>
              <a:cs typeface="Times New Roman" panose="02020603050405020304" pitchFamily="18" charset="0"/>
            </a:endParaRPr>
          </a:p>
          <a:p>
            <a:pPr marL="0" indent="0" algn="just">
              <a:buNone/>
            </a:pPr>
            <a:r>
              <a:rPr lang="en-US" altLang="en-US" sz="7200" dirty="0">
                <a:latin typeface="Times New Roman" panose="02020603050405020304" pitchFamily="18" charset="0"/>
                <a:cs typeface="Times New Roman" panose="02020603050405020304" pitchFamily="18" charset="0"/>
              </a:rPr>
              <a:t>The comes about illustrate the challenges of keylogger discovery, with the demonstrate accomplishing an AUC of 0.527 on the test set. The preparing bends appear the advancement of misfortune and AUC measurements over ages, whereas the ROC bend gives visual representation of the model's segregation capability.</a:t>
            </a:r>
            <a:endParaRPr lang="en-US" altLang="en-US" sz="7200" dirty="0">
              <a:latin typeface="Times New Roman" panose="02020603050405020304" pitchFamily="18" charset="0"/>
              <a:cs typeface="Times New Roman" panose="02020603050405020304" pitchFamily="18" charset="0"/>
            </a:endParaRPr>
          </a:p>
          <a:p>
            <a:pPr marL="0" indent="0" algn="just">
              <a:buNone/>
            </a:pPr>
            <a:r>
              <a:rPr lang="en-US" altLang="en-US" sz="7200" dirty="0">
                <a:latin typeface="Times New Roman" panose="02020603050405020304" pitchFamily="18" charset="0"/>
                <a:cs typeface="Times New Roman" panose="02020603050405020304" pitchFamily="18" charset="0"/>
              </a:rPr>
              <a:t>This execution grandstands the application of exchange learning (utilizing EfficientNetB0) for arrange security errands and highlights the complexities included in identifying advanced dangers like keyloggers in organize activity information.</a:t>
            </a:r>
            <a:endParaRPr lang="en-US" altLang="en-US" sz="7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605" y="-140970"/>
            <a:ext cx="10019030" cy="1090930"/>
          </a:xfrm>
        </p:spPr>
        <p:txBody>
          <a:bodyPr>
            <a:normAutofit/>
          </a:bodyPr>
          <a:lstStyle/>
          <a:p>
            <a:r>
              <a:rPr lang="en-US" sz="2400" b="1" dirty="0" smtClean="0">
                <a:latin typeface="Times New Roman" panose="02020603050405020304" pitchFamily="18" charset="0"/>
                <a:cs typeface="Times New Roman" panose="02020603050405020304" pitchFamily="18" charset="0"/>
              </a:rPr>
              <a:t>EXECUTIVE SUMMARY</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2769552" y="2263139"/>
            <a:ext cx="4895055" cy="3124201"/>
          </a:xfrm>
        </p:spPr>
        <p:txBody>
          <a:bodyPr>
            <a:noAutofit/>
          </a:bodyPr>
          <a:lstStyle/>
          <a:p>
            <a:pPr marL="0" indent="0" algn="just">
              <a:buNone/>
            </a:pPr>
            <a:r>
              <a:rPr lang="en-US" altLang="en-US" sz="1400" dirty="0" smtClean="0">
                <a:latin typeface="Times New Roman" panose="02020603050405020304" pitchFamily="18" charset="0"/>
                <a:cs typeface="Times New Roman" panose="02020603050405020304" pitchFamily="18" charset="0"/>
              </a:rPr>
              <a:t>Approach:-</a:t>
            </a:r>
            <a:endParaRPr lang="en-US" altLang="en-US" sz="1400" dirty="0" smtClean="0">
              <a:latin typeface="Times New Roman" panose="02020603050405020304" pitchFamily="18" charset="0"/>
              <a:cs typeface="Times New Roman" panose="02020603050405020304" pitchFamily="18" charset="0"/>
            </a:endParaRPr>
          </a:p>
          <a:p>
            <a:pPr algn="just"/>
            <a:r>
              <a:rPr lang="en-US" altLang="en-US" sz="1400" b="1" dirty="0" smtClean="0">
                <a:latin typeface="Times New Roman" panose="02020603050405020304" pitchFamily="18" charset="0"/>
                <a:cs typeface="Times New Roman" panose="02020603050405020304" pitchFamily="18" charset="0"/>
              </a:rPr>
              <a:t> Information Preprocessing:</a:t>
            </a:r>
            <a:endParaRPr lang="en-US" altLang="en-US" sz="1400" b="1" dirty="0" smtClean="0">
              <a:latin typeface="Times New Roman" panose="02020603050405020304" pitchFamily="18" charset="0"/>
              <a:cs typeface="Times New Roman" panose="02020603050405020304" pitchFamily="18" charset="0"/>
            </a:endParaRPr>
          </a:p>
          <a:p>
            <a:pPr marL="0" indent="0" algn="just">
              <a:buNone/>
            </a:pPr>
            <a:r>
              <a:rPr lang="en-US" altLang="en-US" sz="1400" dirty="0" smtClean="0">
                <a:latin typeface="Times New Roman" panose="02020603050405020304" pitchFamily="18" charset="0"/>
                <a:cs typeface="Times New Roman" panose="02020603050405020304" pitchFamily="18" charset="0"/>
              </a:rPr>
              <a:t>Cleaned &amp; standardized arrange activity data</a:t>
            </a:r>
            <a:endParaRPr lang="en-US" altLang="en-US" sz="1400" dirty="0" smtClean="0">
              <a:latin typeface="Times New Roman" panose="02020603050405020304" pitchFamily="18" charset="0"/>
              <a:cs typeface="Times New Roman" panose="02020603050405020304" pitchFamily="18" charset="0"/>
            </a:endParaRPr>
          </a:p>
          <a:p>
            <a:pPr marL="0" indent="0" algn="just">
              <a:buNone/>
            </a:pPr>
            <a:r>
              <a:rPr lang="en-US" altLang="en-US" sz="1400" dirty="0" smtClean="0">
                <a:latin typeface="Times New Roman" panose="02020603050405020304" pitchFamily="18" charset="0"/>
                <a:cs typeface="Times New Roman" panose="02020603050405020304" pitchFamily="18" charset="0"/>
              </a:rPr>
              <a:t>Converted names to parallel (0=Benign, 1=Keylogger)</a:t>
            </a:r>
            <a:endParaRPr lang="en-US" altLang="en-US" sz="1400" dirty="0" smtClean="0">
              <a:latin typeface="Times New Roman" panose="02020603050405020304" pitchFamily="18" charset="0"/>
              <a:cs typeface="Times New Roman" panose="02020603050405020304" pitchFamily="18" charset="0"/>
            </a:endParaRPr>
          </a:p>
          <a:p>
            <a:pPr algn="just"/>
            <a:r>
              <a:rPr lang="en-US" altLang="en-US" sz="1400" b="1" dirty="0" smtClean="0">
                <a:latin typeface="Times New Roman" panose="02020603050405020304" pitchFamily="18" charset="0"/>
                <a:cs typeface="Times New Roman" panose="02020603050405020304" pitchFamily="18" charset="0"/>
              </a:rPr>
              <a:t> Demonstrate Architecture:</a:t>
            </a:r>
            <a:endParaRPr lang="en-US" altLang="en-US" sz="1400" b="1" dirty="0" smtClean="0">
              <a:latin typeface="Times New Roman" panose="02020603050405020304" pitchFamily="18" charset="0"/>
              <a:cs typeface="Times New Roman" panose="02020603050405020304" pitchFamily="18" charset="0"/>
            </a:endParaRPr>
          </a:p>
          <a:p>
            <a:pPr marL="0" indent="0" algn="just">
              <a:buNone/>
            </a:pPr>
            <a:r>
              <a:rPr lang="en-US" altLang="en-US" sz="1400" dirty="0" smtClean="0">
                <a:latin typeface="Times New Roman" panose="02020603050405020304" pitchFamily="18" charset="0"/>
                <a:cs typeface="Times New Roman" panose="02020603050405020304" pitchFamily="18" charset="0"/>
              </a:rPr>
              <a:t>Hybrid CNN with EfficientNetB0 (exchange learning)</a:t>
            </a:r>
            <a:endParaRPr lang="en-US" altLang="en-US" sz="1400" dirty="0" smtClean="0">
              <a:latin typeface="Times New Roman" panose="02020603050405020304" pitchFamily="18" charset="0"/>
              <a:cs typeface="Times New Roman" panose="02020603050405020304" pitchFamily="18" charset="0"/>
            </a:endParaRPr>
          </a:p>
          <a:p>
            <a:pPr marL="0" indent="0" algn="just">
              <a:buNone/>
            </a:pPr>
            <a:r>
              <a:rPr lang="en-US" altLang="en-US" sz="1400" dirty="0" smtClean="0">
                <a:latin typeface="Times New Roman" panose="02020603050405020304" pitchFamily="18" charset="0"/>
                <a:cs typeface="Times New Roman" panose="02020603050405020304" pitchFamily="18" charset="0"/>
              </a:rPr>
              <a:t>Sigmoid yield for double classification</a:t>
            </a:r>
            <a:endParaRPr lang="en-US" altLang="en-US" sz="1400" dirty="0" smtClean="0">
              <a:latin typeface="Times New Roman" panose="02020603050405020304" pitchFamily="18" charset="0"/>
              <a:cs typeface="Times New Roman" panose="02020603050405020304" pitchFamily="18" charset="0"/>
            </a:endParaRPr>
          </a:p>
          <a:p>
            <a:pPr algn="just"/>
            <a:r>
              <a:rPr lang="en-US" altLang="en-US" sz="1400" b="1" dirty="0" smtClean="0">
                <a:latin typeface="Times New Roman" panose="02020603050405020304" pitchFamily="18" charset="0"/>
                <a:cs typeface="Times New Roman" panose="02020603050405020304" pitchFamily="18" charset="0"/>
              </a:rPr>
              <a:t>Training:</a:t>
            </a:r>
            <a:endParaRPr lang="en-US" altLang="en-US" sz="1400" b="1" dirty="0" smtClean="0">
              <a:latin typeface="Times New Roman" panose="02020603050405020304" pitchFamily="18" charset="0"/>
              <a:cs typeface="Times New Roman" panose="02020603050405020304" pitchFamily="18" charset="0"/>
            </a:endParaRPr>
          </a:p>
          <a:p>
            <a:pPr marL="0" indent="0" algn="just">
              <a:buNone/>
            </a:pPr>
            <a:r>
              <a:rPr lang="en-US" altLang="en-US" sz="1400" dirty="0" smtClean="0">
                <a:latin typeface="Times New Roman" panose="02020603050405020304" pitchFamily="18" charset="0"/>
                <a:cs typeface="Times New Roman" panose="02020603050405020304" pitchFamily="18" charset="0"/>
              </a:rPr>
              <a:t>80/20 train-test split</a:t>
            </a:r>
            <a:endParaRPr lang="en-US" altLang="en-US" sz="1400" dirty="0" smtClean="0">
              <a:latin typeface="Times New Roman" panose="02020603050405020304" pitchFamily="18" charset="0"/>
              <a:cs typeface="Times New Roman" panose="02020603050405020304" pitchFamily="18" charset="0"/>
            </a:endParaRPr>
          </a:p>
          <a:p>
            <a:pPr marL="0" indent="0" algn="just">
              <a:buNone/>
            </a:pPr>
            <a:r>
              <a:rPr lang="en-US" altLang="en-US" sz="1400" dirty="0" smtClean="0">
                <a:latin typeface="Times New Roman" panose="02020603050405020304" pitchFamily="18" charset="0"/>
                <a:cs typeface="Times New Roman" panose="02020603050405020304" pitchFamily="18" charset="0"/>
              </a:rPr>
              <a:t>Optimized with early halting &amp; energetic LR</a:t>
            </a:r>
            <a:endParaRPr lang="en-US" altLang="en-US" sz="1400" dirty="0" smtClean="0">
              <a:latin typeface="Times New Roman" panose="02020603050405020304" pitchFamily="18" charset="0"/>
              <a:cs typeface="Times New Roman" panose="02020603050405020304" pitchFamily="18" charset="0"/>
            </a:endParaRPr>
          </a:p>
          <a:p>
            <a:pPr algn="just"/>
            <a:r>
              <a:rPr lang="en-US" altLang="en-US" sz="1400" b="1" dirty="0" smtClean="0">
                <a:latin typeface="Times New Roman" panose="02020603050405020304" pitchFamily="18" charset="0"/>
                <a:cs typeface="Times New Roman" panose="02020603050405020304" pitchFamily="18" charset="0"/>
              </a:rPr>
              <a:t>Results</a:t>
            </a:r>
            <a:endParaRPr lang="en-US" altLang="en-US" sz="1400" b="1" dirty="0" smtClean="0">
              <a:latin typeface="Times New Roman" panose="02020603050405020304" pitchFamily="18" charset="0"/>
              <a:cs typeface="Times New Roman" panose="02020603050405020304" pitchFamily="18" charset="0"/>
            </a:endParaRPr>
          </a:p>
          <a:p>
            <a:pPr marL="0" indent="0" algn="just">
              <a:buNone/>
            </a:pPr>
            <a:r>
              <a:rPr lang="en-US" altLang="en-US" sz="1400" dirty="0" smtClean="0">
                <a:latin typeface="Times New Roman" panose="02020603050405020304" pitchFamily="18" charset="0"/>
                <a:cs typeface="Times New Roman" panose="02020603050405020304" pitchFamily="18" charset="0"/>
              </a:rPr>
              <a:t> AUC: 0.527  Direct discovery capability</a:t>
            </a:r>
            <a:endParaRPr lang="en-US" altLang="en-US" sz="1400" dirty="0" smtClean="0">
              <a:latin typeface="Times New Roman" panose="02020603050405020304" pitchFamily="18" charset="0"/>
              <a:cs typeface="Times New Roman" panose="02020603050405020304" pitchFamily="18" charset="0"/>
            </a:endParaRPr>
          </a:p>
          <a:p>
            <a:pPr marL="0" indent="0" algn="just">
              <a:buNone/>
            </a:pPr>
            <a:r>
              <a:rPr lang="en-US" altLang="en-US" sz="1400" dirty="0" smtClean="0">
                <a:latin typeface="Times New Roman" panose="02020603050405020304" pitchFamily="18" charset="0"/>
                <a:cs typeface="Times New Roman" panose="02020603050405020304" pitchFamily="18" charset="0"/>
              </a:rPr>
              <a:t> Key Understanding: Demonstrate appears potential but needs refinement for higher accuracy.</a:t>
            </a:r>
            <a:endParaRPr lang="en-US" altLang="en-US" sz="1400" dirty="0" smtClean="0">
              <a:latin typeface="Times New Roman" panose="02020603050405020304" pitchFamily="18" charset="0"/>
              <a:cs typeface="Times New Roman" panose="02020603050405020304" pitchFamily="18" charset="0"/>
            </a:endParaRPr>
          </a:p>
          <a:p>
            <a:pPr algn="just"/>
            <a:r>
              <a:rPr lang="en-US" altLang="en-US" sz="1400" b="1" dirty="0" smtClean="0">
                <a:latin typeface="Times New Roman" panose="02020603050405020304" pitchFamily="18" charset="0"/>
                <a:cs typeface="Times New Roman" panose="02020603050405020304" pitchFamily="18" charset="0"/>
              </a:rPr>
              <a:t>Next Steps</a:t>
            </a:r>
            <a:endParaRPr lang="en-US" altLang="en-US" sz="1400" b="1" dirty="0" smtClean="0">
              <a:latin typeface="Times New Roman" panose="02020603050405020304" pitchFamily="18" charset="0"/>
              <a:cs typeface="Times New Roman" panose="02020603050405020304" pitchFamily="18" charset="0"/>
            </a:endParaRPr>
          </a:p>
          <a:p>
            <a:pPr marL="0" indent="0" algn="just">
              <a:buNone/>
            </a:pPr>
            <a:r>
              <a:rPr lang="en-US" altLang="en-US" sz="1400" dirty="0" smtClean="0">
                <a:latin typeface="Times New Roman" panose="02020603050405020304" pitchFamily="18" charset="0"/>
                <a:cs typeface="Times New Roman" panose="02020603050405020304" pitchFamily="18" charset="0"/>
              </a:rPr>
              <a:t>Progress dataset adjust &amp; highlight engineering</a:t>
            </a:r>
            <a:endParaRPr lang="en-US" altLang="en-US" sz="1400" dirty="0" smtClean="0">
              <a:latin typeface="Times New Roman" panose="02020603050405020304" pitchFamily="18" charset="0"/>
              <a:cs typeface="Times New Roman" panose="02020603050405020304" pitchFamily="18" charset="0"/>
            </a:endParaRPr>
          </a:p>
          <a:p>
            <a:pPr marL="0" indent="0" algn="just">
              <a:buNone/>
            </a:pPr>
            <a:r>
              <a:rPr lang="en-US" altLang="en-US" sz="1400" dirty="0" smtClean="0">
                <a:latin typeface="Times New Roman" panose="02020603050405020304" pitchFamily="18" charset="0"/>
                <a:cs typeface="Times New Roman" panose="02020603050405020304" pitchFamily="18" charset="0"/>
              </a:rPr>
              <a:t> Test LSTM/Transformer models for successive activity analysis</a:t>
            </a:r>
            <a:endParaRPr lang="en-US" altLang="en-US" sz="1400" dirty="0" smtClean="0">
              <a:latin typeface="Times New Roman" panose="02020603050405020304" pitchFamily="18" charset="0"/>
              <a:cs typeface="Times New Roman" panose="02020603050405020304" pitchFamily="18" charset="0"/>
            </a:endParaRPr>
          </a:p>
          <a:p>
            <a:pPr marL="0" indent="0" algn="just">
              <a:buNone/>
            </a:pPr>
            <a:r>
              <a:rPr lang="en-US" altLang="en-US" sz="1400" dirty="0" smtClean="0">
                <a:latin typeface="Times New Roman" panose="02020603050405020304" pitchFamily="18" charset="0"/>
                <a:cs typeface="Times New Roman" panose="02020603050405020304" pitchFamily="18" charset="0"/>
              </a:rPr>
              <a:t> Upgrade real-world deployability</a:t>
            </a:r>
            <a:endParaRPr lang="en-US" altLang="en-US" sz="1400" dirty="0" smtClean="0">
              <a:latin typeface="Times New Roman" panose="02020603050405020304" pitchFamily="18" charset="0"/>
              <a:cs typeface="Times New Roman" panose="02020603050405020304" pitchFamily="18" charset="0"/>
            </a:endParaRPr>
          </a:p>
          <a:p>
            <a:pPr marL="0" indent="0" algn="just">
              <a:buNone/>
            </a:pPr>
            <a:r>
              <a:rPr lang="en-US" altLang="en-US" sz="1400" dirty="0" smtClean="0">
                <a:latin typeface="Times New Roman" panose="02020603050405020304" pitchFamily="18" charset="0"/>
                <a:cs typeface="Times New Roman" panose="02020603050405020304" pitchFamily="18" charset="0"/>
              </a:rPr>
              <a:t>Impact: Progresses AI-powered risk discovery against keylogging assaults.</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p:txBody>
      </p:sp>
      <p:sp>
        <p:nvSpPr>
          <p:cNvPr id="15" name="Rounded Rectangle 14"/>
          <p:cNvSpPr/>
          <p:nvPr/>
        </p:nvSpPr>
        <p:spPr>
          <a:xfrm>
            <a:off x="10330815" y="199390"/>
            <a:ext cx="1264285" cy="751205"/>
          </a:xfrm>
          <a:prstGeom prst="roundRect">
            <a:avLst/>
          </a:prstGeom>
          <a:solidFill>
            <a:schemeClr val="accent1"/>
          </a:solidFill>
          <a:ln>
            <a:solidFill>
              <a:schemeClr val="tx1">
                <a:lumMod val="65000"/>
                <a:lumOff val="3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Rounded Rectangle 15"/>
          <p:cNvSpPr/>
          <p:nvPr/>
        </p:nvSpPr>
        <p:spPr>
          <a:xfrm>
            <a:off x="10330815" y="4326890"/>
            <a:ext cx="1264285" cy="751205"/>
          </a:xfrm>
          <a:prstGeom prst="roundRect">
            <a:avLst/>
          </a:prstGeom>
          <a:ln>
            <a:solidFill>
              <a:schemeClr val="tx1">
                <a:lumMod val="65000"/>
                <a:lumOff val="3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7" name="Rounded Rectangle 16"/>
          <p:cNvSpPr/>
          <p:nvPr/>
        </p:nvSpPr>
        <p:spPr>
          <a:xfrm>
            <a:off x="10330815" y="1564005"/>
            <a:ext cx="1264285" cy="751205"/>
          </a:xfrm>
          <a:prstGeom prst="roundRect">
            <a:avLst/>
          </a:prstGeom>
          <a:ln>
            <a:solidFill>
              <a:schemeClr val="tx1">
                <a:lumMod val="65000"/>
                <a:lumOff val="3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8" name="Rounded Rectangle 17"/>
          <p:cNvSpPr/>
          <p:nvPr/>
        </p:nvSpPr>
        <p:spPr>
          <a:xfrm>
            <a:off x="10330815" y="2928620"/>
            <a:ext cx="1264285" cy="751205"/>
          </a:xfrm>
          <a:prstGeom prst="roundRect">
            <a:avLst/>
          </a:prstGeom>
          <a:ln>
            <a:solidFill>
              <a:schemeClr val="tx1">
                <a:lumMod val="65000"/>
                <a:lumOff val="3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9" name="Rounded Rectangle 18"/>
          <p:cNvSpPr/>
          <p:nvPr/>
        </p:nvSpPr>
        <p:spPr>
          <a:xfrm>
            <a:off x="10330815" y="5725160"/>
            <a:ext cx="1264285" cy="751205"/>
          </a:xfrm>
          <a:prstGeom prst="roundRect">
            <a:avLst/>
          </a:prstGeom>
          <a:ln>
            <a:solidFill>
              <a:schemeClr val="tx1">
                <a:lumMod val="65000"/>
                <a:lumOff val="3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Text Box 19"/>
          <p:cNvSpPr txBox="1"/>
          <p:nvPr/>
        </p:nvSpPr>
        <p:spPr>
          <a:xfrm>
            <a:off x="10214610" y="341630"/>
            <a:ext cx="1470025" cy="541655"/>
          </a:xfrm>
          <a:prstGeom prst="rect">
            <a:avLst/>
          </a:prstGeom>
          <a:noFill/>
        </p:spPr>
        <p:txBody>
          <a:bodyPr wrap="square" rtlCol="0">
            <a:noAutofit/>
          </a:bodyPr>
          <a:p>
            <a:pPr algn="ctr"/>
            <a:r>
              <a:rPr lang="en-US" sz="1400">
                <a:latin typeface="Times New Roman" panose="02020603050405020304" pitchFamily="18" charset="0"/>
                <a:cs typeface="Times New Roman" panose="02020603050405020304" pitchFamily="18" charset="0"/>
              </a:rPr>
              <a:t>Information Preprocessing</a:t>
            </a:r>
            <a:endParaRPr lang="en-US" sz="1400">
              <a:latin typeface="Times New Roman" panose="02020603050405020304" pitchFamily="18" charset="0"/>
              <a:cs typeface="Times New Roman" panose="02020603050405020304" pitchFamily="18" charset="0"/>
            </a:endParaRPr>
          </a:p>
        </p:txBody>
      </p:sp>
      <p:sp>
        <p:nvSpPr>
          <p:cNvPr id="21" name="Text Box 20"/>
          <p:cNvSpPr txBox="1"/>
          <p:nvPr/>
        </p:nvSpPr>
        <p:spPr>
          <a:xfrm>
            <a:off x="10214610" y="1668780"/>
            <a:ext cx="1470025" cy="541655"/>
          </a:xfrm>
          <a:prstGeom prst="rect">
            <a:avLst/>
          </a:prstGeom>
          <a:noFill/>
        </p:spPr>
        <p:txBody>
          <a:bodyPr wrap="square" rtlCol="0">
            <a:noAutofit/>
          </a:bodyPr>
          <a:p>
            <a:pPr algn="ctr"/>
            <a:r>
              <a:rPr lang="en-US" sz="1400">
                <a:latin typeface="Times New Roman" panose="02020603050405020304" pitchFamily="18" charset="0"/>
                <a:cs typeface="Times New Roman" panose="02020603050405020304" pitchFamily="18" charset="0"/>
              </a:rPr>
              <a:t>Demonstrate Architecture</a:t>
            </a:r>
            <a:endParaRPr lang="en-US" sz="1400">
              <a:latin typeface="Times New Roman" panose="02020603050405020304" pitchFamily="18" charset="0"/>
              <a:cs typeface="Times New Roman" panose="02020603050405020304" pitchFamily="18" charset="0"/>
            </a:endParaRPr>
          </a:p>
        </p:txBody>
      </p:sp>
      <p:sp>
        <p:nvSpPr>
          <p:cNvPr id="22" name="Text Box 21"/>
          <p:cNvSpPr txBox="1"/>
          <p:nvPr/>
        </p:nvSpPr>
        <p:spPr>
          <a:xfrm>
            <a:off x="10214610" y="4542790"/>
            <a:ext cx="1470025" cy="524510"/>
          </a:xfrm>
          <a:prstGeom prst="rect">
            <a:avLst/>
          </a:prstGeom>
          <a:noFill/>
        </p:spPr>
        <p:txBody>
          <a:bodyPr wrap="square" rtlCol="0">
            <a:noAutofit/>
          </a:bodyPr>
          <a:p>
            <a:pPr algn="ctr"/>
            <a:r>
              <a:rPr lang="en-US" sz="1400">
                <a:latin typeface="Times New Roman" panose="02020603050405020304" pitchFamily="18" charset="0"/>
                <a:cs typeface="Times New Roman" panose="02020603050405020304" pitchFamily="18" charset="0"/>
              </a:rPr>
              <a:t>Results</a:t>
            </a:r>
            <a:endParaRPr lang="en-US" sz="1400">
              <a:latin typeface="Times New Roman" panose="02020603050405020304" pitchFamily="18" charset="0"/>
              <a:cs typeface="Times New Roman" panose="02020603050405020304" pitchFamily="18" charset="0"/>
            </a:endParaRPr>
          </a:p>
        </p:txBody>
      </p:sp>
      <p:sp>
        <p:nvSpPr>
          <p:cNvPr id="23" name="Text Box 22"/>
          <p:cNvSpPr txBox="1"/>
          <p:nvPr/>
        </p:nvSpPr>
        <p:spPr>
          <a:xfrm>
            <a:off x="10214610" y="3138170"/>
            <a:ext cx="1470025" cy="541655"/>
          </a:xfrm>
          <a:prstGeom prst="rect">
            <a:avLst/>
          </a:prstGeom>
          <a:noFill/>
        </p:spPr>
        <p:txBody>
          <a:bodyPr wrap="square" rtlCol="0">
            <a:noAutofit/>
          </a:bodyPr>
          <a:p>
            <a:pPr algn="ctr"/>
            <a:r>
              <a:rPr lang="en-US" sz="1400">
                <a:latin typeface="Times New Roman" panose="02020603050405020304" pitchFamily="18" charset="0"/>
                <a:cs typeface="Times New Roman" panose="02020603050405020304" pitchFamily="18" charset="0"/>
              </a:rPr>
              <a:t>Traning</a:t>
            </a:r>
            <a:endParaRPr lang="en-US" sz="1400">
              <a:latin typeface="Times New Roman" panose="02020603050405020304" pitchFamily="18" charset="0"/>
              <a:cs typeface="Times New Roman" panose="02020603050405020304" pitchFamily="18" charset="0"/>
            </a:endParaRPr>
          </a:p>
        </p:txBody>
      </p:sp>
      <p:sp>
        <p:nvSpPr>
          <p:cNvPr id="24" name="Text Box 23"/>
          <p:cNvSpPr txBox="1"/>
          <p:nvPr/>
        </p:nvSpPr>
        <p:spPr>
          <a:xfrm>
            <a:off x="10530840" y="5867400"/>
            <a:ext cx="837565" cy="541655"/>
          </a:xfrm>
          <a:prstGeom prst="rect">
            <a:avLst/>
          </a:prstGeom>
          <a:noFill/>
        </p:spPr>
        <p:txBody>
          <a:bodyPr wrap="square" rtlCol="0">
            <a:noAutofit/>
          </a:bodyPr>
          <a:p>
            <a:pPr algn="ctr"/>
            <a:r>
              <a:rPr lang="en-US" sz="1400">
                <a:latin typeface="Times New Roman" panose="02020603050405020304" pitchFamily="18" charset="0"/>
                <a:cs typeface="Times New Roman" panose="02020603050405020304" pitchFamily="18" charset="0"/>
              </a:rPr>
              <a:t>Next Steps</a:t>
            </a:r>
            <a:endParaRPr lang="en-US" sz="1400">
              <a:latin typeface="Times New Roman" panose="02020603050405020304" pitchFamily="18" charset="0"/>
              <a:cs typeface="Times New Roman" panose="02020603050405020304" pitchFamily="18" charset="0"/>
            </a:endParaRPr>
          </a:p>
        </p:txBody>
      </p:sp>
      <p:sp>
        <p:nvSpPr>
          <p:cNvPr id="25" name="Down Arrow 24"/>
          <p:cNvSpPr/>
          <p:nvPr/>
        </p:nvSpPr>
        <p:spPr>
          <a:xfrm>
            <a:off x="10732770" y="1002665"/>
            <a:ext cx="433705" cy="492125"/>
          </a:xfrm>
          <a:prstGeom prst="downArrow">
            <a:avLst>
              <a:gd name="adj1" fmla="val 50000"/>
              <a:gd name="adj2" fmla="val 50000"/>
            </a:avLst>
          </a:prstGeom>
          <a:solidFill>
            <a:schemeClr val="tx1">
              <a:lumMod val="65000"/>
              <a:lumOff val="35000"/>
            </a:schemeClr>
          </a:solidFill>
          <a:ln>
            <a:solidFill>
              <a:schemeClr val="tx1">
                <a:lumMod val="65000"/>
                <a:lumOff val="3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7" name="Down Arrow 26"/>
          <p:cNvSpPr/>
          <p:nvPr/>
        </p:nvSpPr>
        <p:spPr>
          <a:xfrm>
            <a:off x="10732770" y="5155565"/>
            <a:ext cx="433705" cy="492125"/>
          </a:xfrm>
          <a:prstGeom prst="downArrow">
            <a:avLst>
              <a:gd name="adj1" fmla="val 50000"/>
              <a:gd name="adj2" fmla="val 50000"/>
            </a:avLst>
          </a:prstGeom>
          <a:solidFill>
            <a:schemeClr val="tx1">
              <a:lumMod val="65000"/>
              <a:lumOff val="35000"/>
            </a:schemeClr>
          </a:solidFill>
          <a:ln>
            <a:solidFill>
              <a:schemeClr val="tx1">
                <a:lumMod val="65000"/>
                <a:lumOff val="3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8" name="Down Arrow 27"/>
          <p:cNvSpPr/>
          <p:nvPr/>
        </p:nvSpPr>
        <p:spPr>
          <a:xfrm>
            <a:off x="10732770" y="3774440"/>
            <a:ext cx="433705" cy="492125"/>
          </a:xfrm>
          <a:prstGeom prst="downArrow">
            <a:avLst>
              <a:gd name="adj1" fmla="val 50000"/>
              <a:gd name="adj2" fmla="val 50000"/>
            </a:avLst>
          </a:prstGeom>
          <a:solidFill>
            <a:schemeClr val="tx1">
              <a:lumMod val="65000"/>
              <a:lumOff val="35000"/>
            </a:schemeClr>
          </a:solidFill>
          <a:ln>
            <a:solidFill>
              <a:schemeClr val="tx1">
                <a:lumMod val="65000"/>
                <a:lumOff val="3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Down Arrow 28"/>
          <p:cNvSpPr/>
          <p:nvPr/>
        </p:nvSpPr>
        <p:spPr>
          <a:xfrm>
            <a:off x="10732770" y="2375535"/>
            <a:ext cx="433705" cy="492125"/>
          </a:xfrm>
          <a:prstGeom prst="downArrow">
            <a:avLst>
              <a:gd name="adj1" fmla="val 50000"/>
              <a:gd name="adj2" fmla="val 50000"/>
            </a:avLst>
          </a:prstGeom>
          <a:solidFill>
            <a:schemeClr val="tx1">
              <a:lumMod val="65000"/>
              <a:lumOff val="35000"/>
            </a:schemeClr>
          </a:solidFill>
          <a:ln>
            <a:solidFill>
              <a:schemeClr val="tx1">
                <a:lumMod val="65000"/>
                <a:lumOff val="3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7785" y="-81915"/>
            <a:ext cx="5569585" cy="1045210"/>
          </a:xfrm>
        </p:spPr>
        <p:txBody>
          <a:bodyPr>
            <a:normAutofit/>
          </a:bodyPr>
          <a:lstStyle/>
          <a:p>
            <a:r>
              <a:rPr lang="en-US" sz="2800" b="1" dirty="0">
                <a:latin typeface="Times New Roman" panose="02020603050405020304" pitchFamily="18" charset="0"/>
                <a:cs typeface="Times New Roman" panose="02020603050405020304" pitchFamily="18" charset="0"/>
              </a:rPr>
              <a:t>VISUALIZATIONS</a:t>
            </a:r>
            <a:endParaRPr lang="en-US" sz="2800" b="1" dirty="0">
              <a:latin typeface="Times New Roman" panose="02020603050405020304" pitchFamily="18" charset="0"/>
              <a:cs typeface="Times New Roman" panose="02020603050405020304" pitchFamily="18" charset="0"/>
            </a:endParaRPr>
          </a:p>
        </p:txBody>
      </p:sp>
      <p:pic>
        <p:nvPicPr>
          <p:cNvPr id="17" name="Content Placeholder 16"/>
          <p:cNvPicPr>
            <a:picLocks noChangeAspect="1"/>
          </p:cNvPicPr>
          <p:nvPr>
            <p:ph sz="half" idx="1"/>
          </p:nvPr>
        </p:nvPicPr>
        <p:blipFill>
          <a:blip r:embed="rId1"/>
          <a:stretch>
            <a:fillRect/>
          </a:stretch>
        </p:blipFill>
        <p:spPr>
          <a:xfrm>
            <a:off x="1824990" y="830580"/>
            <a:ext cx="3571875" cy="1844040"/>
          </a:xfrm>
          <a:prstGeom prst="rect">
            <a:avLst/>
          </a:prstGeom>
        </p:spPr>
      </p:pic>
      <p:pic>
        <p:nvPicPr>
          <p:cNvPr id="18" name="Content Placeholder 17"/>
          <p:cNvPicPr>
            <a:picLocks noChangeAspect="1"/>
          </p:cNvPicPr>
          <p:nvPr>
            <p:ph sz="half" idx="2"/>
          </p:nvPr>
        </p:nvPicPr>
        <p:blipFill>
          <a:blip r:embed="rId2"/>
          <a:stretch>
            <a:fillRect/>
          </a:stretch>
        </p:blipFill>
        <p:spPr>
          <a:xfrm>
            <a:off x="7940040" y="830580"/>
            <a:ext cx="3571875" cy="1844040"/>
          </a:xfrm>
          <a:prstGeom prst="rect">
            <a:avLst/>
          </a:prstGeom>
        </p:spPr>
      </p:pic>
      <p:pic>
        <p:nvPicPr>
          <p:cNvPr id="19" name="Picture 18"/>
          <p:cNvPicPr/>
          <p:nvPr/>
        </p:nvPicPr>
        <p:blipFill>
          <a:blip r:embed="rId3"/>
          <a:stretch>
            <a:fillRect/>
          </a:stretch>
        </p:blipFill>
        <p:spPr>
          <a:xfrm>
            <a:off x="1824990" y="3675380"/>
            <a:ext cx="3572510" cy="1844040"/>
          </a:xfrm>
          <a:prstGeom prst="rect">
            <a:avLst/>
          </a:prstGeom>
        </p:spPr>
      </p:pic>
      <p:pic>
        <p:nvPicPr>
          <p:cNvPr id="20" name="Picture 19"/>
          <p:cNvPicPr/>
          <p:nvPr/>
        </p:nvPicPr>
        <p:blipFill>
          <a:blip r:embed="rId4"/>
          <a:stretch>
            <a:fillRect/>
          </a:stretch>
        </p:blipFill>
        <p:spPr>
          <a:xfrm>
            <a:off x="7940040" y="3675380"/>
            <a:ext cx="3572510" cy="1844040"/>
          </a:xfrm>
          <a:prstGeom prst="rect">
            <a:avLst/>
          </a:prstGeom>
        </p:spPr>
      </p:pic>
      <p:sp>
        <p:nvSpPr>
          <p:cNvPr id="21" name="Text Box 20"/>
          <p:cNvSpPr txBox="1"/>
          <p:nvPr/>
        </p:nvSpPr>
        <p:spPr>
          <a:xfrm>
            <a:off x="1824990" y="2841625"/>
            <a:ext cx="4380230" cy="953135"/>
          </a:xfrm>
          <a:prstGeom prst="rect">
            <a:avLst/>
          </a:prstGeom>
          <a:noFill/>
        </p:spPr>
        <p:txBody>
          <a:bodyPr wrap="square" rtlCol="0">
            <a:noAutofit/>
          </a:bodyPr>
          <a:p>
            <a:pPr algn="l"/>
            <a:r>
              <a:rPr lang="en-US" altLang="en-US" sz="1400">
                <a:latin typeface="Times New Roman" panose="02020603050405020304" pitchFamily="18" charset="0"/>
                <a:cs typeface="Times New Roman" panose="02020603050405020304" pitchFamily="18" charset="0"/>
              </a:rPr>
              <a:t>Feature scaling visualization: Normalized network traffic features (0-30 range) after standardization, enabling consistent model training for keylogger detection.</a:t>
            </a:r>
            <a:endParaRPr lang="en-US" altLang="en-US" sz="1400">
              <a:latin typeface="Times New Roman" panose="02020603050405020304" pitchFamily="18" charset="0"/>
              <a:cs typeface="Times New Roman" panose="02020603050405020304" pitchFamily="18" charset="0"/>
            </a:endParaRPr>
          </a:p>
        </p:txBody>
      </p:sp>
      <p:sp>
        <p:nvSpPr>
          <p:cNvPr id="22" name="Text Box 21"/>
          <p:cNvSpPr txBox="1"/>
          <p:nvPr/>
        </p:nvSpPr>
        <p:spPr>
          <a:xfrm>
            <a:off x="1824990" y="5590540"/>
            <a:ext cx="5001260" cy="737235"/>
          </a:xfrm>
          <a:prstGeom prst="rect">
            <a:avLst/>
          </a:prstGeom>
          <a:noFill/>
        </p:spPr>
        <p:txBody>
          <a:bodyPr wrap="square" rtlCol="0">
            <a:spAutoFit/>
          </a:bodyPr>
          <a:p>
            <a:r>
              <a:rPr lang="en-US" altLang="en-US" sz="1400">
                <a:latin typeface="Times New Roman" panose="02020603050405020304" pitchFamily="18" charset="0"/>
                <a:cs typeface="Times New Roman" panose="02020603050405020304" pitchFamily="18" charset="0"/>
              </a:rPr>
              <a:t>Training performance metrics showing model convergence - Loss (0.65+) and AUC (0.67+) trends during keylogger detection training, with fluctuations indicating optimization challenges.</a:t>
            </a:r>
            <a:endParaRPr lang="en-US" altLang="en-US" sz="1400">
              <a:latin typeface="Times New Roman" panose="02020603050405020304" pitchFamily="18" charset="0"/>
              <a:cs typeface="Times New Roman" panose="02020603050405020304" pitchFamily="18" charset="0"/>
            </a:endParaRPr>
          </a:p>
        </p:txBody>
      </p:sp>
      <p:sp>
        <p:nvSpPr>
          <p:cNvPr id="23" name="Text Box 22"/>
          <p:cNvSpPr txBox="1"/>
          <p:nvPr/>
        </p:nvSpPr>
        <p:spPr>
          <a:xfrm>
            <a:off x="7940675" y="2722245"/>
            <a:ext cx="4064000" cy="953135"/>
          </a:xfrm>
          <a:prstGeom prst="rect">
            <a:avLst/>
          </a:prstGeom>
          <a:noFill/>
        </p:spPr>
        <p:txBody>
          <a:bodyPr wrap="square" rtlCol="0">
            <a:spAutoFit/>
          </a:bodyPr>
          <a:p>
            <a:r>
              <a:rPr lang="en-US" altLang="en-US" sz="1400">
                <a:latin typeface="Times New Roman" panose="02020603050405020304" pitchFamily="18" charset="0"/>
                <a:cs typeface="Times New Roman" panose="02020603050405020304" pitchFamily="18" charset="0"/>
              </a:rPr>
              <a:t>Model performance comparison: Training metrics (M1-M6) showing AUC scores ranging from 0.5-0.9, with optimal detection at 0.9 (M3) and performance fluctuations in later epochs (1.2-1.8).</a:t>
            </a:r>
            <a:endParaRPr lang="en-US" altLang="en-US" sz="1400">
              <a:latin typeface="Times New Roman" panose="02020603050405020304" pitchFamily="18" charset="0"/>
              <a:cs typeface="Times New Roman" panose="02020603050405020304" pitchFamily="18" charset="0"/>
            </a:endParaRPr>
          </a:p>
        </p:txBody>
      </p:sp>
      <p:sp>
        <p:nvSpPr>
          <p:cNvPr id="24" name="Text Box 23"/>
          <p:cNvSpPr txBox="1"/>
          <p:nvPr/>
        </p:nvSpPr>
        <p:spPr>
          <a:xfrm>
            <a:off x="7940040" y="5590540"/>
            <a:ext cx="4064000" cy="953135"/>
          </a:xfrm>
          <a:prstGeom prst="rect">
            <a:avLst/>
          </a:prstGeom>
          <a:noFill/>
        </p:spPr>
        <p:txBody>
          <a:bodyPr wrap="square" rtlCol="0">
            <a:spAutoFit/>
          </a:bodyPr>
          <a:p>
            <a:r>
              <a:rPr lang="en-US" altLang="en-US" sz="1400">
                <a:latin typeface="Times New Roman" panose="02020603050405020304" pitchFamily="18" charset="0"/>
                <a:cs typeface="Times New Roman" panose="02020603050405020304" pitchFamily="18" charset="0"/>
              </a:rPr>
              <a:t>Model evaluation ROC curve with 0.53 AUC score, showing moderate discrimination between benign and keylogger traffic - indicating need for improved feature engineering or architecture adjustments.</a:t>
            </a:r>
            <a:endParaRPr lang="en-US" altLang="en-US" sz="1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0905" y="162828"/>
            <a:ext cx="5592278" cy="818949"/>
          </a:xfrm>
        </p:spPr>
        <p:txBody>
          <a:bodyPr>
            <a:normAutofit/>
          </a:bodyPr>
          <a:lstStyle/>
          <a:p>
            <a:r>
              <a:rPr lang="en-US" sz="2000" b="1" dirty="0" smtClean="0">
                <a:latin typeface="Times New Roman" panose="02020603050405020304" pitchFamily="18" charset="0"/>
                <a:cs typeface="Times New Roman" panose="02020603050405020304" pitchFamily="18" charset="0"/>
              </a:rPr>
              <a:t>CONCLUSION/RECOMMENDATION</a:t>
            </a:r>
            <a:endParaRPr lang="en-US"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92020" y="1111250"/>
            <a:ext cx="9290685" cy="5303520"/>
          </a:xfrm>
        </p:spPr>
        <p:txBody>
          <a:bodyPr>
            <a:noAutofit/>
          </a:bodyPr>
          <a:lstStyle/>
          <a:p>
            <a:pPr algn="just"/>
            <a:r>
              <a:rPr lang="en-US" altLang="en-US" sz="1600" b="1" dirty="0">
                <a:latin typeface="Times New Roman" panose="02020603050405020304" pitchFamily="18" charset="0"/>
                <a:cs typeface="Times New Roman" panose="02020603050405020304" pitchFamily="18" charset="0"/>
              </a:rPr>
              <a:t>Key Takeaways</a:t>
            </a:r>
            <a:endParaRPr lang="en-US" altLang="en-US" sz="1600" b="1" dirty="0">
              <a:latin typeface="Times New Roman" panose="02020603050405020304" pitchFamily="18" charset="0"/>
              <a:cs typeface="Times New Roman" panose="02020603050405020304" pitchFamily="18" charset="0"/>
            </a:endParaRPr>
          </a:p>
          <a:p>
            <a:pPr marL="0" indent="0" algn="just">
              <a:buNone/>
            </a:pPr>
            <a:r>
              <a:rPr lang="en-US" altLang="en-US" sz="1600" dirty="0">
                <a:latin typeface="Times New Roman" panose="02020603050405020304" pitchFamily="18" charset="0"/>
                <a:cs typeface="Times New Roman" panose="02020603050405020304" pitchFamily="18" charset="0"/>
              </a:rPr>
              <a:t>Accomplished direct location capability (AUC: 0.53) utilizing CNN with EfficientNetB0</a:t>
            </a:r>
            <a:endParaRPr lang="en-US" altLang="en-US" sz="1600" dirty="0">
              <a:latin typeface="Times New Roman" panose="02020603050405020304" pitchFamily="18" charset="0"/>
              <a:cs typeface="Times New Roman" panose="02020603050405020304" pitchFamily="18" charset="0"/>
            </a:endParaRPr>
          </a:p>
          <a:p>
            <a:pPr marL="0" indent="0" algn="just">
              <a:buNone/>
            </a:pPr>
            <a:r>
              <a:rPr lang="en-US" altLang="en-US" sz="1600" dirty="0">
                <a:latin typeface="Times New Roman" panose="02020603050405020304" pitchFamily="18" charset="0"/>
                <a:cs typeface="Times New Roman" panose="02020603050405020304" pitchFamily="18" charset="0"/>
              </a:rPr>
              <a:t>Illustrated achievability of profound learning for keylogger location in organize traffic</a:t>
            </a:r>
            <a:endParaRPr lang="en-US" altLang="en-US" sz="1600" dirty="0">
              <a:latin typeface="Times New Roman" panose="02020603050405020304" pitchFamily="18" charset="0"/>
              <a:cs typeface="Times New Roman" panose="02020603050405020304" pitchFamily="18" charset="0"/>
            </a:endParaRPr>
          </a:p>
          <a:p>
            <a:pPr marL="0" indent="0" algn="just">
              <a:buNone/>
            </a:pPr>
            <a:r>
              <a:rPr lang="en-US" altLang="en-US" sz="1600" dirty="0">
                <a:latin typeface="Times New Roman" panose="02020603050405020304" pitchFamily="18" charset="0"/>
                <a:cs typeface="Times New Roman" panose="02020603050405020304" pitchFamily="18" charset="0"/>
              </a:rPr>
              <a:t>Highlighted challenges in highlight representation and show optimization</a:t>
            </a:r>
            <a:endParaRPr lang="en-US" altLang="en-US" sz="1600" dirty="0">
              <a:latin typeface="Times New Roman" panose="02020603050405020304" pitchFamily="18" charset="0"/>
              <a:cs typeface="Times New Roman" panose="02020603050405020304" pitchFamily="18" charset="0"/>
            </a:endParaRPr>
          </a:p>
          <a:p>
            <a:pPr algn="just"/>
            <a:r>
              <a:rPr lang="en-US" altLang="en-US" sz="1600" b="1" dirty="0">
                <a:latin typeface="Times New Roman" panose="02020603050405020304" pitchFamily="18" charset="0"/>
                <a:cs typeface="Times New Roman" panose="02020603050405020304" pitchFamily="18" charset="0"/>
              </a:rPr>
              <a:t>Strategic Recommendations</a:t>
            </a:r>
            <a:endParaRPr lang="en-US" altLang="en-US" sz="1600" b="1" dirty="0">
              <a:latin typeface="Times New Roman" panose="02020603050405020304" pitchFamily="18" charset="0"/>
              <a:cs typeface="Times New Roman" panose="02020603050405020304" pitchFamily="18" charset="0"/>
            </a:endParaRPr>
          </a:p>
          <a:p>
            <a:pPr marL="0" indent="0" algn="just">
              <a:buNone/>
            </a:pPr>
            <a:r>
              <a:rPr lang="en-US" altLang="en-US" sz="1600" dirty="0">
                <a:latin typeface="Times New Roman" panose="02020603050405020304" pitchFamily="18" charset="0"/>
                <a:cs typeface="Times New Roman" panose="02020603050405020304" pitchFamily="18" charset="0"/>
              </a:rPr>
              <a:t>Improve Information Quality</a:t>
            </a:r>
            <a:endParaRPr lang="en-US" altLang="en-US" sz="1600" dirty="0">
              <a:latin typeface="Times New Roman" panose="02020603050405020304" pitchFamily="18" charset="0"/>
              <a:cs typeface="Times New Roman" panose="02020603050405020304" pitchFamily="18" charset="0"/>
            </a:endParaRPr>
          </a:p>
          <a:p>
            <a:pPr marL="0" indent="0" algn="just">
              <a:buNone/>
            </a:pPr>
            <a:r>
              <a:rPr lang="en-US" altLang="en-US" sz="1600" dirty="0">
                <a:latin typeface="Times New Roman" panose="02020603050405020304" pitchFamily="18" charset="0"/>
                <a:cs typeface="Times New Roman" panose="02020603050405020304" pitchFamily="18" charset="0"/>
              </a:rPr>
              <a:t>Balance dataset with engineered tests or ill-disposed examples</a:t>
            </a:r>
            <a:endParaRPr lang="en-US" altLang="en-US" sz="1600" dirty="0">
              <a:latin typeface="Times New Roman" panose="02020603050405020304" pitchFamily="18" charset="0"/>
              <a:cs typeface="Times New Roman" panose="02020603050405020304" pitchFamily="18" charset="0"/>
            </a:endParaRPr>
          </a:p>
          <a:p>
            <a:pPr marL="0" indent="0" algn="just">
              <a:buNone/>
            </a:pPr>
            <a:r>
              <a:rPr lang="en-US" altLang="en-US" sz="1600" dirty="0">
                <a:latin typeface="Times New Roman" panose="02020603050405020304" pitchFamily="18" charset="0"/>
                <a:cs typeface="Times New Roman" panose="02020603050405020304" pitchFamily="18" charset="0"/>
              </a:rPr>
              <a:t>Incorporate more discriminative activity highlights (e.g., parcel timing, stream patterns)</a:t>
            </a:r>
            <a:endParaRPr lang="en-US" altLang="en-US" sz="1600" dirty="0">
              <a:latin typeface="Times New Roman" panose="02020603050405020304" pitchFamily="18" charset="0"/>
              <a:cs typeface="Times New Roman" panose="02020603050405020304" pitchFamily="18" charset="0"/>
            </a:endParaRPr>
          </a:p>
          <a:p>
            <a:pPr algn="just"/>
            <a:r>
              <a:rPr lang="en-US" altLang="en-US" sz="1600" b="1" dirty="0">
                <a:latin typeface="Times New Roman" panose="02020603050405020304" pitchFamily="18" charset="0"/>
                <a:cs typeface="Times New Roman" panose="02020603050405020304" pitchFamily="18" charset="0"/>
              </a:rPr>
              <a:t>Model Enhancements</a:t>
            </a:r>
            <a:endParaRPr lang="en-US" altLang="en-US" sz="1600" b="1" dirty="0">
              <a:latin typeface="Times New Roman" panose="02020603050405020304" pitchFamily="18" charset="0"/>
              <a:cs typeface="Times New Roman" panose="02020603050405020304" pitchFamily="18" charset="0"/>
            </a:endParaRPr>
          </a:p>
          <a:p>
            <a:pPr marL="0" indent="0" algn="just">
              <a:buNone/>
            </a:pPr>
            <a:r>
              <a:rPr lang="en-US" altLang="en-US" sz="1600" dirty="0">
                <a:latin typeface="Times New Roman" panose="02020603050405020304" pitchFamily="18" charset="0"/>
                <a:cs typeface="Times New Roman" panose="02020603050405020304" pitchFamily="18" charset="0"/>
              </a:rPr>
              <a:t>Test LSTM/Transformer designs for successive activity analysis</a:t>
            </a:r>
            <a:endParaRPr lang="en-US" altLang="en-US" sz="1600" dirty="0">
              <a:latin typeface="Times New Roman" panose="02020603050405020304" pitchFamily="18" charset="0"/>
              <a:cs typeface="Times New Roman" panose="02020603050405020304" pitchFamily="18" charset="0"/>
            </a:endParaRPr>
          </a:p>
          <a:p>
            <a:pPr marL="0" indent="0" algn="just">
              <a:buNone/>
            </a:pPr>
            <a:r>
              <a:rPr lang="en-US" altLang="en-US" sz="1600" dirty="0">
                <a:latin typeface="Times New Roman" panose="02020603050405020304" pitchFamily="18" charset="0"/>
                <a:cs typeface="Times New Roman" panose="02020603050405020304" pitchFamily="18" charset="0"/>
              </a:rPr>
              <a:t>Implement consideration instruments to center on key malevolent indicators</a:t>
            </a:r>
            <a:endParaRPr lang="en-US" altLang="en-US" sz="1600" dirty="0">
              <a:latin typeface="Times New Roman" panose="02020603050405020304" pitchFamily="18" charset="0"/>
              <a:cs typeface="Times New Roman" panose="02020603050405020304" pitchFamily="18" charset="0"/>
            </a:endParaRPr>
          </a:p>
          <a:p>
            <a:pPr algn="just"/>
            <a:r>
              <a:rPr lang="en-US" altLang="en-US" sz="1600" b="1" dirty="0">
                <a:latin typeface="Times New Roman" panose="02020603050405020304" pitchFamily="18" charset="0"/>
                <a:cs typeface="Times New Roman" panose="02020603050405020304" pitchFamily="18" charset="0"/>
              </a:rPr>
              <a:t>Evaluation Rigor</a:t>
            </a:r>
            <a:endParaRPr lang="en-US" altLang="en-US" sz="1600" b="1" dirty="0">
              <a:latin typeface="Times New Roman" panose="02020603050405020304" pitchFamily="18" charset="0"/>
              <a:cs typeface="Times New Roman" panose="02020603050405020304" pitchFamily="18" charset="0"/>
            </a:endParaRPr>
          </a:p>
          <a:p>
            <a:pPr marL="0" indent="0" algn="just">
              <a:buNone/>
            </a:pPr>
            <a:r>
              <a:rPr lang="en-US" altLang="en-US" sz="1600" dirty="0">
                <a:latin typeface="Times New Roman" panose="02020603050405020304" pitchFamily="18" charset="0"/>
                <a:cs typeface="Times New Roman" panose="02020603050405020304" pitchFamily="18" charset="0"/>
              </a:rPr>
              <a:t>Expand testing with real-world assault simulations</a:t>
            </a:r>
            <a:endParaRPr lang="en-US" altLang="en-US" sz="1600" dirty="0">
              <a:latin typeface="Times New Roman" panose="02020603050405020304" pitchFamily="18" charset="0"/>
              <a:cs typeface="Times New Roman" panose="02020603050405020304" pitchFamily="18" charset="0"/>
            </a:endParaRPr>
          </a:p>
          <a:p>
            <a:pPr marL="0" indent="0" algn="just">
              <a:buNone/>
            </a:pPr>
            <a:r>
              <a:rPr lang="en-US" altLang="en-US" sz="1600" dirty="0">
                <a:latin typeface="Times New Roman" panose="02020603050405020304" pitchFamily="18" charset="0"/>
                <a:cs typeface="Times New Roman" panose="02020603050405020304" pitchFamily="18" charset="0"/>
              </a:rPr>
              <a:t>Compare against conventional signature-based location methods</a:t>
            </a:r>
            <a:endParaRPr lang="en-US" altLang="en-US" sz="1600" dirty="0">
              <a:latin typeface="Times New Roman" panose="02020603050405020304" pitchFamily="18" charset="0"/>
              <a:cs typeface="Times New Roman" panose="02020603050405020304" pitchFamily="18" charset="0"/>
            </a:endParaRPr>
          </a:p>
          <a:p>
            <a:pPr algn="just"/>
            <a:r>
              <a:rPr lang="en-US" altLang="en-US" sz="1600" b="1" dirty="0">
                <a:latin typeface="Times New Roman" panose="02020603050405020304" pitchFamily="18" charset="0"/>
                <a:cs typeface="Times New Roman" panose="02020603050405020304" pitchFamily="18" charset="0"/>
              </a:rPr>
              <a:t>Next Stage:</a:t>
            </a:r>
            <a:r>
              <a:rPr lang="en-US" altLang="en-US" sz="1600" dirty="0">
                <a:latin typeface="Times New Roman" panose="02020603050405020304" pitchFamily="18" charset="0"/>
                <a:cs typeface="Times New Roman" panose="02020603050405020304" pitchFamily="18" charset="0"/>
              </a:rPr>
              <a:t> Create cross breed AI show combining CNN for spatial highlights and RNN for transient activity investigation.</a:t>
            </a:r>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3995" y="1612900"/>
            <a:ext cx="10019030" cy="4034155"/>
          </a:xfrm>
        </p:spPr>
        <p:txBody>
          <a:bodyPr>
            <a:normAutofit/>
          </a:bodyPr>
          <a:lstStyle/>
          <a:p>
            <a:r>
              <a:rPr lang="en-US" sz="5400" dirty="0" smtClean="0">
                <a:latin typeface="Times New Roman" panose="02020603050405020304" pitchFamily="18" charset="0"/>
                <a:cs typeface="Times New Roman" panose="02020603050405020304" pitchFamily="18" charset="0"/>
              </a:rPr>
              <a:t>THANK YOU!!!</a:t>
            </a:r>
            <a:br>
              <a:rPr lang="en-US" sz="5400" dirty="0" smtClean="0">
                <a:latin typeface="Times New Roman" panose="02020603050405020304" pitchFamily="18" charset="0"/>
                <a:cs typeface="Times New Roman" panose="02020603050405020304" pitchFamily="18" charset="0"/>
              </a:rPr>
            </a:br>
            <a:endParaRPr lang="en-US" sz="5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3606</Words>
  <Application>WPS Slides</Application>
  <PresentationFormat>Widescreen</PresentationFormat>
  <Paragraphs>83</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SimSun</vt:lpstr>
      <vt:lpstr>Wingdings</vt:lpstr>
      <vt:lpstr>Arial</vt:lpstr>
      <vt:lpstr>Times New Roman</vt:lpstr>
      <vt:lpstr>Microsoft YaHei</vt:lpstr>
      <vt:lpstr>Arial Unicode MS</vt:lpstr>
      <vt:lpstr>Corbel</vt:lpstr>
      <vt:lpstr>Calibri</vt:lpstr>
      <vt:lpstr>Parallax</vt:lpstr>
      <vt:lpstr>IOT INTRUSION DETECTION [KEYLOGGING]   BY   SAYEED MOLLA - 2228057 SHOURJA DUTTA - 2228061 SHRISH S MAITI - 2228063</vt:lpstr>
      <vt:lpstr>TABLE OF CONTENTS</vt:lpstr>
      <vt:lpstr>INTRODUCTION</vt:lpstr>
      <vt:lpstr>EXECUTIVE SUMMARY</vt:lpstr>
      <vt:lpstr>VISUALIZATIONS</vt:lpstr>
      <vt:lpstr>CONCLUSION/RECOMMENDATION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PAYMENT FRAUD DETECTION USING MACHINE LEARNING MODEL FOR BLOSSOM BANK   BY   INYENE BASSEY</dc:title>
  <dc:creator>MOGTECH</dc:creator>
  <cp:lastModifiedBy>WPS_1670173075</cp:lastModifiedBy>
  <cp:revision>35</cp:revision>
  <dcterms:created xsi:type="dcterms:W3CDTF">2022-10-27T11:48:00Z</dcterms:created>
  <dcterms:modified xsi:type="dcterms:W3CDTF">2025-04-02T06:01:01Z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2F4D11BE23774D9E9D3C21DC7F31BA9B_12</vt:lpwstr>
  </property>
  <property fmtid="{D5CDD505-2E9C-101B-9397-08002B2CF9AE}" pid="3" name="KSOProductBuildVer">
    <vt:lpwstr>1033-12.2.0.20782</vt:lpwstr>
  </property>
</Properties>
</file>