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C467C-F3FF-4318-BFBC-D765D71F0D3A}" v="3" dt="2024-03-07T12:39:29.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nthi kumar" userId="131830ddf0ebc77f" providerId="LiveId" clId="{CABC467C-F3FF-4318-BFBC-D765D71F0D3A}"/>
    <pc:docChg chg="modSld">
      <pc:chgData name="kranthi kumar" userId="131830ddf0ebc77f" providerId="LiveId" clId="{CABC467C-F3FF-4318-BFBC-D765D71F0D3A}" dt="2024-03-07T12:39:43.154" v="88" actId="20577"/>
      <pc:docMkLst>
        <pc:docMk/>
      </pc:docMkLst>
      <pc:sldChg chg="modSp mod">
        <pc:chgData name="kranthi kumar" userId="131830ddf0ebc77f" providerId="LiveId" clId="{CABC467C-F3FF-4318-BFBC-D765D71F0D3A}" dt="2024-03-07T12:39:43.154" v="88" actId="20577"/>
        <pc:sldMkLst>
          <pc:docMk/>
          <pc:sldMk cId="0" sldId="258"/>
        </pc:sldMkLst>
        <pc:spChg chg="mod">
          <ac:chgData name="kranthi kumar" userId="131830ddf0ebc77f" providerId="LiveId" clId="{CABC467C-F3FF-4318-BFBC-D765D71F0D3A}" dt="2024-03-07T12:39:43.154" v="88" actId="20577"/>
          <ac:spMkLst>
            <pc:docMk/>
            <pc:sldMk cId="0" sldId="258"/>
            <ac:spMk id="4" creationId="{73DD2120-BE28-2961-D918-1D63ACCC2682}"/>
          </ac:spMkLst>
        </pc:spChg>
        <pc:spChg chg="mod">
          <ac:chgData name="kranthi kumar" userId="131830ddf0ebc77f" providerId="LiveId" clId="{CABC467C-F3FF-4318-BFBC-D765D71F0D3A}" dt="2024-03-07T12:38:20.818" v="2" actId="255"/>
          <ac:spMkLst>
            <pc:docMk/>
            <pc:sldMk cId="0" sldId="258"/>
            <ac:spMk id="6" creationId="{918258BA-46E6-05A8-51C4-CC84257B50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A9BBD-9415-4AB0-842B-5EEEC2BF848F}" type="datetimeFigureOut">
              <a:rPr lang="en-IN" smtClean="0"/>
              <a:t>07-03-2024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A28D0-F5A3-45A5-A495-5BC3037CE5CA}" type="slidenum">
              <a:rPr lang="en-IN" smtClean="0"/>
              <a:t>‹#›</a:t>
            </a:fld>
            <a:endParaRPr lang="en-IN"/>
          </a:p>
        </p:txBody>
      </p:sp>
    </p:spTree>
    <p:extLst>
      <p:ext uri="{BB962C8B-B14F-4D97-AF65-F5344CB8AC3E}">
        <p14:creationId xmlns:p14="http://schemas.microsoft.com/office/powerpoint/2010/main" val="49867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77D-1186-2643-F690-8F4107783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D58B6-6F97-1DA8-07C6-6FD2EF604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4A4AA4-6172-4C05-0B27-3054FB4F3529}"/>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1E246E7D-F0A6-23FC-E22C-A6C976C49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F524E-9AB9-A418-3503-D8950E6F2748}"/>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403470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B572-BA5C-86F5-E72F-2C30117D83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D9E01-210C-1317-4697-2BCA1B283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CDA0A-E6EC-0E90-8B09-5430D3647C18}"/>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41B76E75-DAF0-5BF9-141A-83292BE57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1D421-50DB-1CEC-9304-3D2F4EDA5B11}"/>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366272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93997-E23A-427D-1CC3-2CD6070C13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F06126-20E9-52A2-5413-F6045DBD3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80FB0-D19D-ABEC-71D9-9D273EF43FED}"/>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09CB37EA-F279-5715-F7FE-9F165D25C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42370-DF74-EDBB-158B-E04EAF46CA9E}"/>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8294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4AA6-7370-E3E7-4ACD-7E52C7E601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CE39A8-4014-5C80-4F56-F99891900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1B118-1D3A-7FA7-3685-C85AF07266DA}"/>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8508F9B0-DDE1-D680-8BC1-82D76A819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97800-DB76-FC26-85F8-E8A7C1E7C2C7}"/>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119225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2975-BEE7-1A17-464F-C939B6BB5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6A2FAE-CB69-A000-DFA8-738AB9BF94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90548-95F0-9197-0572-33718A315717}"/>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154D1877-C7F7-3DA2-CB35-C071CBA30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6887A-E594-5C1D-F6DC-D8CBC95DADC1}"/>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366357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03FA-3B76-80AD-3E6D-3E46B73A81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6BA18-7C0B-4F0D-F25D-AF61688AC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DEE5ED-BC7A-7C84-A36B-38B05B21F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B4CA10-B1EA-D59B-E01B-036E11289E7F}"/>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6" name="Footer Placeholder 5">
            <a:extLst>
              <a:ext uri="{FF2B5EF4-FFF2-40B4-BE49-F238E27FC236}">
                <a16:creationId xmlns:a16="http://schemas.microsoft.com/office/drawing/2014/main" id="{4E13E2A7-70FF-D559-1327-E40F74423D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A4DED-685E-B7CD-666F-E4266009750F}"/>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301480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6DAF-0CE1-F8BB-5585-3BE40220FC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5E0C7-B052-C003-64DA-3165ECD66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3FE79-EA73-085C-10BF-FF075156B1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86F6F3-82C3-3AB7-0650-07486B4FB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80D330-753A-CDAD-9693-37E8AE204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FF561D-21DA-9073-2DFE-9DF861AF8BF4}"/>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8" name="Footer Placeholder 7">
            <a:extLst>
              <a:ext uri="{FF2B5EF4-FFF2-40B4-BE49-F238E27FC236}">
                <a16:creationId xmlns:a16="http://schemas.microsoft.com/office/drawing/2014/main" id="{9ECE4841-39BE-F16B-97ED-F6AFA7C57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D73DD6-B8EF-4D27-5E00-098737CCF49E}"/>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211516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3062-FB4C-9767-DDC3-A5AD1A353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2AF7B8-A480-56F4-BBFB-B209815402D7}"/>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4" name="Footer Placeholder 3">
            <a:extLst>
              <a:ext uri="{FF2B5EF4-FFF2-40B4-BE49-F238E27FC236}">
                <a16:creationId xmlns:a16="http://schemas.microsoft.com/office/drawing/2014/main" id="{E1B81CA3-685E-93DD-F4C3-18AC830981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62E65E-A810-6B0F-37F7-6FF501F12950}"/>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60234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E9A22-1BFA-15AC-17BD-22F68BAD8EA1}"/>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3" name="Footer Placeholder 2">
            <a:extLst>
              <a:ext uri="{FF2B5EF4-FFF2-40B4-BE49-F238E27FC236}">
                <a16:creationId xmlns:a16="http://schemas.microsoft.com/office/drawing/2014/main" id="{B785BC3B-5FFC-E36F-B238-F6BDD089B8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B8D8BF-D380-F731-F8E6-9CEC751E5046}"/>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373033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214D-B81A-F79D-3D9F-997785D73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62ECD9-2249-CAF6-FFC1-57F8E7DB1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64E711-086E-E2C8-8C06-1AFA04EBE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6650A-0B7E-15AB-0889-9D9442E6888F}"/>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6" name="Footer Placeholder 5">
            <a:extLst>
              <a:ext uri="{FF2B5EF4-FFF2-40B4-BE49-F238E27FC236}">
                <a16:creationId xmlns:a16="http://schemas.microsoft.com/office/drawing/2014/main" id="{102CCC69-5BAB-7C53-FE13-556A06DB29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3CD00-B618-4DF5-6066-A208022E081E}"/>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99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C02E-C89A-F702-C9FB-46ABDD933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7E01C7-E940-8CA7-0076-DC98EBD68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55AD37-C989-BA8C-C4F0-41B08B9BF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B7046-69E0-169B-622A-154C0A729D22}"/>
              </a:ext>
            </a:extLst>
          </p:cNvPr>
          <p:cNvSpPr>
            <a:spLocks noGrp="1"/>
          </p:cNvSpPr>
          <p:nvPr>
            <p:ph type="dt" sz="half" idx="10"/>
          </p:nvPr>
        </p:nvSpPr>
        <p:spPr/>
        <p:txBody>
          <a:bodyPr/>
          <a:lstStyle/>
          <a:p>
            <a:fld id="{6E125DEB-94B7-491E-9A03-1CB95D72322D}" type="datetimeFigureOut">
              <a:rPr lang="en-IN" smtClean="0"/>
              <a:t>07-03-2024</a:t>
            </a:fld>
            <a:endParaRPr lang="en-IN"/>
          </a:p>
        </p:txBody>
      </p:sp>
      <p:sp>
        <p:nvSpPr>
          <p:cNvPr id="6" name="Footer Placeholder 5">
            <a:extLst>
              <a:ext uri="{FF2B5EF4-FFF2-40B4-BE49-F238E27FC236}">
                <a16:creationId xmlns:a16="http://schemas.microsoft.com/office/drawing/2014/main" id="{6BAC8A84-4EAF-E41C-36F0-45D7D7EA17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1ED6B4-9DA1-D98E-4B2C-8A503E52F612}"/>
              </a:ext>
            </a:extLst>
          </p:cNvPr>
          <p:cNvSpPr>
            <a:spLocks noGrp="1"/>
          </p:cNvSpPr>
          <p:nvPr>
            <p:ph type="sldNum" sz="quarter" idx="12"/>
          </p:nvPr>
        </p:nvSpPr>
        <p:spPr/>
        <p:txBody>
          <a:bodyPr/>
          <a:lstStyle/>
          <a:p>
            <a:fld id="{34985BB1-87D1-413E-A936-0457C36DC147}" type="slidenum">
              <a:rPr lang="en-IN" smtClean="0"/>
              <a:t>‹#›</a:t>
            </a:fld>
            <a:endParaRPr lang="en-IN"/>
          </a:p>
        </p:txBody>
      </p:sp>
    </p:spTree>
    <p:extLst>
      <p:ext uri="{BB962C8B-B14F-4D97-AF65-F5344CB8AC3E}">
        <p14:creationId xmlns:p14="http://schemas.microsoft.com/office/powerpoint/2010/main" val="75973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DB965-F7B2-D317-9482-D3962B5C8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1FB7F-3D4C-0184-6640-68605F788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952C15-416F-8B11-5BD5-E912475A1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25DEB-94B7-491E-9A03-1CB95D72322D}" type="datetimeFigureOut">
              <a:rPr lang="en-IN" smtClean="0"/>
              <a:t>07-03-2024</a:t>
            </a:fld>
            <a:endParaRPr lang="en-IN"/>
          </a:p>
        </p:txBody>
      </p:sp>
      <p:sp>
        <p:nvSpPr>
          <p:cNvPr id="5" name="Footer Placeholder 4">
            <a:extLst>
              <a:ext uri="{FF2B5EF4-FFF2-40B4-BE49-F238E27FC236}">
                <a16:creationId xmlns:a16="http://schemas.microsoft.com/office/drawing/2014/main" id="{5E0D9573-DEFC-3394-C4D2-F72CF75C1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4927-12BD-03DE-8048-7E8F923FD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85BB1-87D1-413E-A936-0457C36DC147}" type="slidenum">
              <a:rPr lang="en-IN" smtClean="0"/>
              <a:t>‹#›</a:t>
            </a:fld>
            <a:endParaRPr lang="en-IN"/>
          </a:p>
        </p:txBody>
      </p:sp>
    </p:spTree>
    <p:extLst>
      <p:ext uri="{BB962C8B-B14F-4D97-AF65-F5344CB8AC3E}">
        <p14:creationId xmlns:p14="http://schemas.microsoft.com/office/powerpoint/2010/main" val="2503622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github.com/KRANTHI-8500/Data-science-internship-projects/tree/main/AMEO_EDA" TargetMode="External"/><Relationship Id="rId4" Type="http://schemas.openxmlformats.org/officeDocument/2006/relationships/hyperlink" Target="https://www.linkedin.com/in/kranthi-seela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 name="TextBox 5">
            <a:extLst>
              <a:ext uri="{FF2B5EF4-FFF2-40B4-BE49-F238E27FC236}">
                <a16:creationId xmlns:a16="http://schemas.microsoft.com/office/drawing/2014/main" id="{F7844910-6B5D-D3A0-043B-37340D766F48}"/>
              </a:ext>
            </a:extLst>
          </p:cNvPr>
          <p:cNvSpPr txBox="1"/>
          <p:nvPr/>
        </p:nvSpPr>
        <p:spPr>
          <a:xfrm>
            <a:off x="2919202" y="3742433"/>
            <a:ext cx="6094140" cy="1631216"/>
          </a:xfrm>
          <a:prstGeom prst="rect">
            <a:avLst/>
          </a:prstGeom>
          <a:noFill/>
        </p:spPr>
        <p:txBody>
          <a:bodyPr wrap="square">
            <a:spAutoFit/>
          </a:bodyPr>
          <a:lstStyle/>
          <a:p>
            <a:pPr algn="ctr"/>
            <a:r>
              <a:rPr lang="en-IN" sz="3600" b="1" dirty="0">
                <a:solidFill>
                  <a:schemeClr val="dk1"/>
                </a:solidFill>
                <a:latin typeface="Calibri"/>
                <a:ea typeface="Calibri"/>
                <a:cs typeface="Calibri"/>
              </a:rPr>
              <a:t>AMEO Dataset </a:t>
            </a:r>
            <a:endParaRPr lang="en-IN" sz="3600" dirty="0">
              <a:solidFill>
                <a:schemeClr val="dk1"/>
              </a:solidFill>
              <a:latin typeface="Calibri"/>
              <a:ea typeface="Calibri"/>
              <a:cs typeface="Calibri"/>
            </a:endParaRPr>
          </a:p>
          <a:p>
            <a:pPr algn="ctr"/>
            <a:r>
              <a:rPr lang="en-IN" sz="3600" b="1" dirty="0">
                <a:solidFill>
                  <a:schemeClr val="dk1"/>
                </a:solidFill>
                <a:latin typeface="Calibri"/>
                <a:ea typeface="Calibri"/>
                <a:cs typeface="Calibri"/>
              </a:rPr>
              <a:t>Exploratory Data Analysis</a:t>
            </a:r>
            <a:endParaRPr lang="en-IN" sz="3600" dirty="0">
              <a:solidFill>
                <a:schemeClr val="dk1"/>
              </a:solidFill>
              <a:latin typeface="Calibri"/>
              <a:ea typeface="Calibri"/>
              <a:cs typeface="Calibri"/>
            </a:endParaRPr>
          </a:p>
          <a:p>
            <a:pPr marL="0" marR="0" lvl="0" indent="0" algn="ctr" rtl="0">
              <a:spcBef>
                <a:spcPts val="0"/>
              </a:spcBef>
              <a:spcAft>
                <a:spcPts val="0"/>
              </a:spcAft>
              <a:buNone/>
            </a:pPr>
            <a:endParaRPr lang="en-US" sz="2800" b="1" dirty="0">
              <a:solidFill>
                <a:schemeClr val="tx1">
                  <a:lumMod val="95000"/>
                  <a:lumOff val="5000"/>
                </a:schemeClr>
              </a:solidFill>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735E8-1E42-E5AB-F1F9-4A1EB3ECF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3218" y="6329044"/>
            <a:ext cx="2535525" cy="339091"/>
          </a:xfrm>
          <a:prstGeom prst="rect">
            <a:avLst/>
          </a:prstGeom>
        </p:spPr>
      </p:pic>
      <p:sp>
        <p:nvSpPr>
          <p:cNvPr id="5" name="TextBox 4">
            <a:extLst>
              <a:ext uri="{FF2B5EF4-FFF2-40B4-BE49-F238E27FC236}">
                <a16:creationId xmlns:a16="http://schemas.microsoft.com/office/drawing/2014/main" id="{633E2620-20CA-128A-BD67-E0B160E06D12}"/>
              </a:ext>
            </a:extLst>
          </p:cNvPr>
          <p:cNvSpPr txBox="1"/>
          <p:nvPr/>
        </p:nvSpPr>
        <p:spPr>
          <a:xfrm>
            <a:off x="873760" y="670560"/>
            <a:ext cx="2815643" cy="646331"/>
          </a:xfrm>
          <a:prstGeom prst="rect">
            <a:avLst/>
          </a:prstGeom>
          <a:noFill/>
        </p:spPr>
        <p:txBody>
          <a:bodyPr wrap="none" rtlCol="0">
            <a:spAutoFit/>
          </a:bodyPr>
          <a:lstStyle/>
          <a:p>
            <a:r>
              <a:rPr lang="en-IN" sz="3600" dirty="0">
                <a:solidFill>
                  <a:srgbClr val="FF0000"/>
                </a:solidFill>
              </a:rPr>
              <a:t>CONCLUSION:</a:t>
            </a:r>
          </a:p>
        </p:txBody>
      </p:sp>
      <p:sp>
        <p:nvSpPr>
          <p:cNvPr id="6" name="TextBox 5">
            <a:extLst>
              <a:ext uri="{FF2B5EF4-FFF2-40B4-BE49-F238E27FC236}">
                <a16:creationId xmlns:a16="http://schemas.microsoft.com/office/drawing/2014/main" id="{671CC8E7-9B3A-C498-D89F-792C8F525639}"/>
              </a:ext>
            </a:extLst>
          </p:cNvPr>
          <p:cNvSpPr txBox="1"/>
          <p:nvPr/>
        </p:nvSpPr>
        <p:spPr>
          <a:xfrm>
            <a:off x="1442720" y="2012088"/>
            <a:ext cx="10444480" cy="3416320"/>
          </a:xfrm>
          <a:prstGeom prst="rect">
            <a:avLst/>
          </a:prstGeom>
          <a:noFill/>
        </p:spPr>
        <p:txBody>
          <a:bodyPr wrap="square" rtlCol="0">
            <a:spAutoFit/>
          </a:bodyPr>
          <a:lstStyle/>
          <a:p>
            <a:r>
              <a:rPr lang="en-US" sz="2400" dirty="0"/>
              <a:t>1. Most of Amcat Aspirants are male working in IT domain with an experience of around 5years with degree in B.tech and specialization in Computer Science/Information Technology from tier-2 college in uttar pradesh with an average salary around 300k.</a:t>
            </a:r>
          </a:p>
          <a:p>
            <a:r>
              <a:rPr lang="en-US" sz="2400" dirty="0"/>
              <a:t> </a:t>
            </a:r>
          </a:p>
          <a:p>
            <a:r>
              <a:rPr lang="en-US" sz="2400" dirty="0"/>
              <a:t>2.Highpaying jobs taken up by amcat aspirants are mostly from 'IT' Domain.</a:t>
            </a:r>
          </a:p>
          <a:p>
            <a:endParaRPr lang="en-US" sz="2400" dirty="0"/>
          </a:p>
          <a:p>
            <a:r>
              <a:rPr lang="en-US" sz="2400" dirty="0"/>
              <a:t>3.Software Engineer and Software Developer are the most aimed profession for amcat aspirants.</a:t>
            </a:r>
            <a:endParaRPr lang="en-IN" sz="2400" dirty="0"/>
          </a:p>
        </p:txBody>
      </p:sp>
    </p:spTree>
    <p:extLst>
      <p:ext uri="{BB962C8B-B14F-4D97-AF65-F5344CB8AC3E}">
        <p14:creationId xmlns:p14="http://schemas.microsoft.com/office/powerpoint/2010/main" val="384529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214296" y="48930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2" name="Google Shape;105;p3">
            <a:extLst>
              <a:ext uri="{FF2B5EF4-FFF2-40B4-BE49-F238E27FC236}">
                <a16:creationId xmlns:a16="http://schemas.microsoft.com/office/drawing/2014/main" id="{714322EA-4E79-550A-A361-D27BA8EEAD6D}"/>
              </a:ext>
            </a:extLst>
          </p:cNvPr>
          <p:cNvSpPr txBox="1"/>
          <p:nvPr/>
        </p:nvSpPr>
        <p:spPr>
          <a:xfrm>
            <a:off x="477988" y="3470707"/>
            <a:ext cx="11236024" cy="646290"/>
          </a:xfrm>
          <a:prstGeom prst="rect">
            <a:avLst/>
          </a:prstGeom>
          <a:noFill/>
          <a:ln>
            <a:noFill/>
          </a:ln>
        </p:spPr>
        <p:txBody>
          <a:bodyPr spcFirstLastPara="1" wrap="square" lIns="91425" tIns="45700" rIns="91425" bIns="45700" anchor="t" anchorCtr="0">
            <a:spAutoFit/>
          </a:bodyPr>
          <a:lstStyle/>
          <a:p>
            <a:pPr lvl="0">
              <a:buClr>
                <a:srgbClr val="000000"/>
              </a:buClr>
              <a:defRPr>
                <a:solidFill>
                  <a:srgbClr val="FFFFFF"/>
                </a:solidFill>
              </a:defRPr>
            </a:pPr>
            <a:endParaRPr lang="en-US" i="0" u="none" strike="noStrike" cap="none" dirty="0">
              <a:solidFill>
                <a:srgbClr val="0D0D0D"/>
              </a:solidFill>
              <a:latin typeface="Söhne"/>
              <a:ea typeface="Calibri"/>
              <a:cs typeface="Arial" panose="020B0604020202020204" pitchFamily="34" charset="0"/>
              <a:sym typeface="Calibri"/>
            </a:endParaRPr>
          </a:p>
          <a:p>
            <a:pPr lvl="0">
              <a:buClr>
                <a:srgbClr val="000000"/>
              </a:buClr>
              <a:defRPr>
                <a:solidFill>
                  <a:srgbClr val="FFFFFF"/>
                </a:solidFill>
              </a:defRPr>
            </a:pPr>
            <a:r>
              <a:rPr lang="en-IN" b="0" i="0" u="none" strike="noStrike" cap="none" dirty="0">
                <a:ea typeface="Calibri"/>
                <a:cs typeface="Arial" panose="020B0604020202020204" pitchFamily="34" charset="0"/>
                <a:sym typeface="Calibri"/>
              </a:rPr>
              <a:t>li</a:t>
            </a:r>
            <a:endParaRPr b="0" i="0" u="none" strike="noStrike" cap="none" dirty="0">
              <a:ea typeface="Calibri"/>
              <a:cs typeface="Arial" panose="020B0604020202020204" pitchFamily="34" charset="0"/>
              <a:sym typeface="Calibri"/>
            </a:endParaRPr>
          </a:p>
        </p:txBody>
      </p:sp>
      <p:pic>
        <p:nvPicPr>
          <p:cNvPr id="3" name="Picture 2">
            <a:extLst>
              <a:ext uri="{FF2B5EF4-FFF2-40B4-BE49-F238E27FC236}">
                <a16:creationId xmlns:a16="http://schemas.microsoft.com/office/drawing/2014/main" id="{76294E79-CB70-0438-A5C4-6ED0DE644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4498" y="6329044"/>
            <a:ext cx="2535525" cy="339091"/>
          </a:xfrm>
          <a:prstGeom prst="rect">
            <a:avLst/>
          </a:prstGeom>
        </p:spPr>
      </p:pic>
      <p:sp>
        <p:nvSpPr>
          <p:cNvPr id="5" name="Google Shape;105;p3">
            <a:extLst>
              <a:ext uri="{FF2B5EF4-FFF2-40B4-BE49-F238E27FC236}">
                <a16:creationId xmlns:a16="http://schemas.microsoft.com/office/drawing/2014/main" id="{70DAFCE1-55FA-77D8-E234-AA6F1F626AA9}"/>
              </a:ext>
            </a:extLst>
          </p:cNvPr>
          <p:cNvSpPr txBox="1"/>
          <p:nvPr/>
        </p:nvSpPr>
        <p:spPr>
          <a:xfrm>
            <a:off x="936592" y="1396873"/>
            <a:ext cx="11236023" cy="1600398"/>
          </a:xfrm>
          <a:prstGeom prst="rect">
            <a:avLst/>
          </a:prstGeom>
          <a:noFill/>
          <a:ln>
            <a:noFill/>
          </a:ln>
        </p:spPr>
        <p:txBody>
          <a:bodyPr spcFirstLastPara="1" wrap="square" lIns="91425" tIns="45700" rIns="91425" bIns="45700" anchor="t" anchorCtr="0">
            <a:spAutoFit/>
          </a:bodyPr>
          <a:lstStyle/>
          <a:p>
            <a:pPr marL="285750" lvl="0" indent="-285750">
              <a:buClr>
                <a:srgbClr val="000000"/>
              </a:buClr>
              <a:buFont typeface="Arial" panose="020B0604020202020204" pitchFamily="34" charset="0"/>
              <a:buChar char="•"/>
              <a:defRPr>
                <a:solidFill>
                  <a:srgbClr val="FFFFFF"/>
                </a:solidFill>
              </a:defRPr>
            </a:pPr>
            <a:r>
              <a:rPr lang="en-US" sz="2000" kern="0" dirty="0">
                <a:solidFill>
                  <a:srgbClr val="000000"/>
                </a:solidFill>
                <a:ea typeface="Cascadia Mono SemiBold" panose="020B0609020000020004" pitchFamily="49" charset="0"/>
                <a:cs typeface="Arial" panose="020B0604020202020204" pitchFamily="34" charset="0"/>
                <a:sym typeface="Arial"/>
              </a:rPr>
              <a:t>I am Kranthi Kumar I have completed Masters of Technology in Power Systems. Even though, i am  from  Electrical background, </a:t>
            </a:r>
            <a:r>
              <a:rPr lang="en-US" sz="2000" dirty="0">
                <a:solidFill>
                  <a:srgbClr val="0D0D0D"/>
                </a:solidFill>
                <a:latin typeface="Söhne"/>
              </a:rPr>
              <a:t>Currently, I am  expanding my skill set by undertaking a data science course. In my  educational background in electrical engineering, provides me a strong foundation for analytical thinking and problem-solving, which can be valuable assets in the field of data science.</a:t>
            </a:r>
            <a:endParaRPr lang="en-US" sz="2000" i="0" u="none" strike="noStrike" cap="none" dirty="0">
              <a:solidFill>
                <a:srgbClr val="0D0D0D"/>
              </a:solidFill>
              <a:latin typeface="Söhne"/>
              <a:ea typeface="Calibri"/>
              <a:cs typeface="Arial" panose="020B0604020202020204" pitchFamily="34" charset="0"/>
              <a:sym typeface="Calibri"/>
            </a:endParaRPr>
          </a:p>
          <a:p>
            <a:pPr lvl="0">
              <a:buClr>
                <a:srgbClr val="000000"/>
              </a:buClr>
              <a:defRPr>
                <a:solidFill>
                  <a:srgbClr val="FFFFFF"/>
                </a:solidFill>
              </a:defRPr>
            </a:pPr>
            <a:endParaRPr b="0" i="0" u="none" strike="noStrike" cap="none" dirty="0">
              <a:solidFill>
                <a:srgbClr val="FF0000"/>
              </a:solidFill>
              <a:ea typeface="Calibri"/>
              <a:cs typeface="Arial" panose="020B0604020202020204" pitchFamily="34" charset="0"/>
              <a:sym typeface="Calibri"/>
            </a:endParaRPr>
          </a:p>
        </p:txBody>
      </p:sp>
      <p:sp>
        <p:nvSpPr>
          <p:cNvPr id="6" name="Google Shape;105;p3">
            <a:extLst>
              <a:ext uri="{FF2B5EF4-FFF2-40B4-BE49-F238E27FC236}">
                <a16:creationId xmlns:a16="http://schemas.microsoft.com/office/drawing/2014/main" id="{918258BA-46E6-05A8-51C4-CC84257B50E6}"/>
              </a:ext>
            </a:extLst>
          </p:cNvPr>
          <p:cNvSpPr txBox="1"/>
          <p:nvPr/>
        </p:nvSpPr>
        <p:spPr>
          <a:xfrm>
            <a:off x="936592" y="3536035"/>
            <a:ext cx="11236024" cy="400069"/>
          </a:xfrm>
          <a:prstGeom prst="rect">
            <a:avLst/>
          </a:prstGeom>
          <a:noFill/>
          <a:ln>
            <a:noFill/>
          </a:ln>
        </p:spPr>
        <p:txBody>
          <a:bodyPr spcFirstLastPara="1" wrap="square" lIns="91425" tIns="45700" rIns="91425" bIns="45700" anchor="t" anchorCtr="0">
            <a:spAutoFit/>
          </a:bodyPr>
          <a:lstStyle/>
          <a:p>
            <a:pPr marL="285750" lvl="0" indent="-285750" algn="just">
              <a:buClr>
                <a:srgbClr val="000000"/>
              </a:buClr>
              <a:buFont typeface="Arial" panose="020B0604020202020204" pitchFamily="34" charset="0"/>
              <a:buChar char="•"/>
              <a:defRPr>
                <a:solidFill>
                  <a:srgbClr val="FFFFFF"/>
                </a:solidFill>
              </a:defRPr>
            </a:pPr>
            <a:r>
              <a:rPr lang="en-US" kern="0" dirty="0">
                <a:solidFill>
                  <a:srgbClr val="000000"/>
                </a:solidFill>
                <a:ea typeface="Cascadia Mono SemiBold" panose="020B0609020000020004" pitchFamily="49" charset="0"/>
                <a:cs typeface="Arial" panose="020B0604020202020204" pitchFamily="34" charset="0"/>
                <a:sym typeface="Arial"/>
              </a:rPr>
              <a:t>LinkedIn url </a:t>
            </a:r>
            <a:r>
              <a:rPr lang="en-US" sz="2000" kern="0" dirty="0">
                <a:solidFill>
                  <a:srgbClr val="000000"/>
                </a:solidFill>
                <a:ea typeface="Cascadia Mono SemiBold" panose="020B0609020000020004" pitchFamily="49" charset="0"/>
                <a:cs typeface="Arial" panose="020B0604020202020204" pitchFamily="34" charset="0"/>
                <a:sym typeface="Arial"/>
              </a:rPr>
              <a:t>: </a:t>
            </a:r>
            <a:r>
              <a:rPr lang="en-US" sz="2000" kern="0" dirty="0">
                <a:solidFill>
                  <a:schemeClr val="accent1"/>
                </a:solidFill>
                <a:ea typeface="Cascadia Mono SemiBold" panose="020B0609020000020004" pitchFamily="49" charset="0"/>
                <a:cs typeface="Arial" panose="020B0604020202020204" pitchFamily="34" charset="0"/>
                <a:sym typeface="Arial"/>
                <a:hlinkClick r:id="rId4" tooltip="https://www.linkedin.com/in/kranthi-seelam/"/>
              </a:rPr>
              <a:t>https://www.linkedin.com/in/kranthi-seelam</a:t>
            </a:r>
            <a:endParaRPr lang="en-US" sz="2000" i="0" u="none" strike="noStrike" cap="none" dirty="0">
              <a:solidFill>
                <a:schemeClr val="accent1"/>
              </a:solidFill>
              <a:latin typeface="Söhne"/>
              <a:ea typeface="Calibri"/>
              <a:cs typeface="Arial" panose="020B0604020202020204" pitchFamily="34" charset="0"/>
              <a:sym typeface="Calibri"/>
            </a:endParaRPr>
          </a:p>
        </p:txBody>
      </p:sp>
      <p:sp>
        <p:nvSpPr>
          <p:cNvPr id="4" name="TextBox 3">
            <a:extLst>
              <a:ext uri="{FF2B5EF4-FFF2-40B4-BE49-F238E27FC236}">
                <a16:creationId xmlns:a16="http://schemas.microsoft.com/office/drawing/2014/main" id="{73DD2120-BE28-2961-D918-1D63ACCC2682}"/>
              </a:ext>
            </a:extLst>
          </p:cNvPr>
          <p:cNvSpPr txBox="1"/>
          <p:nvPr/>
        </p:nvSpPr>
        <p:spPr>
          <a:xfrm>
            <a:off x="1016000" y="4419069"/>
            <a:ext cx="8396868" cy="646331"/>
          </a:xfrm>
          <a:prstGeom prst="rect">
            <a:avLst/>
          </a:prstGeom>
          <a:noFill/>
        </p:spPr>
        <p:txBody>
          <a:bodyPr wrap="square" rtlCol="0">
            <a:spAutoFit/>
          </a:bodyPr>
          <a:lstStyle/>
          <a:p>
            <a:pPr marL="285750" indent="-285750">
              <a:buFont typeface="Arial" panose="020B0604020202020204" pitchFamily="34" charset="0"/>
              <a:buChar char="•"/>
            </a:pPr>
            <a:r>
              <a:rPr lang="en-IN" dirty="0"/>
              <a:t>GitHub link: </a:t>
            </a:r>
            <a:r>
              <a:rPr lang="en-IN" dirty="0">
                <a:hlinkClick r:id="rId5"/>
              </a:rPr>
              <a:t>https://github.com/KRANTHI-8500/Data-science-internship-projects/tree/main/AMEO_EDA</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117F09-434D-0D49-0372-AA920F8505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5138" y="6308724"/>
            <a:ext cx="2535525" cy="339091"/>
          </a:xfrm>
          <a:prstGeom prst="rect">
            <a:avLst/>
          </a:prstGeom>
        </p:spPr>
      </p:pic>
      <p:sp>
        <p:nvSpPr>
          <p:cNvPr id="3" name="TextBox 2">
            <a:extLst>
              <a:ext uri="{FF2B5EF4-FFF2-40B4-BE49-F238E27FC236}">
                <a16:creationId xmlns:a16="http://schemas.microsoft.com/office/drawing/2014/main" id="{2C50C226-5B25-3428-3336-1D2A849209DF}"/>
              </a:ext>
            </a:extLst>
          </p:cNvPr>
          <p:cNvSpPr txBox="1"/>
          <p:nvPr/>
        </p:nvSpPr>
        <p:spPr>
          <a:xfrm>
            <a:off x="629920" y="558800"/>
            <a:ext cx="4734822" cy="646331"/>
          </a:xfrm>
          <a:prstGeom prst="rect">
            <a:avLst/>
          </a:prstGeom>
          <a:noFill/>
        </p:spPr>
        <p:txBody>
          <a:bodyPr wrap="none" rtlCol="0">
            <a:spAutoFit/>
          </a:bodyPr>
          <a:lstStyle/>
          <a:p>
            <a:r>
              <a:rPr lang="en-IN" sz="3600" dirty="0">
                <a:solidFill>
                  <a:srgbClr val="FF0000"/>
                </a:solidFill>
              </a:rPr>
              <a:t>Description about Data: </a:t>
            </a:r>
          </a:p>
        </p:txBody>
      </p:sp>
      <p:sp>
        <p:nvSpPr>
          <p:cNvPr id="4" name="TextBox 3">
            <a:extLst>
              <a:ext uri="{FF2B5EF4-FFF2-40B4-BE49-F238E27FC236}">
                <a16:creationId xmlns:a16="http://schemas.microsoft.com/office/drawing/2014/main" id="{4571C233-57E1-6035-9CED-DEC279754657}"/>
              </a:ext>
            </a:extLst>
          </p:cNvPr>
          <p:cNvSpPr txBox="1"/>
          <p:nvPr/>
        </p:nvSpPr>
        <p:spPr>
          <a:xfrm>
            <a:off x="955040" y="1609188"/>
            <a:ext cx="9428480" cy="2677656"/>
          </a:xfrm>
          <a:prstGeom prst="rect">
            <a:avLst/>
          </a:prstGeom>
          <a:noFill/>
        </p:spPr>
        <p:txBody>
          <a:bodyPr wrap="square" rtlCol="0">
            <a:spAutoFit/>
          </a:bodyPr>
          <a:lstStyle/>
          <a:p>
            <a:r>
              <a:rPr lang="en-US" sz="2400" b="0" i="0" u="none" strike="noStrike" dirty="0">
                <a:solidFill>
                  <a:srgbClr val="000000"/>
                </a:solidFill>
                <a:effectLst/>
                <a:latin typeface="Arial" panose="020B0604020202020204" pitchFamily="34" charset="0"/>
              </a:rPr>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a:t>
            </a:r>
            <a:endParaRPr lang="en-IN" sz="2400" dirty="0"/>
          </a:p>
        </p:txBody>
      </p:sp>
    </p:spTree>
    <p:extLst>
      <p:ext uri="{BB962C8B-B14F-4D97-AF65-F5344CB8AC3E}">
        <p14:creationId xmlns:p14="http://schemas.microsoft.com/office/powerpoint/2010/main" val="383061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8A066-F2A1-209B-84BD-77A94E528106}"/>
              </a:ext>
            </a:extLst>
          </p:cNvPr>
          <p:cNvSpPr txBox="1"/>
          <p:nvPr/>
        </p:nvSpPr>
        <p:spPr>
          <a:xfrm>
            <a:off x="628016" y="587982"/>
            <a:ext cx="70851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FF0000"/>
                </a:solidFill>
                <a:latin typeface="Calibri"/>
                <a:ea typeface="Calibri"/>
                <a:cs typeface="Calibri"/>
              </a:rPr>
              <a:t>Exploratory Data Analysis:</a:t>
            </a:r>
          </a:p>
        </p:txBody>
      </p:sp>
      <p:sp>
        <p:nvSpPr>
          <p:cNvPr id="8" name="TextBox 7">
            <a:extLst>
              <a:ext uri="{FF2B5EF4-FFF2-40B4-BE49-F238E27FC236}">
                <a16:creationId xmlns:a16="http://schemas.microsoft.com/office/drawing/2014/main" id="{11C659BC-DEC8-DB1E-55E6-02D518B8528E}"/>
              </a:ext>
            </a:extLst>
          </p:cNvPr>
          <p:cNvSpPr txBox="1"/>
          <p:nvPr/>
        </p:nvSpPr>
        <p:spPr>
          <a:xfrm>
            <a:off x="628016" y="1712129"/>
            <a:ext cx="9931878"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tx1"/>
                </a:solidFill>
                <a:latin typeface="Arial" panose="020B0604020202020204" pitchFamily="34" charset="0"/>
                <a:cs typeface="Arial" panose="020B0604020202020204" pitchFamily="34" charset="0"/>
              </a:rPr>
              <a:t>Data cleaning steps:</a:t>
            </a:r>
            <a:endParaRPr lang="en-US" dirty="0">
              <a:solidFill>
                <a:schemeClr val="tx1"/>
              </a:solidFill>
              <a:latin typeface="Arial" panose="020B0604020202020204" pitchFamily="34" charset="0"/>
              <a:cs typeface="Arial" panose="020B0604020202020204" pitchFamily="34" charset="0"/>
            </a:endParaRPr>
          </a:p>
          <a:p>
            <a:pPr marL="285750" indent="-285750">
              <a:buChar char="•"/>
            </a:pPr>
            <a:endParaRPr lang="en-US" sz="3200" dirty="0">
              <a:solidFill>
                <a:schemeClr val="tx1"/>
              </a:solidFill>
              <a:latin typeface="Arial" panose="020B0604020202020204" pitchFamily="34" charset="0"/>
              <a:cs typeface="Arial" panose="020B0604020202020204" pitchFamily="34" charset="0"/>
            </a:endParaRPr>
          </a:p>
          <a:p>
            <a:pPr marL="514350" indent="-514350">
              <a:buChar char="•"/>
            </a:pPr>
            <a:r>
              <a:rPr lang="en-US" sz="2800" dirty="0">
                <a:solidFill>
                  <a:schemeClr val="tx1"/>
                </a:solidFill>
                <a:latin typeface="Arial" panose="020B0604020202020204" pitchFamily="34" charset="0"/>
                <a:cs typeface="Arial" panose="020B0604020202020204" pitchFamily="34" charset="0"/>
              </a:rPr>
              <a:t>First I checked the shape of the dataset and gained an understanding of the data by examining its description and information</a:t>
            </a:r>
          </a:p>
          <a:p>
            <a:pPr marL="514350" indent="-514350">
              <a:buChar char="•"/>
            </a:pPr>
            <a:r>
              <a:rPr lang="en-US" sz="2800" dirty="0">
                <a:solidFill>
                  <a:schemeClr val="tx1"/>
                </a:solidFill>
                <a:latin typeface="Arial" panose="020B0604020202020204" pitchFamily="34" charset="0"/>
                <a:cs typeface="Arial" panose="020B0604020202020204" pitchFamily="34" charset="0"/>
              </a:rPr>
              <a:t>Later after performing a check on the dataset, I found no null, duplicate or redundent values.</a:t>
            </a:r>
          </a:p>
        </p:txBody>
      </p:sp>
      <p:pic>
        <p:nvPicPr>
          <p:cNvPr id="2" name="Picture 1">
            <a:extLst>
              <a:ext uri="{FF2B5EF4-FFF2-40B4-BE49-F238E27FC236}">
                <a16:creationId xmlns:a16="http://schemas.microsoft.com/office/drawing/2014/main" id="{1475C700-7CB5-A8F8-67EF-AE3EE5CCB6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2418" y="6207124"/>
            <a:ext cx="2535525" cy="339091"/>
          </a:xfrm>
          <a:prstGeom prst="rect">
            <a:avLst/>
          </a:prstGeom>
        </p:spPr>
      </p:pic>
    </p:spTree>
    <p:extLst>
      <p:ext uri="{BB962C8B-B14F-4D97-AF65-F5344CB8AC3E}">
        <p14:creationId xmlns:p14="http://schemas.microsoft.com/office/powerpoint/2010/main" val="422576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33D91C-FCED-D3BE-4027-B9C3BF4903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098" y="6318884"/>
            <a:ext cx="2535525" cy="339091"/>
          </a:xfrm>
          <a:prstGeom prst="rect">
            <a:avLst/>
          </a:prstGeom>
        </p:spPr>
      </p:pic>
      <p:sp>
        <p:nvSpPr>
          <p:cNvPr id="3" name="TextBox 2">
            <a:extLst>
              <a:ext uri="{FF2B5EF4-FFF2-40B4-BE49-F238E27FC236}">
                <a16:creationId xmlns:a16="http://schemas.microsoft.com/office/drawing/2014/main" id="{66A7D0DE-2A47-B3CB-B051-1CF3EFD35CF0}"/>
              </a:ext>
            </a:extLst>
          </p:cNvPr>
          <p:cNvSpPr txBox="1"/>
          <p:nvPr/>
        </p:nvSpPr>
        <p:spPr>
          <a:xfrm>
            <a:off x="447040" y="487680"/>
            <a:ext cx="4535344" cy="646331"/>
          </a:xfrm>
          <a:prstGeom prst="rect">
            <a:avLst/>
          </a:prstGeom>
          <a:noFill/>
        </p:spPr>
        <p:txBody>
          <a:bodyPr wrap="none" rtlCol="0">
            <a:spAutoFit/>
          </a:bodyPr>
          <a:lstStyle/>
          <a:p>
            <a:r>
              <a:rPr lang="en-IN" sz="3600" dirty="0">
                <a:solidFill>
                  <a:srgbClr val="FF0000"/>
                </a:solidFill>
              </a:rPr>
              <a:t>UNI VARIATE ANALYSIS:</a:t>
            </a:r>
          </a:p>
        </p:txBody>
      </p:sp>
      <p:pic>
        <p:nvPicPr>
          <p:cNvPr id="5" name="Picture 4">
            <a:extLst>
              <a:ext uri="{FF2B5EF4-FFF2-40B4-BE49-F238E27FC236}">
                <a16:creationId xmlns:a16="http://schemas.microsoft.com/office/drawing/2014/main" id="{A6FB76B8-0B33-F322-3EAC-6CF5617D6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62" y="1237241"/>
            <a:ext cx="6011977" cy="5179549"/>
          </a:xfrm>
          <a:prstGeom prst="rect">
            <a:avLst/>
          </a:prstGeom>
        </p:spPr>
      </p:pic>
      <p:sp>
        <p:nvSpPr>
          <p:cNvPr id="6" name="TextBox 5">
            <a:extLst>
              <a:ext uri="{FF2B5EF4-FFF2-40B4-BE49-F238E27FC236}">
                <a16:creationId xmlns:a16="http://schemas.microsoft.com/office/drawing/2014/main" id="{AF8AEE14-AF15-99E1-1607-8CA2429B8B02}"/>
              </a:ext>
            </a:extLst>
          </p:cNvPr>
          <p:cNvSpPr txBox="1"/>
          <p:nvPr/>
        </p:nvSpPr>
        <p:spPr>
          <a:xfrm>
            <a:off x="7233920" y="1237242"/>
            <a:ext cx="1180708" cy="461665"/>
          </a:xfrm>
          <a:prstGeom prst="rect">
            <a:avLst/>
          </a:prstGeom>
          <a:noFill/>
        </p:spPr>
        <p:txBody>
          <a:bodyPr wrap="none" rtlCol="0">
            <a:spAutoFit/>
          </a:bodyPr>
          <a:lstStyle/>
          <a:p>
            <a:r>
              <a:rPr lang="en-IN" sz="2400" dirty="0"/>
              <a:t>SALARY:</a:t>
            </a:r>
          </a:p>
        </p:txBody>
      </p:sp>
      <p:sp>
        <p:nvSpPr>
          <p:cNvPr id="7" name="TextBox 6">
            <a:extLst>
              <a:ext uri="{FF2B5EF4-FFF2-40B4-BE49-F238E27FC236}">
                <a16:creationId xmlns:a16="http://schemas.microsoft.com/office/drawing/2014/main" id="{E7AD5574-E102-E480-BD15-0276C6EE7534}"/>
              </a:ext>
            </a:extLst>
          </p:cNvPr>
          <p:cNvSpPr txBox="1"/>
          <p:nvPr/>
        </p:nvSpPr>
        <p:spPr>
          <a:xfrm>
            <a:off x="7621074" y="1835106"/>
            <a:ext cx="3361886"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It is a uni variate analysis.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As it is a numerical column, I used box plot to plot the values.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average salary of a person is  3.076998e+05.</a:t>
            </a:r>
          </a:p>
        </p:txBody>
      </p:sp>
    </p:spTree>
    <p:extLst>
      <p:ext uri="{BB962C8B-B14F-4D97-AF65-F5344CB8AC3E}">
        <p14:creationId xmlns:p14="http://schemas.microsoft.com/office/powerpoint/2010/main" val="372603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39915-6915-0B0C-D7C2-F191CCC3B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4610"/>
            <a:ext cx="7468642" cy="5948429"/>
          </a:xfrm>
          <a:prstGeom prst="rect">
            <a:avLst/>
          </a:prstGeom>
        </p:spPr>
      </p:pic>
      <p:pic>
        <p:nvPicPr>
          <p:cNvPr id="4" name="Picture 3">
            <a:extLst>
              <a:ext uri="{FF2B5EF4-FFF2-40B4-BE49-F238E27FC236}">
                <a16:creationId xmlns:a16="http://schemas.microsoft.com/office/drawing/2014/main" id="{79F8106D-1090-AF0A-5E4C-8C218B03FA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5138" y="6373493"/>
            <a:ext cx="2535525" cy="339091"/>
          </a:xfrm>
          <a:prstGeom prst="rect">
            <a:avLst/>
          </a:prstGeom>
        </p:spPr>
      </p:pic>
      <p:sp>
        <p:nvSpPr>
          <p:cNvPr id="7" name="TextBox 6">
            <a:extLst>
              <a:ext uri="{FF2B5EF4-FFF2-40B4-BE49-F238E27FC236}">
                <a16:creationId xmlns:a16="http://schemas.microsoft.com/office/drawing/2014/main" id="{144CCDE9-8A9B-B129-C1D0-8D2F510580D4}"/>
              </a:ext>
            </a:extLst>
          </p:cNvPr>
          <p:cNvSpPr txBox="1"/>
          <p:nvPr/>
        </p:nvSpPr>
        <p:spPr>
          <a:xfrm>
            <a:off x="7255741" y="968494"/>
            <a:ext cx="2830938" cy="523220"/>
          </a:xfrm>
          <a:prstGeom prst="rect">
            <a:avLst/>
          </a:prstGeom>
          <a:noFill/>
        </p:spPr>
        <p:txBody>
          <a:bodyPr wrap="square">
            <a:spAutoFit/>
          </a:bodyPr>
          <a:lstStyle/>
          <a:p>
            <a:r>
              <a:rPr lang="en-IN" sz="2800" dirty="0"/>
              <a:t>GENDER:</a:t>
            </a:r>
          </a:p>
        </p:txBody>
      </p:sp>
      <p:sp>
        <p:nvSpPr>
          <p:cNvPr id="8" name="TextBox 7">
            <a:extLst>
              <a:ext uri="{FF2B5EF4-FFF2-40B4-BE49-F238E27FC236}">
                <a16:creationId xmlns:a16="http://schemas.microsoft.com/office/drawing/2014/main" id="{661438E1-CA0E-1E64-44ED-E119FAAD94CF}"/>
              </a:ext>
            </a:extLst>
          </p:cNvPr>
          <p:cNvSpPr txBox="1"/>
          <p:nvPr/>
        </p:nvSpPr>
        <p:spPr>
          <a:xfrm>
            <a:off x="7861639" y="1950720"/>
            <a:ext cx="222504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If we observe the graph, there are more number of males than females.</a:t>
            </a:r>
          </a:p>
        </p:txBody>
      </p:sp>
    </p:spTree>
    <p:extLst>
      <p:ext uri="{BB962C8B-B14F-4D97-AF65-F5344CB8AC3E}">
        <p14:creationId xmlns:p14="http://schemas.microsoft.com/office/powerpoint/2010/main" val="363802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D7AF89-FB11-A37E-8687-7E56F53768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818" y="6318884"/>
            <a:ext cx="2535525" cy="339091"/>
          </a:xfrm>
          <a:prstGeom prst="rect">
            <a:avLst/>
          </a:prstGeom>
        </p:spPr>
      </p:pic>
      <p:pic>
        <p:nvPicPr>
          <p:cNvPr id="4" name="Picture 3">
            <a:extLst>
              <a:ext uri="{FF2B5EF4-FFF2-40B4-BE49-F238E27FC236}">
                <a16:creationId xmlns:a16="http://schemas.microsoft.com/office/drawing/2014/main" id="{CB28FA04-0B90-02B6-1F19-A1728353E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50" y="293546"/>
            <a:ext cx="7702530" cy="6025338"/>
          </a:xfrm>
          <a:prstGeom prst="rect">
            <a:avLst/>
          </a:prstGeom>
        </p:spPr>
      </p:pic>
      <p:sp>
        <p:nvSpPr>
          <p:cNvPr id="5" name="TextBox 4">
            <a:extLst>
              <a:ext uri="{FF2B5EF4-FFF2-40B4-BE49-F238E27FC236}">
                <a16:creationId xmlns:a16="http://schemas.microsoft.com/office/drawing/2014/main" id="{77925935-64C2-A242-476A-33FDD8FB2918}"/>
              </a:ext>
            </a:extLst>
          </p:cNvPr>
          <p:cNvSpPr txBox="1"/>
          <p:nvPr/>
        </p:nvSpPr>
        <p:spPr>
          <a:xfrm>
            <a:off x="7518400" y="894080"/>
            <a:ext cx="2370072" cy="523220"/>
          </a:xfrm>
          <a:prstGeom prst="rect">
            <a:avLst/>
          </a:prstGeom>
          <a:noFill/>
        </p:spPr>
        <p:txBody>
          <a:bodyPr wrap="none" rtlCol="0">
            <a:spAutoFit/>
          </a:bodyPr>
          <a:lstStyle/>
          <a:p>
            <a:r>
              <a:rPr lang="en-IN" sz="2800" dirty="0"/>
              <a:t>12 Graduation:</a:t>
            </a:r>
          </a:p>
        </p:txBody>
      </p:sp>
      <p:sp>
        <p:nvSpPr>
          <p:cNvPr id="6" name="TextBox 5">
            <a:extLst>
              <a:ext uri="{FF2B5EF4-FFF2-40B4-BE49-F238E27FC236}">
                <a16:creationId xmlns:a16="http://schemas.microsoft.com/office/drawing/2014/main" id="{20F46241-0D34-86E6-CCA8-AD5430B7481D}"/>
              </a:ext>
            </a:extLst>
          </p:cNvPr>
          <p:cNvSpPr txBox="1"/>
          <p:nvPr/>
        </p:nvSpPr>
        <p:spPr>
          <a:xfrm>
            <a:off x="7670800" y="2326640"/>
            <a:ext cx="4169543" cy="1815882"/>
          </a:xfrm>
          <a:prstGeom prst="rect">
            <a:avLst/>
          </a:prstGeom>
          <a:noFill/>
        </p:spPr>
        <p:txBody>
          <a:bodyPr wrap="square" rtlCol="0">
            <a:spAutoFit/>
          </a:bodyPr>
          <a:lstStyle/>
          <a:p>
            <a:pPr marL="285750" indent="-285750">
              <a:buFont typeface="Arial" panose="020B0604020202020204" pitchFamily="34" charset="0"/>
              <a:buChar char="•"/>
            </a:pPr>
            <a:r>
              <a:rPr lang="en-IN" sz="2800" dirty="0"/>
              <a:t>In 2009, there seems to be more pass percentage in the 12 graduation students.</a:t>
            </a:r>
          </a:p>
        </p:txBody>
      </p:sp>
    </p:spTree>
    <p:extLst>
      <p:ext uri="{BB962C8B-B14F-4D97-AF65-F5344CB8AC3E}">
        <p14:creationId xmlns:p14="http://schemas.microsoft.com/office/powerpoint/2010/main" val="349011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1923B1-3ACD-EFF1-228A-4A1738D1E3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898" y="6237604"/>
            <a:ext cx="2535525" cy="339091"/>
          </a:xfrm>
          <a:prstGeom prst="rect">
            <a:avLst/>
          </a:prstGeom>
        </p:spPr>
      </p:pic>
      <p:pic>
        <p:nvPicPr>
          <p:cNvPr id="4" name="Picture 3">
            <a:extLst>
              <a:ext uri="{FF2B5EF4-FFF2-40B4-BE49-F238E27FC236}">
                <a16:creationId xmlns:a16="http://schemas.microsoft.com/office/drawing/2014/main" id="{AF06BC21-05A6-EBF6-4C4F-59E93886E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16" y="1209145"/>
            <a:ext cx="6432424" cy="5198004"/>
          </a:xfrm>
          <a:prstGeom prst="rect">
            <a:avLst/>
          </a:prstGeom>
        </p:spPr>
      </p:pic>
      <p:sp>
        <p:nvSpPr>
          <p:cNvPr id="5" name="TextBox 4">
            <a:extLst>
              <a:ext uri="{FF2B5EF4-FFF2-40B4-BE49-F238E27FC236}">
                <a16:creationId xmlns:a16="http://schemas.microsoft.com/office/drawing/2014/main" id="{1D487485-2DFE-1C60-9F94-253F37BA0CFB}"/>
              </a:ext>
            </a:extLst>
          </p:cNvPr>
          <p:cNvSpPr txBox="1"/>
          <p:nvPr/>
        </p:nvSpPr>
        <p:spPr>
          <a:xfrm>
            <a:off x="904240" y="314960"/>
            <a:ext cx="3749744" cy="584775"/>
          </a:xfrm>
          <a:prstGeom prst="rect">
            <a:avLst/>
          </a:prstGeom>
          <a:noFill/>
        </p:spPr>
        <p:txBody>
          <a:bodyPr wrap="none" rtlCol="0">
            <a:spAutoFit/>
          </a:bodyPr>
          <a:lstStyle/>
          <a:p>
            <a:r>
              <a:rPr lang="en-IN" sz="3200" dirty="0">
                <a:solidFill>
                  <a:srgbClr val="FF0000"/>
                </a:solidFill>
              </a:rPr>
              <a:t>BI VARIATE ANALYSIS:</a:t>
            </a:r>
          </a:p>
        </p:txBody>
      </p:sp>
      <p:sp>
        <p:nvSpPr>
          <p:cNvPr id="6" name="TextBox 5">
            <a:extLst>
              <a:ext uri="{FF2B5EF4-FFF2-40B4-BE49-F238E27FC236}">
                <a16:creationId xmlns:a16="http://schemas.microsoft.com/office/drawing/2014/main" id="{4A6F1179-28B9-E6F7-F63D-CC6A77A2B8A2}"/>
              </a:ext>
            </a:extLst>
          </p:cNvPr>
          <p:cNvSpPr txBox="1"/>
          <p:nvPr/>
        </p:nvSpPr>
        <p:spPr>
          <a:xfrm>
            <a:off x="7020560" y="2551837"/>
            <a:ext cx="4511040"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There is not much difference between median salary for both genders. We can also observe male have more outliers indicating they are more people getting higher pays in male than female category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11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0DA328-1CBD-D807-3094-1C0EDEF57A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5778" y="6308724"/>
            <a:ext cx="2535525" cy="339091"/>
          </a:xfrm>
          <a:prstGeom prst="rect">
            <a:avLst/>
          </a:prstGeom>
        </p:spPr>
      </p:pic>
      <p:pic>
        <p:nvPicPr>
          <p:cNvPr id="4" name="Picture 3">
            <a:extLst>
              <a:ext uri="{FF2B5EF4-FFF2-40B4-BE49-F238E27FC236}">
                <a16:creationId xmlns:a16="http://schemas.microsoft.com/office/drawing/2014/main" id="{BCB94623-41C4-2583-DD8C-69993454A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422"/>
            <a:ext cx="7390263" cy="6315956"/>
          </a:xfrm>
          <a:prstGeom prst="rect">
            <a:avLst/>
          </a:prstGeom>
        </p:spPr>
      </p:pic>
      <p:sp>
        <p:nvSpPr>
          <p:cNvPr id="5" name="TextBox 4">
            <a:extLst>
              <a:ext uri="{FF2B5EF4-FFF2-40B4-BE49-F238E27FC236}">
                <a16:creationId xmlns:a16="http://schemas.microsoft.com/office/drawing/2014/main" id="{676BF001-9A19-74AA-E5B1-52F53AC0F528}"/>
              </a:ext>
            </a:extLst>
          </p:cNvPr>
          <p:cNvSpPr txBox="1"/>
          <p:nvPr/>
        </p:nvSpPr>
        <p:spPr>
          <a:xfrm>
            <a:off x="7233303" y="1026160"/>
            <a:ext cx="4264950" cy="400110"/>
          </a:xfrm>
          <a:prstGeom prst="rect">
            <a:avLst/>
          </a:prstGeom>
          <a:noFill/>
        </p:spPr>
        <p:txBody>
          <a:bodyPr wrap="none" rtlCol="0">
            <a:spAutoFit/>
          </a:bodyPr>
          <a:lstStyle/>
          <a:p>
            <a:r>
              <a:rPr lang="en-IN" sz="2000" dirty="0"/>
              <a:t>SALARY VS SPECIALIZATION VS GENDER</a:t>
            </a:r>
          </a:p>
        </p:txBody>
      </p:sp>
      <p:sp>
        <p:nvSpPr>
          <p:cNvPr id="6" name="TextBox 5">
            <a:extLst>
              <a:ext uri="{FF2B5EF4-FFF2-40B4-BE49-F238E27FC236}">
                <a16:creationId xmlns:a16="http://schemas.microsoft.com/office/drawing/2014/main" id="{64808473-25BB-1921-8D58-42E6899F9E0C}"/>
              </a:ext>
            </a:extLst>
          </p:cNvPr>
          <p:cNvSpPr txBox="1"/>
          <p:nvPr/>
        </p:nvSpPr>
        <p:spPr>
          <a:xfrm>
            <a:off x="7589520" y="1824930"/>
            <a:ext cx="3281680"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Males in civil specialization are earning more.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Females in other specialization are more.</a:t>
            </a:r>
          </a:p>
        </p:txBody>
      </p:sp>
    </p:spTree>
    <p:extLst>
      <p:ext uri="{BB962C8B-B14F-4D97-AF65-F5344CB8AC3E}">
        <p14:creationId xmlns:p14="http://schemas.microsoft.com/office/powerpoint/2010/main" val="3545446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438</Words>
  <Application>Microsoft Office PowerPoint</Application>
  <PresentationFormat>Widescreen</PresentationFormat>
  <Paragraphs>39</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Bell MT</vt:lpstr>
      <vt:lpstr>Calibri</vt:lpstr>
      <vt:lpstr>Calibri Light</vt:lpstr>
      <vt:lpstr>Cascadia Mono SemiBold</vt:lpstr>
      <vt:lpstr>Lato Black</vt:lpstr>
      <vt:lpstr>Libre Baskerville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kranthi kumar</dc:creator>
  <cp:lastModifiedBy>kranthi kumar</cp:lastModifiedBy>
  <cp:revision>1</cp:revision>
  <dcterms:created xsi:type="dcterms:W3CDTF">2024-03-07T10:22:37Z</dcterms:created>
  <dcterms:modified xsi:type="dcterms:W3CDTF">2024-03-07T12:39:49Z</dcterms:modified>
</cp:coreProperties>
</file>