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7f83012c8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7f83012c8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Aidan</a:t>
            </a:r>
            <a:r>
              <a:rPr lang="en" sz="1900">
                <a:solidFill>
                  <a:schemeClr val="dk1"/>
                </a:solidFill>
                <a:latin typeface="Old Standard TT"/>
                <a:ea typeface="Old Standard TT"/>
                <a:cs typeface="Old Standard TT"/>
                <a:sym typeface="Old Standard TT"/>
              </a:rPr>
              <a:t> reads</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Indicates change in coordinates, we want it to be a straight line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Consecutive means </a:t>
            </a:r>
            <a:r>
              <a:rPr b="1" lang="en" sz="1200">
                <a:solidFill>
                  <a:srgbClr val="202124"/>
                </a:solidFill>
                <a:highlight>
                  <a:srgbClr val="FFFFFF"/>
                </a:highlight>
                <a:latin typeface="Roboto"/>
                <a:ea typeface="Roboto"/>
                <a:cs typeface="Roboto"/>
                <a:sym typeface="Roboto"/>
              </a:rPr>
              <a:t>multiple things are happening one after the other, in sequence</a:t>
            </a:r>
            <a:endParaRPr sz="900">
              <a:solidFill>
                <a:srgbClr val="70757A"/>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f83012c8e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f83012c8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Vitoria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f83012c8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f83012c8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Vitoria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f83012c8e_2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f83012c8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Tydina</a:t>
            </a:r>
            <a:r>
              <a:rPr lang="en" sz="1900">
                <a:solidFill>
                  <a:schemeClr val="dk1"/>
                </a:solidFill>
                <a:latin typeface="Old Standard TT"/>
                <a:ea typeface="Old Standard TT"/>
                <a:cs typeface="Old Standard TT"/>
                <a:sym typeface="Old Standard TT"/>
              </a:rPr>
              <a:t> reads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f83012c8e_2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f83012c8e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Romario</a:t>
            </a:r>
            <a:r>
              <a:rPr lang="en" sz="1900">
                <a:solidFill>
                  <a:schemeClr val="dk1"/>
                </a:solidFill>
                <a:latin typeface="Old Standard TT"/>
                <a:ea typeface="Old Standard TT"/>
                <a:cs typeface="Old Standard TT"/>
                <a:sym typeface="Old Standard TT"/>
              </a:rPr>
              <a:t> reads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f83012c8e_2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f83012c8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Romario</a:t>
            </a:r>
            <a:r>
              <a:rPr lang="en" sz="1900">
                <a:solidFill>
                  <a:schemeClr val="dk1"/>
                </a:solidFill>
                <a:latin typeface="Old Standard TT"/>
                <a:ea typeface="Old Standard TT"/>
                <a:cs typeface="Old Standard TT"/>
                <a:sym typeface="Old Standard TT"/>
              </a:rPr>
              <a:t> reads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f83012c8e_2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f83012c8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Sumaya</a:t>
            </a:r>
            <a:r>
              <a:rPr lang="en" sz="1900">
                <a:solidFill>
                  <a:schemeClr val="dk1"/>
                </a:solidFill>
                <a:latin typeface="Old Standard TT"/>
                <a:ea typeface="Old Standard TT"/>
                <a:cs typeface="Old Standard TT"/>
                <a:sym typeface="Old Standard TT"/>
              </a:rPr>
              <a:t> reads</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Based on our understanding on chapter 3 of ethics, we couldn't manipulate our animals and place them in a controlled environment. Due to the lack of data there was a reliability issues because we only submitted 30 videos to support our hypothesis. </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It would have been a stronger case if we had more opportunity and access to observe squirrels in their natural habitat in terms of sounds. One issue we encountered as a team was the inability to upload videos that were not our own to support our hypothesis. </a:t>
            </a:r>
            <a:endParaRPr sz="14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Throughout the investigation some of the demographic risks include squirrels being dangerous, and the animals not being in their natural habitat, which would be beneficial to us conducting the experiment. Any interaction with the animal that may cause them to change their usual behavior requires full ethical approval from the IACUC (institutional animal care and use committee). In order to protect not only the animals but also ourselves as researchers. In terms of culture and values that need to be considered; we focused on the freedom for the animals, in regard to how the animal exist and made sure to not apply any danger and harm to them. If we were to publish our research it wouldn't be plagiarized due to the fact all of the videos were ours and nothing was taken from somewhere else.</a:t>
            </a:r>
            <a:endParaRPr sz="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t/>
            </a:r>
            <a:endParaRPr sz="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600">
                <a:solidFill>
                  <a:schemeClr val="dk1"/>
                </a:solidFill>
                <a:latin typeface="Old Standard TT"/>
                <a:ea typeface="Old Standard TT"/>
                <a:cs typeface="Old Standard TT"/>
                <a:sym typeface="Old Standard TT"/>
              </a:rPr>
              <a:t>___________________________________________ dont read bellow</a:t>
            </a:r>
            <a:endParaRPr sz="6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For each of the players you thought of above, think about the ethical issues that you need to consider, and</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possible procedures you would follow. Some questions could include:</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a. What are the risks for these players?</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b. What bias are present?</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c. What sort of continuous and meaningful consent is needed?</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d. What cultures and values are at play that needs to be considered in ethics?</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e. Will they need to experience pain, discomfort, stress, sickness, and death?</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f. Is this research conducted using methods or land that have historically marginalised or oppressed</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certain communities?</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g. What committees do you need approval from?</a:t>
            </a:r>
            <a:endParaRPr sz="12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 sz="1200">
                <a:solidFill>
                  <a:schemeClr val="dk1"/>
                </a:solidFill>
                <a:latin typeface="Old Standard TT"/>
                <a:ea typeface="Old Standard TT"/>
                <a:cs typeface="Old Standard TT"/>
                <a:sym typeface="Old Standard TT"/>
              </a:rPr>
              <a:t>h. How do you prevent plagiarism should you publish this research?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Aidan reads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6490c37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6490c37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f83012c8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f83012c8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Kasey</a:t>
            </a:r>
            <a:r>
              <a:rPr lang="en" sz="1900">
                <a:solidFill>
                  <a:schemeClr val="dk1"/>
                </a:solidFill>
                <a:latin typeface="Old Standard TT"/>
                <a:ea typeface="Old Standard TT"/>
                <a:cs typeface="Old Standard TT"/>
                <a:sym typeface="Old Standard TT"/>
              </a:rPr>
              <a:t> reads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f83012c8e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f83012c8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Vitoria reads</a:t>
            </a:r>
            <a:endParaRPr/>
          </a:p>
          <a:p>
            <a:pPr indent="0" lvl="0" marL="0" rtl="0" algn="l">
              <a:spcBef>
                <a:spcPts val="0"/>
              </a:spcBef>
              <a:spcAft>
                <a:spcPts val="0"/>
              </a:spcAft>
              <a:buNone/>
            </a:pPr>
            <a:r>
              <a:rPr lang="en"/>
              <a:t>13 body parts;</a:t>
            </a:r>
            <a:endParaRPr/>
          </a:p>
          <a:p>
            <a:pPr indent="0" lvl="0" marL="0" rtl="0" algn="l">
              <a:spcBef>
                <a:spcPts val="0"/>
              </a:spcBef>
              <a:spcAft>
                <a:spcPts val="0"/>
              </a:spcAft>
              <a:buNone/>
            </a:pPr>
            <a:r>
              <a:rPr lang="en"/>
              <a:t>Precising label - only parts we could clearly see and always on the same spot if possible</a:t>
            </a:r>
            <a:endParaRPr/>
          </a:p>
          <a:p>
            <a:pPr indent="0" lvl="0" marL="0" rtl="0" algn="l">
              <a:spcBef>
                <a:spcPts val="0"/>
              </a:spcBef>
              <a:spcAft>
                <a:spcPts val="0"/>
              </a:spcAft>
              <a:buNone/>
            </a:pPr>
            <a:r>
              <a:rPr lang="en"/>
              <a:t>For example tail always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f83012c8e_1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f83012c8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Vitoria reads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higher loss means the machine is well-trainedated.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a learning curve is loss over time. Loss (or cost) </a:t>
            </a:r>
            <a:r>
              <a:rPr b="1" lang="en" sz="1200">
                <a:solidFill>
                  <a:srgbClr val="202124"/>
                </a:solidFill>
                <a:highlight>
                  <a:srgbClr val="FFFFFF"/>
                </a:highlight>
                <a:latin typeface="Roboto"/>
                <a:ea typeface="Roboto"/>
                <a:cs typeface="Roboto"/>
                <a:sym typeface="Roboto"/>
              </a:rPr>
              <a:t>measures our model error, or “how bad our model is doing”</a:t>
            </a:r>
            <a:r>
              <a:rPr lang="en" sz="1200">
                <a:solidFill>
                  <a:srgbClr val="202124"/>
                </a:solidFill>
                <a:highlight>
                  <a:srgbClr val="FFFFFF"/>
                </a:highlight>
                <a:latin typeface="Roboto"/>
                <a:ea typeface="Roboto"/>
                <a:cs typeface="Roboto"/>
                <a:sym typeface="Roboto"/>
              </a:rPr>
              <a:t>. So, for now, the lower our loss becomes, the better our model performance will be</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____________</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RMSE stands for Root Mean Square Error, one of the most commonly used measures for evaluating the quality of predictions. It shows how far predictions fall from measured true values using Euclidean distance.</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f83012c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f83012c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Vitoria reads</a:t>
            </a:r>
            <a:endParaRPr sz="1150">
              <a:solidFill>
                <a:srgbClr val="222222"/>
              </a:solidFill>
              <a:highlight>
                <a:srgbClr val="FFFFFF"/>
              </a:highlight>
            </a:endParaRPr>
          </a:p>
          <a:p>
            <a:pPr indent="0" lvl="0" marL="0" rtl="0" algn="l">
              <a:spcBef>
                <a:spcPts val="0"/>
              </a:spcBef>
              <a:spcAft>
                <a:spcPts val="0"/>
              </a:spcAft>
              <a:buNone/>
            </a:pPr>
            <a:r>
              <a:t/>
            </a:r>
            <a:endParaRPr sz="1150">
              <a:solidFill>
                <a:srgbClr val="222222"/>
              </a:solidFill>
              <a:highlight>
                <a:srgbClr val="FFFFFF"/>
              </a:highlight>
            </a:endParaRPr>
          </a:p>
          <a:p>
            <a:pPr indent="0" lvl="0" marL="0" rtl="0" algn="l">
              <a:spcBef>
                <a:spcPts val="0"/>
              </a:spcBef>
              <a:spcAft>
                <a:spcPts val="0"/>
              </a:spcAft>
              <a:buNone/>
            </a:pPr>
            <a:r>
              <a:rPr lang="en" sz="1150">
                <a:solidFill>
                  <a:srgbClr val="222222"/>
                </a:solidFill>
                <a:highlight>
                  <a:srgbClr val="FFFFFF"/>
                </a:highlight>
              </a:rPr>
              <a:t>Consistent</a:t>
            </a:r>
            <a:endParaRPr sz="1150">
              <a:solidFill>
                <a:srgbClr val="222222"/>
              </a:solidFill>
              <a:highlight>
                <a:srgbClr val="FFFFFF"/>
              </a:highlight>
            </a:endParaRPr>
          </a:p>
          <a:p>
            <a:pPr indent="0" lvl="0" marL="0" rtl="0" algn="l">
              <a:spcBef>
                <a:spcPts val="0"/>
              </a:spcBef>
              <a:spcAft>
                <a:spcPts val="0"/>
              </a:spcAft>
              <a:buNone/>
            </a:pPr>
            <a:r>
              <a:t/>
            </a:r>
            <a:endParaRPr sz="1150">
              <a:solidFill>
                <a:srgbClr val="222222"/>
              </a:solidFill>
              <a:highlight>
                <a:srgbClr val="FFFFFF"/>
              </a:highlight>
            </a:endParaRPr>
          </a:p>
          <a:p>
            <a:pPr indent="0" lvl="0" marL="0" rtl="0" algn="l">
              <a:spcBef>
                <a:spcPts val="0"/>
              </a:spcBef>
              <a:spcAft>
                <a:spcPts val="0"/>
              </a:spcAft>
              <a:buNone/>
            </a:pPr>
            <a:r>
              <a:rPr lang="en" sz="1150">
                <a:solidFill>
                  <a:srgbClr val="222222"/>
                </a:solidFill>
                <a:highlight>
                  <a:srgbClr val="FFFFFF"/>
                </a:highlight>
              </a:rPr>
              <a:t>it has higher overall likelihood, and lower overall deltas</a:t>
            </a:r>
            <a:endParaRPr sz="1150">
              <a:solidFill>
                <a:srgbClr val="222222"/>
              </a:solidFill>
              <a:highlight>
                <a:srgbClr val="FFFFFF"/>
              </a:highlight>
            </a:endParaRPr>
          </a:p>
          <a:p>
            <a:pPr indent="0" lvl="0" marL="0" rtl="0" algn="l">
              <a:spcBef>
                <a:spcPts val="0"/>
              </a:spcBef>
              <a:spcAft>
                <a:spcPts val="0"/>
              </a:spcAft>
              <a:buNone/>
            </a:pPr>
            <a:r>
              <a:t/>
            </a:r>
            <a:endParaRPr sz="1150">
              <a:solidFill>
                <a:srgbClr val="222222"/>
              </a:solidFill>
              <a:highlight>
                <a:srgbClr val="FFFFFF"/>
              </a:highlight>
            </a:endParaRPr>
          </a:p>
          <a:p>
            <a:pPr indent="0" lvl="0" marL="0" rtl="0" algn="l">
              <a:spcBef>
                <a:spcPts val="0"/>
              </a:spcBef>
              <a:spcAft>
                <a:spcPts val="0"/>
              </a:spcAft>
              <a:buNone/>
            </a:pPr>
            <a:r>
              <a:rPr lang="en" sz="1150">
                <a:solidFill>
                  <a:srgbClr val="222222"/>
                </a:solidFill>
                <a:highlight>
                  <a:srgbClr val="FFFFFF"/>
                </a:highlight>
              </a:rPr>
              <a:t>It’s from a video of a squirrel eating a cereal bar - the drop represents when another squirrel approached him and he was defending his bar.</a:t>
            </a:r>
            <a:endParaRPr sz="115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f83012c8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f83012c8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Aidan</a:t>
            </a:r>
            <a:r>
              <a:rPr lang="en" sz="1900">
                <a:solidFill>
                  <a:schemeClr val="dk1"/>
                </a:solidFill>
                <a:latin typeface="Old Standard TT"/>
                <a:ea typeface="Old Standard TT"/>
                <a:cs typeface="Old Standard TT"/>
                <a:sym typeface="Old Standard TT"/>
              </a:rPr>
              <a:t> reads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f83012c8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f83012c8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Aidan</a:t>
            </a:r>
            <a:r>
              <a:rPr lang="en" sz="1900">
                <a:solidFill>
                  <a:schemeClr val="dk1"/>
                </a:solidFill>
                <a:latin typeface="Old Standard TT"/>
                <a:ea typeface="Old Standard TT"/>
                <a:cs typeface="Old Standard TT"/>
                <a:sym typeface="Old Standard TT"/>
              </a:rPr>
              <a:t> reads</a:t>
            </a:r>
            <a:endParaRPr sz="19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900">
                <a:solidFill>
                  <a:schemeClr val="dk1"/>
                </a:solidFill>
                <a:latin typeface="Old Standard TT"/>
                <a:ea typeface="Old Standard TT"/>
                <a:cs typeface="Old Standard TT"/>
                <a:sym typeface="Old Standard TT"/>
              </a:rPr>
              <a:t>Indicates where p cutoff should be set </a:t>
            </a:r>
            <a:endParaRPr sz="1900">
              <a:solidFill>
                <a:schemeClr val="dk1"/>
              </a:solidFill>
              <a:latin typeface="Old Standard TT"/>
              <a:ea typeface="Old Standard TT"/>
              <a:cs typeface="Old Standard TT"/>
              <a:sym typeface="Old Standard T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drive.google.com/file/d/1PBMX34vzrhcy2BW4M4oxNbTxevVh9B2V/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drive.google.com/file/d/167pTuxh4Hdz-IJqKLR7etXqYskb9Ol7D/view" TargetMode="Externa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frontiersin.org/articles/10.3389/fevo.2021.615899/full#h6" TargetMode="External"/><Relationship Id="rId4" Type="http://schemas.openxmlformats.org/officeDocument/2006/relationships/hyperlink" Target="https://doi.org/10.1007/s10211-021-00372-z" TargetMode="External"/><Relationship Id="rId5" Type="http://schemas.openxmlformats.org/officeDocument/2006/relationships/hyperlink" Target="https://www.hww.ca/en/wildlife/mammals/eastern-grey-squirrel.html#sid2" TargetMode="External"/><Relationship Id="rId6" Type="http://schemas.openxmlformats.org/officeDocument/2006/relationships/hyperlink" Target="https://doi.org/10.1371/journal.pone.0221279" TargetMode="External"/><Relationship Id="rId7" Type="http://schemas.openxmlformats.org/officeDocument/2006/relationships/hyperlink" Target="https://journals.sagepub.com/doi/full/10.1177/105971231452998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KRASVT/GSquirrel"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Eastern Gray Squirrel </a:t>
            </a:r>
            <a:endParaRPr/>
          </a:p>
          <a:p>
            <a:pPr indent="0" lvl="0" marL="0" rtl="0" algn="l">
              <a:spcBef>
                <a:spcPts val="0"/>
              </a:spcBef>
              <a:spcAft>
                <a:spcPts val="0"/>
              </a:spcAft>
              <a:buNone/>
            </a:pPr>
            <a:r>
              <a:rPr lang="en"/>
              <a:t>(Sciurus carolinensis)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Analytical Behaviorism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68600" y="191375"/>
            <a:ext cx="80787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Consecutive Differences</a:t>
            </a:r>
            <a:endParaRPr sz="3000"/>
          </a:p>
        </p:txBody>
      </p:sp>
      <p:pic>
        <p:nvPicPr>
          <p:cNvPr id="120" name="Google Shape;120;p22"/>
          <p:cNvPicPr preferRelativeResize="0"/>
          <p:nvPr/>
        </p:nvPicPr>
        <p:blipFill>
          <a:blip r:embed="rId3">
            <a:alphaModFix/>
          </a:blip>
          <a:stretch>
            <a:fillRect/>
          </a:stretch>
        </p:blipFill>
        <p:spPr>
          <a:xfrm>
            <a:off x="1645675" y="1022500"/>
            <a:ext cx="5724525" cy="352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9425" y="191375"/>
            <a:ext cx="80787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Example of video we labelled</a:t>
            </a:r>
            <a:endParaRPr sz="3000"/>
          </a:p>
        </p:txBody>
      </p:sp>
      <p:pic>
        <p:nvPicPr>
          <p:cNvPr id="126" name="Google Shape;126;p23" title="Squirrel video 5_DLCLabelled.mp4">
            <a:hlinkClick r:id="rId3"/>
          </p:cNvPr>
          <p:cNvPicPr preferRelativeResize="0"/>
          <p:nvPr/>
        </p:nvPicPr>
        <p:blipFill>
          <a:blip r:embed="rId4">
            <a:alphaModFix/>
          </a:blip>
          <a:stretch>
            <a:fillRect/>
          </a:stretch>
        </p:blipFill>
        <p:spPr>
          <a:xfrm>
            <a:off x="2286000" y="957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9425" y="191375"/>
            <a:ext cx="80787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Example of video we labelled</a:t>
            </a:r>
            <a:endParaRPr sz="3000"/>
          </a:p>
        </p:txBody>
      </p:sp>
      <p:pic>
        <p:nvPicPr>
          <p:cNvPr id="132" name="Google Shape;132;p24" title="Squirrel video 9_DLCLabelled.mp4">
            <a:hlinkClick r:id="rId3"/>
          </p:cNvPr>
          <p:cNvPicPr preferRelativeResize="0"/>
          <p:nvPr/>
        </p:nvPicPr>
        <p:blipFill>
          <a:blip r:embed="rId4">
            <a:alphaModFix/>
          </a:blip>
          <a:stretch>
            <a:fillRect/>
          </a:stretch>
        </p:blipFill>
        <p:spPr>
          <a:xfrm>
            <a:off x="2286000" y="11204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512700" y="167325"/>
            <a:ext cx="8118600" cy="87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Our selected hypothesis</a:t>
            </a:r>
            <a:endParaRPr sz="5000"/>
          </a:p>
        </p:txBody>
      </p:sp>
      <p:sp>
        <p:nvSpPr>
          <p:cNvPr id="138" name="Google Shape;138;p25"/>
          <p:cNvSpPr txBox="1"/>
          <p:nvPr/>
        </p:nvSpPr>
        <p:spPr>
          <a:xfrm>
            <a:off x="1358700" y="1728200"/>
            <a:ext cx="64266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Old Standard TT"/>
                <a:ea typeface="Old Standard TT"/>
                <a:cs typeface="Old Standard TT"/>
                <a:sym typeface="Old Standard TT"/>
              </a:rPr>
              <a:t>Squirrels use sound cues during foraging as a way to determine if danger is nearby without losing focus or finding food. </a:t>
            </a:r>
            <a:endParaRPr sz="2000">
              <a:solidFill>
                <a:schemeClr val="lt1"/>
              </a:solidFill>
              <a:latin typeface="Old Standard TT"/>
              <a:ea typeface="Old Standard TT"/>
              <a:cs typeface="Old Standard TT"/>
              <a:sym typeface="Old Standard TT"/>
            </a:endParaRPr>
          </a:p>
        </p:txBody>
      </p:sp>
      <p:sp>
        <p:nvSpPr>
          <p:cNvPr id="139" name="Google Shape;139;p25"/>
          <p:cNvSpPr txBox="1"/>
          <p:nvPr/>
        </p:nvSpPr>
        <p:spPr>
          <a:xfrm>
            <a:off x="512700" y="3828875"/>
            <a:ext cx="6426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Old Standard TT"/>
                <a:ea typeface="Old Standard TT"/>
                <a:cs typeface="Old Standard TT"/>
                <a:sym typeface="Old Standard TT"/>
              </a:rPr>
              <a:t>With the evidence that was gathered with the videos, this hypothesis seems the most plausible with the data we received</a:t>
            </a:r>
            <a:endParaRPr sz="1700">
              <a:solidFill>
                <a:schemeClr val="lt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When presented with noises that are deemed threatening to the squirrel, it will display behaviors of fleeing because of the perceived threat.   </a:t>
            </a:r>
            <a:endParaRPr b="1" sz="1800"/>
          </a:p>
          <a:p>
            <a:pPr indent="-342900" lvl="0" marL="457200" rtl="0" algn="l">
              <a:spcBef>
                <a:spcPts val="0"/>
              </a:spcBef>
              <a:spcAft>
                <a:spcPts val="0"/>
              </a:spcAft>
              <a:buSzPts val="1800"/>
              <a:buChar char="●"/>
            </a:pPr>
            <a:r>
              <a:rPr b="1" lang="en" sz="1800"/>
              <a:t>Whenever a subject approached a squirrel and made noise, it immediately stopped foraging behaviors and performed defensive behaviors.</a:t>
            </a:r>
            <a:endParaRPr b="1" sz="1800"/>
          </a:p>
        </p:txBody>
      </p:sp>
      <p:sp>
        <p:nvSpPr>
          <p:cNvPr id="145" name="Google Shape;145;p26"/>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Variables that may affect the outcome...</a:t>
            </a:r>
            <a:endParaRPr b="1" sz="1800"/>
          </a:p>
          <a:p>
            <a:pPr indent="-330200" lvl="0" marL="457200" rtl="0" algn="l">
              <a:spcBef>
                <a:spcPts val="1600"/>
              </a:spcBef>
              <a:spcAft>
                <a:spcPts val="0"/>
              </a:spcAft>
              <a:buSzPts val="1600"/>
              <a:buChar char="●"/>
            </a:pPr>
            <a:r>
              <a:rPr lang="en" sz="1600"/>
              <a:t>Other external factors such as other </a:t>
            </a:r>
            <a:r>
              <a:rPr lang="en" sz="1600"/>
              <a:t>perceived</a:t>
            </a:r>
            <a:r>
              <a:rPr lang="en" sz="1600"/>
              <a:t> threats may have made the squirrel flee</a:t>
            </a:r>
            <a:endParaRPr sz="1600"/>
          </a:p>
          <a:p>
            <a:pPr indent="-330200" lvl="0" marL="457200" rtl="0" algn="l">
              <a:spcBef>
                <a:spcPts val="0"/>
              </a:spcBef>
              <a:spcAft>
                <a:spcPts val="0"/>
              </a:spcAft>
              <a:buSzPts val="1600"/>
              <a:buChar char="●"/>
            </a:pPr>
            <a:r>
              <a:rPr lang="en" sz="1600"/>
              <a:t>Human error: Subject may not have created enough disturbance for the squirrel to notice</a:t>
            </a:r>
            <a:endParaRPr sz="1600"/>
          </a:p>
        </p:txBody>
      </p:sp>
      <p:sp>
        <p:nvSpPr>
          <p:cNvPr id="146" name="Google Shape;146;p26"/>
          <p:cNvSpPr txBox="1"/>
          <p:nvPr>
            <p:ph type="title"/>
          </p:nvPr>
        </p:nvSpPr>
        <p:spPr>
          <a:xfrm>
            <a:off x="311700" y="281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support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research design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4294967295" type="title"/>
          </p:nvPr>
        </p:nvSpPr>
        <p:spPr>
          <a:xfrm>
            <a:off x="311700" y="250350"/>
            <a:ext cx="42672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157" name="Google Shape;157;p28"/>
          <p:cNvSpPr txBox="1"/>
          <p:nvPr/>
        </p:nvSpPr>
        <p:spPr>
          <a:xfrm>
            <a:off x="311700" y="863550"/>
            <a:ext cx="4002000" cy="4186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Quasi experimental study, no control, observing and recording the squirrels to see their behaviors in their natural environment;</a:t>
            </a:r>
            <a:endParaRPr>
              <a:latin typeface="Old Standard TT"/>
              <a:ea typeface="Old Standard TT"/>
              <a:cs typeface="Old Standard TT"/>
              <a:sym typeface="Old Standard TT"/>
            </a:endParaRPr>
          </a:p>
          <a:p>
            <a:pPr indent="-317500" lvl="0" marL="457200" rtl="0" algn="l">
              <a:spcBef>
                <a:spcPts val="1000"/>
              </a:spcBef>
              <a:spcAft>
                <a:spcPts val="0"/>
              </a:spcAft>
              <a:buSzPts val="1400"/>
              <a:buFont typeface="Old Standard TT"/>
              <a:buChar char="●"/>
            </a:pPr>
            <a:r>
              <a:rPr lang="en">
                <a:latin typeface="Old Standard TT"/>
                <a:ea typeface="Old Standard TT"/>
                <a:cs typeface="Old Standard TT"/>
                <a:sym typeface="Old Standard TT"/>
              </a:rPr>
              <a:t>Recorder would slowly walk towards the squirrel to see its reaction to the natural noises / disturbances during approach;</a:t>
            </a:r>
            <a:endParaRPr>
              <a:latin typeface="Old Standard TT"/>
              <a:ea typeface="Old Standard TT"/>
              <a:cs typeface="Old Standard TT"/>
              <a:sym typeface="Old Standard TT"/>
            </a:endParaRPr>
          </a:p>
          <a:p>
            <a:pPr indent="-317500" lvl="0" marL="457200" rtl="0" algn="l">
              <a:spcBef>
                <a:spcPts val="1000"/>
              </a:spcBef>
              <a:spcAft>
                <a:spcPts val="0"/>
              </a:spcAft>
              <a:buSzPts val="1400"/>
              <a:buFont typeface="Old Standard TT"/>
              <a:buChar char="●"/>
            </a:pPr>
            <a:r>
              <a:rPr lang="en">
                <a:latin typeface="Old Standard TT"/>
                <a:ea typeface="Old Standard TT"/>
                <a:cs typeface="Old Standard TT"/>
                <a:sym typeface="Old Standard TT"/>
              </a:rPr>
              <a:t>Focus on the squirrels behaviors and actions:</a:t>
            </a:r>
            <a:endParaRPr>
              <a:latin typeface="Old Standard TT"/>
              <a:ea typeface="Old Standard TT"/>
              <a:cs typeface="Old Standard TT"/>
              <a:sym typeface="Old Standard TT"/>
            </a:endParaRPr>
          </a:p>
          <a:p>
            <a:pPr indent="-317500" lvl="1" marL="914400" rtl="0" algn="l">
              <a:spcBef>
                <a:spcPts val="1000"/>
              </a:spcBef>
              <a:spcAft>
                <a:spcPts val="0"/>
              </a:spcAft>
              <a:buSzPts val="1400"/>
              <a:buFont typeface="Old Standard TT"/>
              <a:buChar char="○"/>
            </a:pPr>
            <a:r>
              <a:rPr lang="en">
                <a:latin typeface="Old Standard TT"/>
                <a:ea typeface="Old Standard TT"/>
                <a:cs typeface="Old Standard TT"/>
                <a:sym typeface="Old Standard TT"/>
              </a:rPr>
              <a:t>Is it turned towards the recorder?</a:t>
            </a:r>
            <a:endParaRPr>
              <a:latin typeface="Old Standard TT"/>
              <a:ea typeface="Old Standard TT"/>
              <a:cs typeface="Old Standard TT"/>
              <a:sym typeface="Old Standard TT"/>
            </a:endParaRPr>
          </a:p>
          <a:p>
            <a:pPr indent="-317500" lvl="1" marL="914400" rtl="0" algn="l">
              <a:spcBef>
                <a:spcPts val="1000"/>
              </a:spcBef>
              <a:spcAft>
                <a:spcPts val="0"/>
              </a:spcAft>
              <a:buSzPts val="1400"/>
              <a:buFont typeface="Old Standard TT"/>
              <a:buChar char="○"/>
            </a:pPr>
            <a:r>
              <a:rPr lang="en">
                <a:latin typeface="Old Standard TT"/>
                <a:ea typeface="Old Standard TT"/>
                <a:cs typeface="Old Standard TT"/>
                <a:sym typeface="Old Standard TT"/>
              </a:rPr>
              <a:t> Does it </a:t>
            </a:r>
            <a:r>
              <a:rPr lang="en">
                <a:latin typeface="Old Standard TT"/>
                <a:ea typeface="Old Standard TT"/>
                <a:cs typeface="Old Standard TT"/>
                <a:sym typeface="Old Standard TT"/>
              </a:rPr>
              <a:t>acknowledge</a:t>
            </a:r>
            <a:r>
              <a:rPr lang="en">
                <a:latin typeface="Old Standard TT"/>
                <a:ea typeface="Old Standard TT"/>
                <a:cs typeface="Old Standard TT"/>
                <a:sym typeface="Old Standard TT"/>
              </a:rPr>
              <a:t> the recorder?</a:t>
            </a:r>
            <a:endParaRPr>
              <a:latin typeface="Old Standard TT"/>
              <a:ea typeface="Old Standard TT"/>
              <a:cs typeface="Old Standard TT"/>
              <a:sym typeface="Old Standard TT"/>
            </a:endParaRPr>
          </a:p>
          <a:p>
            <a:pPr indent="-317500" lvl="1" marL="914400" rtl="0" algn="l">
              <a:spcBef>
                <a:spcPts val="1000"/>
              </a:spcBef>
              <a:spcAft>
                <a:spcPts val="0"/>
              </a:spcAft>
              <a:buSzPts val="1400"/>
              <a:buFont typeface="Old Standard TT"/>
              <a:buChar char="○"/>
            </a:pPr>
            <a:r>
              <a:rPr lang="en">
                <a:latin typeface="Old Standard TT"/>
                <a:ea typeface="Old Standard TT"/>
                <a:cs typeface="Old Standard TT"/>
                <a:sym typeface="Old Standard TT"/>
              </a:rPr>
              <a:t>Does it seem defensive when approached?</a:t>
            </a:r>
            <a:endParaRPr>
              <a:latin typeface="Old Standard TT"/>
              <a:ea typeface="Old Standard TT"/>
              <a:cs typeface="Old Standard TT"/>
              <a:sym typeface="Old Standard TT"/>
            </a:endParaRPr>
          </a:p>
          <a:p>
            <a:pPr indent="-317500" lvl="1" marL="914400" rtl="0" algn="l">
              <a:spcBef>
                <a:spcPts val="1000"/>
              </a:spcBef>
              <a:spcAft>
                <a:spcPts val="1000"/>
              </a:spcAft>
              <a:buSzPts val="1400"/>
              <a:buFont typeface="Old Standard TT"/>
              <a:buChar char="○"/>
            </a:pPr>
            <a:r>
              <a:rPr lang="en">
                <a:latin typeface="Old Standard TT"/>
                <a:ea typeface="Old Standard TT"/>
                <a:cs typeface="Old Standard TT"/>
                <a:sym typeface="Old Standard TT"/>
              </a:rPr>
              <a:t>Did it run away </a:t>
            </a:r>
            <a:r>
              <a:rPr lang="en">
                <a:latin typeface="Old Standard TT"/>
                <a:ea typeface="Old Standard TT"/>
                <a:cs typeface="Old Standard TT"/>
                <a:sym typeface="Old Standard TT"/>
              </a:rPr>
              <a:t>from the</a:t>
            </a:r>
            <a:r>
              <a:rPr lang="en">
                <a:latin typeface="Old Standard TT"/>
                <a:ea typeface="Old Standard TT"/>
                <a:cs typeface="Old Standard TT"/>
                <a:sym typeface="Old Standard TT"/>
              </a:rPr>
              <a:t> recorder or was there another external force?</a:t>
            </a:r>
            <a:endParaRPr>
              <a:latin typeface="Old Standard TT"/>
              <a:ea typeface="Old Standard TT"/>
              <a:cs typeface="Old Standard TT"/>
              <a:sym typeface="Old Standard TT"/>
            </a:endParaRPr>
          </a:p>
        </p:txBody>
      </p:sp>
      <p:pic>
        <p:nvPicPr>
          <p:cNvPr id="158" name="Google Shape;158;p28"/>
          <p:cNvPicPr preferRelativeResize="0"/>
          <p:nvPr/>
        </p:nvPicPr>
        <p:blipFill>
          <a:blip r:embed="rId3">
            <a:alphaModFix/>
          </a:blip>
          <a:stretch>
            <a:fillRect/>
          </a:stretch>
        </p:blipFill>
        <p:spPr>
          <a:xfrm>
            <a:off x="4686100" y="1370738"/>
            <a:ext cx="4267200" cy="24020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4294967295" type="title"/>
          </p:nvPr>
        </p:nvSpPr>
        <p:spPr>
          <a:xfrm>
            <a:off x="311700" y="270850"/>
            <a:ext cx="37932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it work?</a:t>
            </a:r>
            <a:endParaRPr/>
          </a:p>
        </p:txBody>
      </p:sp>
      <p:sp>
        <p:nvSpPr>
          <p:cNvPr id="164" name="Google Shape;164;p29"/>
          <p:cNvSpPr txBox="1"/>
          <p:nvPr/>
        </p:nvSpPr>
        <p:spPr>
          <a:xfrm>
            <a:off x="80100" y="819875"/>
            <a:ext cx="3793200" cy="4369800"/>
          </a:xfrm>
          <a:prstGeom prst="rect">
            <a:avLst/>
          </a:prstGeom>
          <a:noFill/>
          <a:ln>
            <a:noFill/>
          </a:ln>
        </p:spPr>
        <p:txBody>
          <a:bodyPr anchorCtr="0" anchor="t" bIns="91425" lIns="91425" spcFirstLastPara="1" rIns="91425" wrap="square" tIns="91425">
            <a:spAutoFit/>
          </a:bodyPr>
          <a:lstStyle/>
          <a:p>
            <a:pPr indent="-317500" lvl="0" marL="457200" rtl="0" algn="l">
              <a:lnSpc>
                <a:spcPct val="131578"/>
              </a:lnSpc>
              <a:spcBef>
                <a:spcPts val="150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Doing the quasi-experiment helped in providing a high level of evidence without randomisation;</a:t>
            </a:r>
            <a:endParaRPr>
              <a:solidFill>
                <a:schemeClr val="dk1"/>
              </a:solidFill>
              <a:latin typeface="Old Standard TT"/>
              <a:ea typeface="Old Standard TT"/>
              <a:cs typeface="Old Standard TT"/>
              <a:sym typeface="Old Standard TT"/>
            </a:endParaRPr>
          </a:p>
          <a:p>
            <a:pPr indent="-317500" lvl="0" marL="457200" rtl="0" algn="l">
              <a:lnSpc>
                <a:spcPct val="131578"/>
              </a:lnSpc>
              <a:spcBef>
                <a:spcPts val="0"/>
              </a:spcBef>
              <a:spcAft>
                <a:spcPts val="0"/>
              </a:spcAft>
              <a:buClr>
                <a:schemeClr val="dk1"/>
              </a:buClr>
              <a:buSzPts val="1400"/>
              <a:buChar char="●"/>
            </a:pPr>
            <a:r>
              <a:rPr lang="en">
                <a:solidFill>
                  <a:schemeClr val="dk1"/>
                </a:solidFill>
                <a:latin typeface="Old Standard TT"/>
                <a:ea typeface="Old Standard TT"/>
                <a:cs typeface="Old Standard TT"/>
                <a:sym typeface="Old Standard TT"/>
              </a:rPr>
              <a:t>We r</a:t>
            </a:r>
            <a:r>
              <a:rPr lang="en">
                <a:solidFill>
                  <a:schemeClr val="dk1"/>
                </a:solidFill>
                <a:latin typeface="Old Standard TT"/>
                <a:ea typeface="Old Standard TT"/>
                <a:cs typeface="Old Standard TT"/>
                <a:sym typeface="Old Standard TT"/>
              </a:rPr>
              <a:t>ecorded the Eastern Gray Squirrel spontaneously in the wild, both in urban and suburban settings - We did not interfere with the animals or their natural environment;</a:t>
            </a:r>
            <a:endParaRPr>
              <a:solidFill>
                <a:schemeClr val="dk1"/>
              </a:solidFill>
              <a:latin typeface="Old Standard TT"/>
              <a:ea typeface="Old Standard TT"/>
              <a:cs typeface="Old Standard TT"/>
              <a:sym typeface="Old Standard TT"/>
            </a:endParaRPr>
          </a:p>
          <a:p>
            <a:pPr indent="-317500" lvl="0" marL="457200" rtl="0" algn="l">
              <a:lnSpc>
                <a:spcPct val="131578"/>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We recorder Squirrels by themselves, interacting among themselves and interacting with other humans;</a:t>
            </a:r>
            <a:endParaRPr>
              <a:solidFill>
                <a:schemeClr val="dk1"/>
              </a:solidFill>
              <a:latin typeface="Old Standard TT"/>
              <a:ea typeface="Old Standard TT"/>
              <a:cs typeface="Old Standard TT"/>
              <a:sym typeface="Old Standard TT"/>
            </a:endParaRPr>
          </a:p>
          <a:p>
            <a:pPr indent="-317500" lvl="0" marL="457200" rtl="0" algn="l">
              <a:lnSpc>
                <a:spcPct val="131578"/>
              </a:lnSpc>
              <a:spcBef>
                <a:spcPts val="0"/>
              </a:spcBef>
              <a:spcAft>
                <a:spcPts val="0"/>
              </a:spcAft>
              <a:buClr>
                <a:schemeClr val="dk1"/>
              </a:buClr>
              <a:buSzPts val="1400"/>
              <a:buChar char="●"/>
            </a:pPr>
            <a:r>
              <a:rPr lang="en">
                <a:solidFill>
                  <a:schemeClr val="dk1"/>
                </a:solidFill>
                <a:latin typeface="Old Standard TT"/>
                <a:ea typeface="Old Standard TT"/>
                <a:cs typeface="Old Standard TT"/>
                <a:sym typeface="Old Standard TT"/>
              </a:rPr>
              <a:t>as similar as they are to each other, Deep Lab Cut allowed for comparison, tracking movements, and powering our hypothesis;</a:t>
            </a:r>
            <a:endParaRPr sz="1600">
              <a:latin typeface="Old Standard TT"/>
              <a:ea typeface="Old Standard TT"/>
              <a:cs typeface="Old Standard TT"/>
              <a:sym typeface="Old Standard TT"/>
            </a:endParaRPr>
          </a:p>
        </p:txBody>
      </p:sp>
      <p:sp>
        <p:nvSpPr>
          <p:cNvPr id="165" name="Google Shape;165;p29"/>
          <p:cNvSpPr/>
          <p:nvPr/>
        </p:nvSpPr>
        <p:spPr>
          <a:xfrm>
            <a:off x="4387100" y="169075"/>
            <a:ext cx="4502700" cy="484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9"/>
          <p:cNvPicPr preferRelativeResize="0"/>
          <p:nvPr/>
        </p:nvPicPr>
        <p:blipFill>
          <a:blip r:embed="rId3">
            <a:alphaModFix/>
          </a:blip>
          <a:stretch>
            <a:fillRect/>
          </a:stretch>
        </p:blipFill>
        <p:spPr>
          <a:xfrm>
            <a:off x="4387100" y="169075"/>
            <a:ext cx="4502700" cy="26961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ethics associated with our</a:t>
            </a:r>
            <a:r>
              <a:rPr lang="en"/>
              <a:t> research design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172500" y="2232775"/>
            <a:ext cx="8520600" cy="37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600"/>
          </a:p>
        </p:txBody>
      </p:sp>
      <p:sp>
        <p:nvSpPr>
          <p:cNvPr id="177" name="Google Shape;177;p31"/>
          <p:cNvSpPr txBox="1"/>
          <p:nvPr/>
        </p:nvSpPr>
        <p:spPr>
          <a:xfrm>
            <a:off x="222750" y="167075"/>
            <a:ext cx="84201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Clr>
                <a:schemeClr val="dk1"/>
              </a:buClr>
              <a:buSzPts val="1100"/>
              <a:buFont typeface="Arial"/>
              <a:buNone/>
            </a:pPr>
            <a:r>
              <a:rPr b="1" lang="en">
                <a:solidFill>
                  <a:schemeClr val="dk1"/>
                </a:solidFill>
                <a:latin typeface="Old Standard TT"/>
                <a:ea typeface="Old Standard TT"/>
                <a:cs typeface="Old Standard TT"/>
                <a:sym typeface="Old Standard TT"/>
              </a:rPr>
              <a:t>"Squirrels use sound cues during foraging to determine if danger is nearby without losing focus or finding food"</a:t>
            </a:r>
            <a:endParaRPr b="1">
              <a:latin typeface="Old Standard TT"/>
              <a:ea typeface="Old Standard TT"/>
              <a:cs typeface="Old Standard TT"/>
              <a:sym typeface="Old Standard TT"/>
            </a:endParaRPr>
          </a:p>
        </p:txBody>
      </p:sp>
      <p:sp>
        <p:nvSpPr>
          <p:cNvPr id="178" name="Google Shape;178;p31"/>
          <p:cNvSpPr txBox="1"/>
          <p:nvPr/>
        </p:nvSpPr>
        <p:spPr>
          <a:xfrm>
            <a:off x="390775" y="815075"/>
            <a:ext cx="7981500" cy="3967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dk1"/>
              </a:buClr>
              <a:buSzPts val="1300"/>
              <a:buFont typeface="Old Standard TT"/>
              <a:buChar char="-"/>
            </a:pPr>
            <a:r>
              <a:rPr lang="en" sz="1300">
                <a:solidFill>
                  <a:schemeClr val="dk1"/>
                </a:solidFill>
                <a:latin typeface="Old Standard TT"/>
                <a:ea typeface="Old Standard TT"/>
                <a:cs typeface="Old Standard TT"/>
                <a:sym typeface="Old Standard TT"/>
              </a:rPr>
              <a:t>We couldn't manipulate our animals and place them in a controlled environment.</a:t>
            </a:r>
            <a:endParaRPr sz="1300">
              <a:solidFill>
                <a:schemeClr val="dk1"/>
              </a:solidFill>
              <a:latin typeface="Old Standard TT"/>
              <a:ea typeface="Old Standard TT"/>
              <a:cs typeface="Old Standard TT"/>
              <a:sym typeface="Old Standard TT"/>
            </a:endParaRPr>
          </a:p>
          <a:p>
            <a:pPr indent="-311150" lvl="0" marL="457200" marR="0" rtl="0" algn="l">
              <a:lnSpc>
                <a:spcPct val="115000"/>
              </a:lnSpc>
              <a:spcBef>
                <a:spcPts val="0"/>
              </a:spcBef>
              <a:spcAft>
                <a:spcPts val="0"/>
              </a:spcAft>
              <a:buClr>
                <a:schemeClr val="dk1"/>
              </a:buClr>
              <a:buSzPts val="1300"/>
              <a:buFont typeface="Old Standard TT"/>
              <a:buChar char="-"/>
            </a:pPr>
            <a:r>
              <a:rPr lang="en" sz="1300">
                <a:solidFill>
                  <a:schemeClr val="dk1"/>
                </a:solidFill>
                <a:latin typeface="Old Standard TT"/>
                <a:ea typeface="Old Standard TT"/>
                <a:cs typeface="Old Standard TT"/>
                <a:sym typeface="Old Standard TT"/>
              </a:rPr>
              <a:t>Due to the lack of data there was a reliability issues because we only submitted 30 videos to support our hypothesis.</a:t>
            </a:r>
            <a:endParaRPr sz="1300">
              <a:solidFill>
                <a:schemeClr val="dk1"/>
              </a:solidFill>
              <a:latin typeface="Old Standard TT"/>
              <a:ea typeface="Old Standard TT"/>
              <a:cs typeface="Old Standard TT"/>
              <a:sym typeface="Old Standard TT"/>
            </a:endParaRPr>
          </a:p>
          <a:p>
            <a:pPr indent="-311150" lvl="0" marL="457200" rtl="0" algn="l">
              <a:lnSpc>
                <a:spcPct val="115000"/>
              </a:lnSpc>
              <a:spcBef>
                <a:spcPts val="0"/>
              </a:spcBef>
              <a:spcAft>
                <a:spcPts val="0"/>
              </a:spcAft>
              <a:buClr>
                <a:schemeClr val="dk1"/>
              </a:buClr>
              <a:buSzPts val="1300"/>
              <a:buFont typeface="Old Standard TT"/>
              <a:buChar char="-"/>
            </a:pPr>
            <a:r>
              <a:rPr lang="en" sz="1300">
                <a:solidFill>
                  <a:schemeClr val="dk1"/>
                </a:solidFill>
                <a:latin typeface="Old Standard TT"/>
                <a:ea typeface="Old Standard TT"/>
                <a:cs typeface="Old Standard TT"/>
                <a:sym typeface="Old Standard TT"/>
              </a:rPr>
              <a:t>One issue we encountered as a team was the inability to upload videos that were not our own to support our hypothesis.</a:t>
            </a:r>
            <a:endParaRPr sz="1300">
              <a:solidFill>
                <a:schemeClr val="dk1"/>
              </a:solidFill>
              <a:latin typeface="Old Standard TT"/>
              <a:ea typeface="Old Standard TT"/>
              <a:cs typeface="Old Standard TT"/>
              <a:sym typeface="Old Standard TT"/>
            </a:endParaRPr>
          </a:p>
          <a:p>
            <a:pPr indent="-311150" lvl="0" marL="457200" rtl="0" algn="l">
              <a:lnSpc>
                <a:spcPct val="115000"/>
              </a:lnSpc>
              <a:spcBef>
                <a:spcPts val="1600"/>
              </a:spcBef>
              <a:spcAft>
                <a:spcPts val="0"/>
              </a:spcAft>
              <a:buClr>
                <a:schemeClr val="dk1"/>
              </a:buClr>
              <a:buSzPts val="1300"/>
              <a:buFont typeface="Old Standard TT"/>
              <a:buChar char="-"/>
            </a:pPr>
            <a:r>
              <a:rPr lang="en" sz="1300">
                <a:solidFill>
                  <a:schemeClr val="dk1"/>
                </a:solidFill>
                <a:latin typeface="Old Standard TT"/>
                <a:ea typeface="Old Standard TT"/>
                <a:cs typeface="Old Standard TT"/>
                <a:sym typeface="Old Standard TT"/>
              </a:rPr>
              <a:t>Some of the demographic risks include squirrels being dangerous, and the animals not being in their natural habitat</a:t>
            </a:r>
            <a:endParaRPr sz="1300">
              <a:solidFill>
                <a:schemeClr val="dk1"/>
              </a:solidFill>
              <a:latin typeface="Old Standard TT"/>
              <a:ea typeface="Old Standard TT"/>
              <a:cs typeface="Old Standard TT"/>
              <a:sym typeface="Old Standard TT"/>
            </a:endParaRPr>
          </a:p>
          <a:p>
            <a:pPr indent="-311150" lvl="0" marL="457200" rtl="0" algn="l">
              <a:lnSpc>
                <a:spcPct val="115000"/>
              </a:lnSpc>
              <a:spcBef>
                <a:spcPts val="1600"/>
              </a:spcBef>
              <a:spcAft>
                <a:spcPts val="0"/>
              </a:spcAft>
              <a:buClr>
                <a:schemeClr val="dk1"/>
              </a:buClr>
              <a:buSzPts val="1300"/>
              <a:buFont typeface="Old Standard TT"/>
              <a:buChar char="-"/>
            </a:pPr>
            <a:r>
              <a:rPr lang="en" sz="1300">
                <a:solidFill>
                  <a:schemeClr val="dk1"/>
                </a:solidFill>
                <a:latin typeface="Old Standard TT"/>
                <a:ea typeface="Old Standard TT"/>
                <a:cs typeface="Old Standard TT"/>
                <a:sym typeface="Old Standard TT"/>
              </a:rPr>
              <a:t>Any interaction with the animal that may cause them to change their usual behavior requires full ethical approval from the IACUC (institutional animal care and use committee).</a:t>
            </a:r>
            <a:endParaRPr sz="1300">
              <a:solidFill>
                <a:schemeClr val="dk1"/>
              </a:solidFill>
              <a:latin typeface="Old Standard TT"/>
              <a:ea typeface="Old Standard TT"/>
              <a:cs typeface="Old Standard TT"/>
              <a:sym typeface="Old Standard TT"/>
            </a:endParaRPr>
          </a:p>
          <a:p>
            <a:pPr indent="-311150" lvl="0" marL="457200" rtl="0" algn="l">
              <a:lnSpc>
                <a:spcPct val="115000"/>
              </a:lnSpc>
              <a:spcBef>
                <a:spcPts val="1600"/>
              </a:spcBef>
              <a:spcAft>
                <a:spcPts val="0"/>
              </a:spcAft>
              <a:buClr>
                <a:schemeClr val="dk1"/>
              </a:buClr>
              <a:buSzPts val="1300"/>
              <a:buFont typeface="Old Standard TT"/>
              <a:buChar char="-"/>
            </a:pPr>
            <a:r>
              <a:rPr lang="en" sz="1300">
                <a:solidFill>
                  <a:schemeClr val="dk1"/>
                </a:solidFill>
                <a:latin typeface="Old Standard TT"/>
                <a:ea typeface="Old Standard TT"/>
                <a:cs typeface="Old Standard TT"/>
                <a:sym typeface="Old Standard TT"/>
              </a:rPr>
              <a:t>In terms of culture and values that needed to be considered; we focused on the freedom for the animals, in regard to how the animal exist and made sure to not apply any danger and harm to them.</a:t>
            </a:r>
            <a:endParaRPr sz="1300">
              <a:solidFill>
                <a:schemeClr val="dk1"/>
              </a:solidFill>
              <a:latin typeface="Old Standard TT"/>
              <a:ea typeface="Old Standard TT"/>
              <a:cs typeface="Old Standard TT"/>
              <a:sym typeface="Old Standard TT"/>
            </a:endParaRPr>
          </a:p>
          <a:p>
            <a:pPr indent="-311150" lvl="0" marL="457200" rtl="0" algn="l">
              <a:lnSpc>
                <a:spcPct val="115000"/>
              </a:lnSpc>
              <a:spcBef>
                <a:spcPts val="1600"/>
              </a:spcBef>
              <a:spcAft>
                <a:spcPts val="1600"/>
              </a:spcAft>
              <a:buClr>
                <a:schemeClr val="dk1"/>
              </a:buClr>
              <a:buSzPts val="1300"/>
              <a:buFont typeface="Old Standard TT"/>
              <a:buChar char="-"/>
            </a:pPr>
            <a:r>
              <a:rPr lang="en" sz="1300">
                <a:solidFill>
                  <a:schemeClr val="dk1"/>
                </a:solidFill>
                <a:latin typeface="Old Standard TT"/>
                <a:ea typeface="Old Standard TT"/>
                <a:cs typeface="Old Standard TT"/>
                <a:sym typeface="Old Standard TT"/>
              </a:rPr>
              <a:t> If we were to publish our research it wouldn't be plagiarized due to the fact all of the videos were ours and nothing was taken from somewhere else.</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8078700" cy="7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Eastern Grey Squirrel Background</a:t>
            </a:r>
            <a:endParaRPr/>
          </a:p>
        </p:txBody>
      </p:sp>
      <p:sp>
        <p:nvSpPr>
          <p:cNvPr id="66" name="Google Shape;66;p14"/>
          <p:cNvSpPr txBox="1"/>
          <p:nvPr/>
        </p:nvSpPr>
        <p:spPr>
          <a:xfrm>
            <a:off x="202350" y="702525"/>
            <a:ext cx="5946600" cy="427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Scientific Name: Sciurus Carolinensis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Life span: 6 years </a:t>
            </a:r>
            <a:endParaRPr>
              <a:solidFill>
                <a:schemeClr val="lt1"/>
              </a:solidFill>
              <a:latin typeface="Old Standard TT"/>
              <a:ea typeface="Old Standard TT"/>
              <a:cs typeface="Old Standard TT"/>
              <a:sym typeface="Old Standard TT"/>
            </a:endParaRPr>
          </a:p>
          <a:p>
            <a:pPr indent="0" lvl="0" marL="0" rtl="0" algn="l">
              <a:spcBef>
                <a:spcPts val="1000"/>
              </a:spcBef>
              <a:spcAft>
                <a:spcPts val="0"/>
              </a:spcAft>
              <a:buNone/>
            </a:pPr>
            <a:r>
              <a:rPr lang="en">
                <a:solidFill>
                  <a:schemeClr val="lt1"/>
                </a:solidFill>
                <a:latin typeface="Old Standard TT"/>
                <a:ea typeface="Old Standard TT"/>
                <a:cs typeface="Old Standard TT"/>
                <a:sym typeface="Old Standard TT"/>
              </a:rPr>
              <a:t>Habitat and Range: Eastern Hardwood forest in the USA and Canada, recently introduced to </a:t>
            </a:r>
            <a:r>
              <a:rPr lang="en">
                <a:solidFill>
                  <a:schemeClr val="lt1"/>
                </a:solidFill>
                <a:latin typeface="Old Standard TT"/>
                <a:ea typeface="Old Standard TT"/>
                <a:cs typeface="Old Standard TT"/>
                <a:sym typeface="Old Standard TT"/>
              </a:rPr>
              <a:t>England</a:t>
            </a:r>
            <a:r>
              <a:rPr lang="en">
                <a:solidFill>
                  <a:schemeClr val="lt1"/>
                </a:solidFill>
                <a:latin typeface="Old Standard TT"/>
                <a:ea typeface="Old Standard TT"/>
                <a:cs typeface="Old Standard TT"/>
                <a:sym typeface="Old Standard TT"/>
              </a:rPr>
              <a:t> and South Africa </a:t>
            </a:r>
            <a:endParaRPr>
              <a:solidFill>
                <a:schemeClr val="lt1"/>
              </a:solidFill>
              <a:latin typeface="Old Standard TT"/>
              <a:ea typeface="Old Standard TT"/>
              <a:cs typeface="Old Standard TT"/>
              <a:sym typeface="Old Standard TT"/>
            </a:endParaRPr>
          </a:p>
          <a:p>
            <a:pPr indent="0" lvl="0" marL="0" rtl="0" algn="l">
              <a:spcBef>
                <a:spcPts val="1000"/>
              </a:spcBef>
              <a:spcAft>
                <a:spcPts val="0"/>
              </a:spcAft>
              <a:buNone/>
            </a:pPr>
            <a:r>
              <a:rPr lang="en">
                <a:solidFill>
                  <a:schemeClr val="lt1"/>
                </a:solidFill>
                <a:latin typeface="Old Standard TT"/>
                <a:ea typeface="Old Standard TT"/>
                <a:cs typeface="Old Standard TT"/>
                <a:sym typeface="Old Standard TT"/>
              </a:rPr>
              <a:t>Appearance: </a:t>
            </a:r>
            <a:endParaRPr>
              <a:solidFill>
                <a:schemeClr val="lt1"/>
              </a:solidFill>
              <a:latin typeface="Old Standard TT"/>
              <a:ea typeface="Old Standard TT"/>
              <a:cs typeface="Old Standard TT"/>
              <a:sym typeface="Old Standard TT"/>
            </a:endParaRPr>
          </a:p>
          <a:p>
            <a:pPr indent="-317500" lvl="0" marL="457200" rtl="0" algn="l">
              <a:spcBef>
                <a:spcPts val="100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Commonly in 2 color phases, Black and Grey</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Usually has a white underside </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Most notable for its large, bushy tail</a:t>
            </a:r>
            <a:endParaRPr>
              <a:solidFill>
                <a:schemeClr val="lt1"/>
              </a:solidFill>
              <a:latin typeface="Old Standard TT"/>
              <a:ea typeface="Old Standard TT"/>
              <a:cs typeface="Old Standard TT"/>
              <a:sym typeface="Old Standard TT"/>
            </a:endParaRPr>
          </a:p>
          <a:p>
            <a:pPr indent="0" lvl="0" marL="0" rtl="0" algn="l">
              <a:spcBef>
                <a:spcPts val="1000"/>
              </a:spcBef>
              <a:spcAft>
                <a:spcPts val="0"/>
              </a:spcAft>
              <a:buNone/>
            </a:pPr>
            <a:r>
              <a:rPr lang="en">
                <a:solidFill>
                  <a:schemeClr val="lt1"/>
                </a:solidFill>
                <a:latin typeface="Old Standard TT"/>
                <a:ea typeface="Old Standard TT"/>
                <a:cs typeface="Old Standard TT"/>
                <a:sym typeface="Old Standard TT"/>
              </a:rPr>
              <a:t>Behaviors: </a:t>
            </a:r>
            <a:endParaRPr>
              <a:solidFill>
                <a:schemeClr val="lt1"/>
              </a:solidFill>
              <a:latin typeface="Old Standard TT"/>
              <a:ea typeface="Old Standard TT"/>
              <a:cs typeface="Old Standard TT"/>
              <a:sym typeface="Old Standard TT"/>
            </a:endParaRPr>
          </a:p>
          <a:p>
            <a:pPr indent="-317500" lvl="0" marL="457200" rtl="0" algn="l">
              <a:spcBef>
                <a:spcPts val="100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Spends majority of its life in trees</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Has great agility, using its tail to balance and leap from branch to branch</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Most active during the day, does not hibernate</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Known foragers, primarily eats nuts and is known to bury them without returning to the place where they buried them, causes trees to grow</a:t>
            </a:r>
            <a:endParaRPr>
              <a:solidFill>
                <a:schemeClr val="lt1"/>
              </a:solidFill>
              <a:latin typeface="Old Standard TT"/>
              <a:ea typeface="Old Standard TT"/>
              <a:cs typeface="Old Standard TT"/>
              <a:sym typeface="Old Standard TT"/>
            </a:endParaRPr>
          </a:p>
        </p:txBody>
      </p:sp>
      <p:pic>
        <p:nvPicPr>
          <p:cNvPr id="67" name="Google Shape;67;p14"/>
          <p:cNvPicPr preferRelativeResize="0"/>
          <p:nvPr/>
        </p:nvPicPr>
        <p:blipFill>
          <a:blip r:embed="rId3">
            <a:alphaModFix/>
          </a:blip>
          <a:stretch>
            <a:fillRect/>
          </a:stretch>
        </p:blipFill>
        <p:spPr>
          <a:xfrm>
            <a:off x="6248125" y="209025"/>
            <a:ext cx="2591075" cy="2149509"/>
          </a:xfrm>
          <a:prstGeom prst="rect">
            <a:avLst/>
          </a:prstGeom>
          <a:noFill/>
          <a:ln>
            <a:noFill/>
          </a:ln>
        </p:spPr>
      </p:pic>
      <p:pic>
        <p:nvPicPr>
          <p:cNvPr id="68" name="Google Shape;68;p14"/>
          <p:cNvPicPr preferRelativeResize="0"/>
          <p:nvPr/>
        </p:nvPicPr>
        <p:blipFill>
          <a:blip r:embed="rId4">
            <a:alphaModFix/>
          </a:blip>
          <a:stretch>
            <a:fillRect/>
          </a:stretch>
        </p:blipFill>
        <p:spPr>
          <a:xfrm>
            <a:off x="6248125" y="2622554"/>
            <a:ext cx="2591075" cy="226132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093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4" name="Google Shape;184;p32"/>
          <p:cNvSpPr txBox="1"/>
          <p:nvPr>
            <p:ph idx="1" type="body"/>
          </p:nvPr>
        </p:nvSpPr>
        <p:spPr>
          <a:xfrm>
            <a:off x="311700" y="915475"/>
            <a:ext cx="8520600" cy="3849000"/>
          </a:xfrm>
          <a:prstGeom prst="rect">
            <a:avLst/>
          </a:prstGeom>
        </p:spPr>
        <p:txBody>
          <a:bodyPr anchorCtr="0" anchor="t" bIns="91425" lIns="91425" spcFirstLastPara="1" rIns="91425" wrap="square" tIns="91425">
            <a:noAutofit/>
          </a:bodyPr>
          <a:lstStyle/>
          <a:p>
            <a:pPr indent="-914400" lvl="0" marL="914400" rtl="0" algn="l">
              <a:spcBef>
                <a:spcPts val="0"/>
              </a:spcBef>
              <a:spcAft>
                <a:spcPts val="0"/>
              </a:spcAft>
              <a:buClr>
                <a:schemeClr val="dk1"/>
              </a:buClr>
              <a:buSzPts val="1100"/>
              <a:buFont typeface="Arial"/>
              <a:buNone/>
            </a:pPr>
            <a:r>
              <a:rPr lang="en" sz="1000"/>
              <a:t>Chow, K. Y., Clayton, N., &amp; Steele, M. (2021, February 26). Cognitive Performance of Wild Eastern Gray Squirrels (Sciurus carolinensis) in Rural and Urban, Native, and Non-native Environments (S. Ducatez, Ed.) [Review of Cognitive Performance of Wild Eastern Gray Squirrels (Sciurus carolinensis) in Rural and Urban, Native, and Non-native Environments]. Frontiers in Ecology and Evolution; Frontiers. </a:t>
            </a:r>
            <a:r>
              <a:rPr lang="en" sz="1000">
                <a:uFill>
                  <a:noFill/>
                </a:uFill>
                <a:hlinkClick r:id="rId3"/>
              </a:rPr>
              <a:t>https://www.frontiersin.org/articles/10.3389/fevo.2021.615899/full#h6</a:t>
            </a:r>
            <a:endParaRPr sz="1000"/>
          </a:p>
          <a:p>
            <a:pPr indent="-914400" lvl="0" marL="914400" rtl="0" algn="l">
              <a:spcBef>
                <a:spcPts val="1600"/>
              </a:spcBef>
              <a:spcAft>
                <a:spcPts val="0"/>
              </a:spcAft>
              <a:buClr>
                <a:schemeClr val="dk1"/>
              </a:buClr>
              <a:buSzPts val="1100"/>
              <a:buFont typeface="Arial"/>
              <a:buNone/>
            </a:pPr>
            <a:r>
              <a:rPr lang="en" sz="1000"/>
              <a:t>Cronk, L., &amp; Palombit, R. (2021). Eastern gray squirrel (Sciurus carolinensis) color morphs do not differ in aggressiveness. Acta Ethologica, 24(3), 143–147. </a:t>
            </a:r>
            <a:r>
              <a:rPr lang="en" sz="1000">
                <a:uFill>
                  <a:noFill/>
                </a:uFill>
                <a:hlinkClick r:id="rId4"/>
              </a:rPr>
              <a:t>https://doi.org/10.1007/s10211-021-00372-z</a:t>
            </a:r>
            <a:endParaRPr sz="1000"/>
          </a:p>
          <a:p>
            <a:pPr indent="-857250" lvl="0" marL="914400" rtl="0" algn="l">
              <a:spcBef>
                <a:spcPts val="1600"/>
              </a:spcBef>
              <a:spcAft>
                <a:spcPts val="0"/>
              </a:spcAft>
              <a:buClr>
                <a:schemeClr val="dk1"/>
              </a:buClr>
              <a:buSzPts val="1100"/>
              <a:buFont typeface="Arial"/>
              <a:buNone/>
            </a:pPr>
            <a:r>
              <a:rPr lang="en" sz="1000"/>
              <a:t>E.G.Lea, S., A.Leaver, L., Wauters, L. A., Steele, M. A., Pravosudov, V. V., Partan, S. R., Murphy, D., Makowska, I. J., Lima, S., Lima, S. L., Kroodsma, D. E., Heyes, C. M., Gerber, L., Galef, B. G., Frommolt, K. H., Fisler, G. F., Ekman, J., Bednekoff, P. A., Allen, D., … Gurnell, J. (2015, May 6). Behavioural responses of eastern grey squirrels, sciurus carolinensis, to cues of risk while foraging. Behavioural Processes. Retrieved December 6, 2022, from https://www.sciencedirect.com/science/article/abs/pii/S0376635715001254 </a:t>
            </a:r>
            <a:endParaRPr sz="1000"/>
          </a:p>
          <a:p>
            <a:pPr indent="-857250" lvl="0" marL="914400" rtl="0" algn="l">
              <a:spcBef>
                <a:spcPts val="1600"/>
              </a:spcBef>
              <a:spcAft>
                <a:spcPts val="0"/>
              </a:spcAft>
              <a:buClr>
                <a:schemeClr val="dk1"/>
              </a:buClr>
              <a:buSzPts val="1100"/>
              <a:buFont typeface="Arial"/>
              <a:buNone/>
            </a:pPr>
            <a:r>
              <a:rPr lang="en" sz="1000"/>
              <a:t>Hinterland Who’s Who - Eastern Grey Squirrel. (n.d.). Www.hww.ca. </a:t>
            </a:r>
            <a:r>
              <a:rPr lang="en" sz="1000">
                <a:uFill>
                  <a:noFill/>
                </a:uFill>
                <a:hlinkClick r:id="rId5"/>
              </a:rPr>
              <a:t>https://www.hww.ca/en/wildlife/mammals/eastern-grey-squirrel.html#sid2</a:t>
            </a:r>
            <a:endParaRPr sz="1000"/>
          </a:p>
          <a:p>
            <a:pPr indent="-857250" lvl="0" marL="914400" rtl="0" algn="l">
              <a:spcBef>
                <a:spcPts val="1600"/>
              </a:spcBef>
              <a:spcAft>
                <a:spcPts val="0"/>
              </a:spcAft>
              <a:buClr>
                <a:schemeClr val="dk1"/>
              </a:buClr>
              <a:buSzPts val="1100"/>
              <a:buFont typeface="Arial"/>
              <a:buNone/>
            </a:pPr>
            <a:r>
              <a:rPr lang="en" sz="1000"/>
              <a:t>Lilly, M. V., Lucore, E. C., &amp; Tarvin, K. A. (2019). Eavesdropping grey squirrels infer safety from bird chatter. PLOS ONE, 14(9), e0221279. </a:t>
            </a:r>
            <a:r>
              <a:rPr lang="en" sz="1000">
                <a:uFill>
                  <a:noFill/>
                </a:uFill>
                <a:hlinkClick r:id="rId6"/>
              </a:rPr>
              <a:t>https://doi.org/10.1371/journal.pone.0221279</a:t>
            </a:r>
            <a:endParaRPr sz="1000"/>
          </a:p>
          <a:p>
            <a:pPr indent="-857250" lvl="0" marL="914400" rtl="0" algn="l">
              <a:spcBef>
                <a:spcPts val="1600"/>
              </a:spcBef>
              <a:spcAft>
                <a:spcPts val="0"/>
              </a:spcAft>
              <a:buClr>
                <a:schemeClr val="dk1"/>
              </a:buClr>
              <a:buSzPts val="1100"/>
              <a:buFont typeface="Arial"/>
              <a:buNone/>
            </a:pPr>
            <a:r>
              <a:rPr lang="en" sz="1000"/>
              <a:t>Simmons, A., &amp; McRae, T. (2014, May 1). Hidden Markov models of eastern gray squirrel (Sciurus carolinensis) alarm calls. SagePub Journals. Retrieved December 6, 2022, from </a:t>
            </a:r>
            <a:r>
              <a:rPr lang="en" sz="1000">
                <a:uFill>
                  <a:noFill/>
                </a:uFill>
                <a:hlinkClick r:id="rId7"/>
              </a:rPr>
              <a:t>https://journals.sagepub.com/doi/full/10.1177/1059712314529981</a:t>
            </a:r>
            <a:endParaRPr sz="1000"/>
          </a:p>
          <a:p>
            <a:pPr indent="0" lvl="0" marL="0" rtl="0" algn="l">
              <a:spcBef>
                <a:spcPts val="1600"/>
              </a:spcBef>
              <a:spcAft>
                <a:spcPts val="0"/>
              </a:spcAft>
              <a:buNone/>
            </a:pPr>
            <a:r>
              <a:t/>
            </a:r>
            <a:endParaRPr sz="1200" u="sng">
              <a:solidFill>
                <a:schemeClr val="accent5"/>
              </a:solidFill>
              <a:highlight>
                <a:srgbClr val="FCFCFC"/>
              </a:highlight>
            </a:endParaRPr>
          </a:p>
          <a:p>
            <a:pPr indent="0" lvl="0" marL="0" rtl="0" algn="l">
              <a:spcBef>
                <a:spcPts val="1600"/>
              </a:spcBef>
              <a:spcAft>
                <a:spcPts val="0"/>
              </a:spcAft>
              <a:buClr>
                <a:schemeClr val="dk1"/>
              </a:buClr>
              <a:buSzPts val="1100"/>
              <a:buFont typeface="Arial"/>
              <a:buNone/>
            </a:pPr>
            <a:r>
              <a:t/>
            </a:r>
            <a:endParaRPr sz="1200" u="sng">
              <a:solidFill>
                <a:schemeClr val="accent5"/>
              </a:solidFill>
              <a:highlight>
                <a:srgbClr val="FCFCFC"/>
              </a:highlight>
            </a:endParaRPr>
          </a:p>
          <a:p>
            <a:pPr indent="0" lvl="0" marL="0" rtl="0" algn="l">
              <a:spcBef>
                <a:spcPts val="1600"/>
              </a:spcBef>
              <a:spcAft>
                <a:spcPts val="1600"/>
              </a:spcAft>
              <a:buNone/>
            </a:pPr>
            <a:r>
              <a:t/>
            </a:r>
            <a:endParaRPr sz="1200" u="sng">
              <a:solidFill>
                <a:schemeClr val="accent5"/>
              </a:solidFill>
              <a:highlight>
                <a:srgbClr val="FCFCFC"/>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196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90" name="Google Shape;190;p33"/>
          <p:cNvSpPr txBox="1"/>
          <p:nvPr>
            <p:ph idx="1" type="body"/>
          </p:nvPr>
        </p:nvSpPr>
        <p:spPr>
          <a:xfrm>
            <a:off x="778025" y="1171600"/>
            <a:ext cx="3534900" cy="33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Aidan McGinnis</a:t>
            </a:r>
            <a:endParaRPr/>
          </a:p>
          <a:p>
            <a:pPr indent="0" lvl="0" marL="0" rtl="0" algn="ctr">
              <a:spcBef>
                <a:spcPts val="1600"/>
              </a:spcBef>
              <a:spcAft>
                <a:spcPts val="0"/>
              </a:spcAft>
              <a:buNone/>
            </a:pPr>
            <a:r>
              <a:rPr lang="en"/>
              <a:t>Kasey O’Mahony</a:t>
            </a:r>
            <a:endParaRPr/>
          </a:p>
          <a:p>
            <a:pPr indent="0" lvl="0" marL="0" rtl="0" algn="ctr">
              <a:spcBef>
                <a:spcPts val="1600"/>
              </a:spcBef>
              <a:spcAft>
                <a:spcPts val="0"/>
              </a:spcAft>
              <a:buNone/>
            </a:pPr>
            <a:r>
              <a:rPr lang="en"/>
              <a:t>Romario Joseph</a:t>
            </a:r>
            <a:endParaRPr/>
          </a:p>
          <a:p>
            <a:pPr indent="0" lvl="0" marL="0" rtl="0" algn="ctr">
              <a:spcBef>
                <a:spcPts val="1600"/>
              </a:spcBef>
              <a:spcAft>
                <a:spcPts val="0"/>
              </a:spcAft>
              <a:buNone/>
            </a:pPr>
            <a:r>
              <a:rPr lang="en"/>
              <a:t>Sumaya Abdullahi</a:t>
            </a:r>
            <a:endParaRPr/>
          </a:p>
          <a:p>
            <a:pPr indent="0" lvl="0" marL="0" rtl="0" algn="ctr">
              <a:spcBef>
                <a:spcPts val="1600"/>
              </a:spcBef>
              <a:spcAft>
                <a:spcPts val="0"/>
              </a:spcAft>
              <a:buNone/>
            </a:pPr>
            <a:r>
              <a:rPr lang="en"/>
              <a:t>Tydina Muhammad</a:t>
            </a:r>
            <a:endParaRPr/>
          </a:p>
          <a:p>
            <a:pPr indent="0" lvl="0" marL="0" rtl="0" algn="ctr">
              <a:spcBef>
                <a:spcPts val="1600"/>
              </a:spcBef>
              <a:spcAft>
                <a:spcPts val="0"/>
              </a:spcAft>
              <a:buNone/>
            </a:pPr>
            <a:r>
              <a:rPr lang="en"/>
              <a:t>Vitoria Gomes de Mattos Sousa</a:t>
            </a:r>
            <a:endParaRPr/>
          </a:p>
          <a:p>
            <a:pPr indent="0" lvl="0" marL="0" rtl="0" algn="ctr">
              <a:spcBef>
                <a:spcPts val="1600"/>
              </a:spcBef>
              <a:spcAft>
                <a:spcPts val="1600"/>
              </a:spcAft>
              <a:buNone/>
            </a:pPr>
            <a:r>
              <a:t/>
            </a:r>
            <a:endParaRPr/>
          </a:p>
        </p:txBody>
      </p:sp>
      <p:sp>
        <p:nvSpPr>
          <p:cNvPr id="191" name="Google Shape;191;p33"/>
          <p:cNvSpPr txBox="1"/>
          <p:nvPr>
            <p:ph idx="1" type="body"/>
          </p:nvPr>
        </p:nvSpPr>
        <p:spPr>
          <a:xfrm>
            <a:off x="4722075" y="1171600"/>
            <a:ext cx="3622500" cy="33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PSYCH 201 - </a:t>
            </a:r>
            <a:r>
              <a:rPr lang="en"/>
              <a:t>Introduction to Behavioral Research</a:t>
            </a:r>
            <a:endParaRPr/>
          </a:p>
          <a:p>
            <a:pPr indent="0" lvl="0" marL="0" rtl="0" algn="ctr">
              <a:spcBef>
                <a:spcPts val="1600"/>
              </a:spcBef>
              <a:spcAft>
                <a:spcPts val="0"/>
              </a:spcAft>
              <a:buNone/>
            </a:pPr>
            <a:r>
              <a:rPr lang="en"/>
              <a:t>Professor Vic Shao-Chih Chiang</a:t>
            </a:r>
            <a:endParaRPr/>
          </a:p>
          <a:p>
            <a:pPr indent="0" lvl="0" marL="0" rtl="0" algn="ctr">
              <a:spcBef>
                <a:spcPts val="1600"/>
              </a:spcBef>
              <a:spcAft>
                <a:spcPts val="0"/>
              </a:spcAft>
              <a:buNone/>
            </a:pPr>
            <a:r>
              <a:rPr lang="en"/>
              <a:t>University of Massachusetts Boston</a:t>
            </a:r>
            <a:endParaRPr/>
          </a:p>
          <a:p>
            <a:pPr indent="0" lvl="0" marL="0" rtl="0" algn="ctr">
              <a:spcBef>
                <a:spcPts val="1600"/>
              </a:spcBef>
              <a:spcAft>
                <a:spcPts val="0"/>
              </a:spcAft>
              <a:buNone/>
            </a:pPr>
            <a:r>
              <a:rPr lang="en"/>
              <a:t>Visit our Grey Squirrel Github:</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1600"/>
              </a:spcAft>
              <a:buNone/>
            </a:pPr>
            <a:r>
              <a:t/>
            </a:r>
            <a:endParaRPr/>
          </a:p>
        </p:txBody>
      </p:sp>
      <p:pic>
        <p:nvPicPr>
          <p:cNvPr id="192" name="Google Shape;192;p33">
            <a:hlinkClick r:id="rId3"/>
          </p:cNvPr>
          <p:cNvPicPr preferRelativeResize="0"/>
          <p:nvPr/>
        </p:nvPicPr>
        <p:blipFill>
          <a:blip r:embed="rId4">
            <a:alphaModFix/>
          </a:blip>
          <a:stretch>
            <a:fillRect/>
          </a:stretch>
        </p:blipFill>
        <p:spPr>
          <a:xfrm>
            <a:off x="6182453" y="3835949"/>
            <a:ext cx="830947" cy="73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0" y="0"/>
            <a:ext cx="8118600" cy="79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4700"/>
          </a:p>
        </p:txBody>
      </p:sp>
      <p:sp>
        <p:nvSpPr>
          <p:cNvPr id="74" name="Google Shape;74;p15"/>
          <p:cNvSpPr txBox="1"/>
          <p:nvPr/>
        </p:nvSpPr>
        <p:spPr>
          <a:xfrm>
            <a:off x="457500" y="1213725"/>
            <a:ext cx="7661100" cy="331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Old Standard TT"/>
                <a:ea typeface="Old Standard TT"/>
                <a:cs typeface="Old Standard TT"/>
                <a:sym typeface="Old Standard TT"/>
              </a:rPr>
              <a:t>Hypothesis 1: Squirrels use sound cues during foraging as a way to determine if danger is nearby without losing focus or finding food. </a:t>
            </a:r>
            <a:endParaRPr sz="1700">
              <a:solidFill>
                <a:schemeClr val="lt1"/>
              </a:solidFill>
              <a:latin typeface="Old Standard TT"/>
              <a:ea typeface="Old Standard TT"/>
              <a:cs typeface="Old Standard TT"/>
              <a:sym typeface="Old Standard TT"/>
            </a:endParaRPr>
          </a:p>
          <a:p>
            <a:pPr indent="0" lvl="0" marL="0" rtl="0" algn="l">
              <a:spcBef>
                <a:spcPts val="1000"/>
              </a:spcBef>
              <a:spcAft>
                <a:spcPts val="0"/>
              </a:spcAft>
              <a:buNone/>
            </a:pPr>
            <a:r>
              <a:rPr lang="en" sz="1700">
                <a:solidFill>
                  <a:schemeClr val="lt1"/>
                </a:solidFill>
                <a:latin typeface="Old Standard TT"/>
                <a:ea typeface="Old Standard TT"/>
                <a:cs typeface="Old Standard TT"/>
                <a:sym typeface="Old Standard TT"/>
              </a:rPr>
              <a:t>Hypothesis 2: Squirrels use a variety of noises and movements to warn other squirrels of a threat that is within the area.</a:t>
            </a:r>
            <a:endParaRPr sz="1700">
              <a:solidFill>
                <a:schemeClr val="lt1"/>
              </a:solidFill>
              <a:latin typeface="Old Standard TT"/>
              <a:ea typeface="Old Standard TT"/>
              <a:cs typeface="Old Standard TT"/>
              <a:sym typeface="Old Standard TT"/>
            </a:endParaRPr>
          </a:p>
          <a:p>
            <a:pPr indent="0" lvl="0" marL="0" rtl="0" algn="l">
              <a:spcBef>
                <a:spcPts val="1000"/>
              </a:spcBef>
              <a:spcAft>
                <a:spcPts val="0"/>
              </a:spcAft>
              <a:buNone/>
            </a:pPr>
            <a:r>
              <a:rPr lang="en" sz="1700">
                <a:solidFill>
                  <a:schemeClr val="lt1"/>
                </a:solidFill>
                <a:latin typeface="Old Standard TT"/>
                <a:ea typeface="Old Standard TT"/>
                <a:cs typeface="Old Standard TT"/>
                <a:sym typeface="Old Standard TT"/>
              </a:rPr>
              <a:t>Hypothesis 3: Squirrels use sounds made from other animals to determine whether an area is safe to move to. </a:t>
            </a:r>
            <a:endParaRPr sz="1700">
              <a:solidFill>
                <a:schemeClr val="lt1"/>
              </a:solidFill>
              <a:latin typeface="Old Standard TT"/>
              <a:ea typeface="Old Standard TT"/>
              <a:cs typeface="Old Standard TT"/>
              <a:sym typeface="Old Standard TT"/>
            </a:endParaRPr>
          </a:p>
          <a:p>
            <a:pPr indent="0" lvl="0" marL="0" rtl="0" algn="l">
              <a:spcBef>
                <a:spcPts val="1000"/>
              </a:spcBef>
              <a:spcAft>
                <a:spcPts val="0"/>
              </a:spcAft>
              <a:buNone/>
            </a:pPr>
            <a:r>
              <a:rPr lang="en" sz="1700">
                <a:solidFill>
                  <a:schemeClr val="lt1"/>
                </a:solidFill>
                <a:latin typeface="Old Standard TT"/>
                <a:ea typeface="Old Standard TT"/>
                <a:cs typeface="Old Standard TT"/>
                <a:sym typeface="Old Standard TT"/>
              </a:rPr>
              <a:t>Hypothesis</a:t>
            </a:r>
            <a:r>
              <a:rPr lang="en" sz="1700">
                <a:solidFill>
                  <a:schemeClr val="lt1"/>
                </a:solidFill>
                <a:latin typeface="Old Standard TT"/>
                <a:ea typeface="Old Standard TT"/>
                <a:cs typeface="Old Standard TT"/>
                <a:sym typeface="Old Standard TT"/>
              </a:rPr>
              <a:t> 4: </a:t>
            </a:r>
            <a:r>
              <a:rPr lang="en" sz="1700">
                <a:solidFill>
                  <a:schemeClr val="lt1"/>
                </a:solidFill>
                <a:latin typeface="Old Standard TT"/>
                <a:ea typeface="Old Standard TT"/>
                <a:cs typeface="Old Standard TT"/>
                <a:sym typeface="Old Standard TT"/>
              </a:rPr>
              <a:t>Squirrels listen for possible sounds that could be made by humans to ensure if the environment is safe.</a:t>
            </a:r>
            <a:endParaRPr sz="1700">
              <a:solidFill>
                <a:schemeClr val="lt1"/>
              </a:solidFill>
              <a:latin typeface="Old Standard TT"/>
              <a:ea typeface="Old Standard TT"/>
              <a:cs typeface="Old Standard TT"/>
              <a:sym typeface="Old Standard TT"/>
            </a:endParaRPr>
          </a:p>
          <a:p>
            <a:pPr indent="0" lvl="0" marL="0" rtl="0" algn="l">
              <a:spcBef>
                <a:spcPts val="1000"/>
              </a:spcBef>
              <a:spcAft>
                <a:spcPts val="1000"/>
              </a:spcAft>
              <a:buNone/>
            </a:pPr>
            <a:r>
              <a:rPr lang="en" sz="1700">
                <a:solidFill>
                  <a:schemeClr val="lt1"/>
                </a:solidFill>
                <a:latin typeface="Old Standard TT"/>
                <a:ea typeface="Old Standard TT"/>
                <a:cs typeface="Old Standard TT"/>
                <a:sym typeface="Old Standard TT"/>
              </a:rPr>
              <a:t>Hypothesis 5: </a:t>
            </a:r>
            <a:r>
              <a:rPr lang="en" sz="1700">
                <a:solidFill>
                  <a:schemeClr val="lt1"/>
                </a:solidFill>
                <a:latin typeface="Old Standard TT"/>
                <a:ea typeface="Old Standard TT"/>
                <a:cs typeface="Old Standard TT"/>
                <a:sym typeface="Old Standard TT"/>
              </a:rPr>
              <a:t>Squirrels use sounds made from nature (wind, rain falling, etc.) to determine whether it is safe to go foraging on that given day.</a:t>
            </a:r>
            <a:endParaRPr>
              <a:solidFill>
                <a:schemeClr val="lt1"/>
              </a:solidFill>
              <a:latin typeface="Old Standard TT"/>
              <a:ea typeface="Old Standard TT"/>
              <a:cs typeface="Old Standard TT"/>
              <a:sym typeface="Old Standard TT"/>
            </a:endParaRPr>
          </a:p>
        </p:txBody>
      </p:sp>
      <p:sp>
        <p:nvSpPr>
          <p:cNvPr id="75" name="Google Shape;75;p15"/>
          <p:cNvSpPr/>
          <p:nvPr/>
        </p:nvSpPr>
        <p:spPr>
          <a:xfrm>
            <a:off x="25" y="0"/>
            <a:ext cx="9144000" cy="104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230700" y="415900"/>
            <a:ext cx="48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77" name="Google Shape;77;p15"/>
          <p:cNvSpPr txBox="1"/>
          <p:nvPr/>
        </p:nvSpPr>
        <p:spPr>
          <a:xfrm rot="-422">
            <a:off x="514654" y="270374"/>
            <a:ext cx="488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Old Standard TT"/>
                <a:ea typeface="Old Standard TT"/>
                <a:cs typeface="Old Standard TT"/>
                <a:sym typeface="Old Standard TT"/>
              </a:rPr>
              <a:t>Our five hypothesis </a:t>
            </a:r>
            <a:endParaRPr b="1" sz="2600">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Lab Cut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468600" y="191375"/>
            <a:ext cx="80787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B</a:t>
            </a:r>
            <a:r>
              <a:rPr lang="en" sz="3000"/>
              <a:t>ody parts labelled</a:t>
            </a:r>
            <a:endParaRPr sz="3000"/>
          </a:p>
        </p:txBody>
      </p:sp>
      <p:pic>
        <p:nvPicPr>
          <p:cNvPr id="88" name="Google Shape;88;p17"/>
          <p:cNvPicPr preferRelativeResize="0"/>
          <p:nvPr/>
        </p:nvPicPr>
        <p:blipFill>
          <a:blip r:embed="rId3">
            <a:alphaModFix/>
          </a:blip>
          <a:stretch>
            <a:fillRect/>
          </a:stretch>
        </p:blipFill>
        <p:spPr>
          <a:xfrm>
            <a:off x="974662" y="1006300"/>
            <a:ext cx="7194675" cy="3702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791500" y="353450"/>
            <a:ext cx="29784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Loss curve</a:t>
            </a:r>
            <a:endParaRPr sz="3000"/>
          </a:p>
        </p:txBody>
      </p:sp>
      <p:pic>
        <p:nvPicPr>
          <p:cNvPr id="94" name="Google Shape;94;p18"/>
          <p:cNvPicPr preferRelativeResize="0"/>
          <p:nvPr/>
        </p:nvPicPr>
        <p:blipFill>
          <a:blip r:embed="rId3">
            <a:alphaModFix/>
          </a:blip>
          <a:stretch>
            <a:fillRect/>
          </a:stretch>
        </p:blipFill>
        <p:spPr>
          <a:xfrm>
            <a:off x="202575" y="1448075"/>
            <a:ext cx="4156251" cy="2679700"/>
          </a:xfrm>
          <a:prstGeom prst="rect">
            <a:avLst/>
          </a:prstGeom>
          <a:noFill/>
          <a:ln>
            <a:noFill/>
          </a:ln>
        </p:spPr>
      </p:pic>
      <p:pic>
        <p:nvPicPr>
          <p:cNvPr id="95" name="Google Shape;95;p18"/>
          <p:cNvPicPr preferRelativeResize="0"/>
          <p:nvPr/>
        </p:nvPicPr>
        <p:blipFill>
          <a:blip r:embed="rId4">
            <a:alphaModFix/>
          </a:blip>
          <a:stretch>
            <a:fillRect/>
          </a:stretch>
        </p:blipFill>
        <p:spPr>
          <a:xfrm>
            <a:off x="4684125" y="1448075"/>
            <a:ext cx="4156201" cy="2679700"/>
          </a:xfrm>
          <a:prstGeom prst="rect">
            <a:avLst/>
          </a:prstGeom>
          <a:noFill/>
          <a:ln>
            <a:noFill/>
          </a:ln>
        </p:spPr>
      </p:pic>
      <p:sp>
        <p:nvSpPr>
          <p:cNvPr id="96" name="Google Shape;96;p18"/>
          <p:cNvSpPr txBox="1"/>
          <p:nvPr>
            <p:ph type="title"/>
          </p:nvPr>
        </p:nvSpPr>
        <p:spPr>
          <a:xfrm>
            <a:off x="5273025" y="353450"/>
            <a:ext cx="29784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RMSE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68600" y="191375"/>
            <a:ext cx="80787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Body parts plotted in space</a:t>
            </a:r>
            <a:endParaRPr sz="3000"/>
          </a:p>
        </p:txBody>
      </p:sp>
      <p:pic>
        <p:nvPicPr>
          <p:cNvPr id="102" name="Google Shape;102;p19"/>
          <p:cNvPicPr preferRelativeResize="0"/>
          <p:nvPr/>
        </p:nvPicPr>
        <p:blipFill>
          <a:blip r:embed="rId3">
            <a:alphaModFix/>
          </a:blip>
          <a:stretch>
            <a:fillRect/>
          </a:stretch>
        </p:blipFill>
        <p:spPr>
          <a:xfrm>
            <a:off x="1742013" y="898125"/>
            <a:ext cx="5659970" cy="398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68600" y="191375"/>
            <a:ext cx="80787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All b</a:t>
            </a:r>
            <a:r>
              <a:rPr lang="en" sz="3000"/>
              <a:t>ody parts </a:t>
            </a:r>
            <a:r>
              <a:rPr lang="en" sz="3000"/>
              <a:t>across</a:t>
            </a:r>
            <a:r>
              <a:rPr lang="en" sz="3000"/>
              <a:t> time</a:t>
            </a:r>
            <a:endParaRPr sz="3000"/>
          </a:p>
        </p:txBody>
      </p:sp>
      <p:pic>
        <p:nvPicPr>
          <p:cNvPr id="108" name="Google Shape;108;p20"/>
          <p:cNvPicPr preferRelativeResize="0"/>
          <p:nvPr/>
        </p:nvPicPr>
        <p:blipFill>
          <a:blip r:embed="rId3">
            <a:alphaModFix/>
          </a:blip>
          <a:stretch>
            <a:fillRect/>
          </a:stretch>
        </p:blipFill>
        <p:spPr>
          <a:xfrm>
            <a:off x="476250" y="1200675"/>
            <a:ext cx="8191500" cy="305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68600" y="191375"/>
            <a:ext cx="8078700" cy="6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Every</a:t>
            </a:r>
            <a:r>
              <a:rPr lang="en" sz="3000"/>
              <a:t> body part likelihood over time</a:t>
            </a:r>
            <a:endParaRPr sz="3000"/>
          </a:p>
        </p:txBody>
      </p:sp>
      <p:pic>
        <p:nvPicPr>
          <p:cNvPr id="114" name="Google Shape;114;p21"/>
          <p:cNvPicPr preferRelativeResize="0"/>
          <p:nvPr/>
        </p:nvPicPr>
        <p:blipFill>
          <a:blip r:embed="rId3">
            <a:alphaModFix/>
          </a:blip>
          <a:stretch>
            <a:fillRect/>
          </a:stretch>
        </p:blipFill>
        <p:spPr>
          <a:xfrm>
            <a:off x="495300" y="1289288"/>
            <a:ext cx="8153400" cy="280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