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0" r:id="rId4"/>
    <p:sldId id="271" r:id="rId5"/>
    <p:sldId id="265" r:id="rId6"/>
    <p:sldId id="266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5608C-036D-42DE-933A-B4553D60AD1F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B8A45-CF58-4FFF-AFC2-CAC2314EF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47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B8D90-5C14-4BA4-9E18-12AA711EA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92B21E-EF17-4836-8700-C45432A88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ECD95-3F8D-474E-A961-077AF8E1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0940-BB8F-4A8E-A465-F29CD42685FF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E6B8F-0856-42D9-9701-07A837B7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ADCED-8109-40A4-BBBA-BB77EB30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30A-E7AC-4F94-82F1-3469BF744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5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3A681-FB23-467E-96CA-595440A0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ADF206-4DA7-463D-97AD-2A3D306B4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EBDD8-6480-4C28-870E-5546C5E7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0940-BB8F-4A8E-A465-F29CD42685FF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C7176-283A-410B-A28B-602AC1D7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F2936-2A1C-400B-ABE1-C8F54833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30A-E7AC-4F94-82F1-3469BF744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9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CA1148-066B-47A6-8735-E6D832E73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ABBE18-0FD6-4949-9AAF-9ABB05123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DCE7D-B175-4126-A248-61A8693E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0940-BB8F-4A8E-A465-F29CD42685FF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FCE7D-909F-4B10-87AC-A1C337D4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72667-D1DF-490B-87E7-882B38F7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30A-E7AC-4F94-82F1-3469BF744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6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67AF5-91F2-4D6E-AF28-2E59F7F4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AE6EA-D856-45E3-8130-EBB4ED10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C5F80-0BCE-4596-A5F3-4C3B2735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0940-BB8F-4A8E-A465-F29CD42685FF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60A57-C90D-4942-8F64-41D42F83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7F5AD-C770-4797-BA04-815E0089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30A-E7AC-4F94-82F1-3469BF744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5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588D0-D7D9-4F8C-95E5-8C46A7D5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49E20E-6E13-45F0-A07A-950289D79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F68A5-08C9-498B-9A72-602942D3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0940-BB8F-4A8E-A465-F29CD42685FF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26F99-21C4-4C70-977B-7D80A05D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00035-8FE4-4F20-8806-756A9E70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30A-E7AC-4F94-82F1-3469BF744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5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1D156-CDDD-420E-B775-3927CAE9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936E7-5B78-4FA9-93AE-A078801C3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36BA4-06ED-46A0-8FB1-53615930C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6C2804-D9AF-4853-AC91-F50D3658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0940-BB8F-4A8E-A465-F29CD42685FF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AA156-68CF-4AF4-89B4-082178AC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399E4A-B90C-48F4-9439-161AD0E2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30A-E7AC-4F94-82F1-3469BF744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5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12ACE-397F-42A3-979C-89C9A230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7364E-8D67-4CBB-8CD3-5D049511D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DA507B-6C22-45DB-8CA3-9FF646B24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533D00-9906-4CDD-BAF2-F7BE73033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E78B03-D78E-4694-8209-F77F82D3D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4D5AFB-4321-4A5D-B248-1F4CEDD4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0940-BB8F-4A8E-A465-F29CD42685FF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E65760-7543-4480-B8A9-392F1DCB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790BD9-A350-41B6-BD86-ECDEFA7A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30A-E7AC-4F94-82F1-3469BF744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6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9F9AF-977A-43F7-8565-410CFCCE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0EE8AC-8BE0-4DE8-879E-20499586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0940-BB8F-4A8E-A465-F29CD42685FF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578859-234A-4D50-A8F8-37940BBA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83AD12-7AA6-4F8E-AA8A-024A9D5E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30A-E7AC-4F94-82F1-3469BF744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7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AAED4-9AF7-4D44-9215-AE0C8149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0940-BB8F-4A8E-A465-F29CD42685FF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7D7AC0-F151-4652-91CE-D4E35BDB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A12B1E-9DBA-4B4A-A474-44599440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30A-E7AC-4F94-82F1-3469BF744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4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881B1-C0A3-452C-BE3A-0B2B1B05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B89E3-68DE-43D8-848A-55B8B7BC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1FE620-952B-4DFD-8001-90314C03A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0BD16-8DB3-4410-810C-E81FD3DD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0940-BB8F-4A8E-A465-F29CD42685FF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9957E0-EFB5-462E-9E37-92A3F5A3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7C0B4-D378-4EAD-97AF-4B8511A7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30A-E7AC-4F94-82F1-3469BF744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2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18BA1-CA9A-458D-9D93-A07E8F3A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8DF8A7-4AB8-439C-ADF4-99BB64DF4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9FA153-9F2D-431C-90F7-0302D3754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24D2C3-CA7D-4E43-8D06-50150D74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0940-BB8F-4A8E-A465-F29CD42685FF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78E0E-BA12-43B7-8B67-7DA02696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72188-9768-4E40-8108-4FF4CEE4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A30A-E7AC-4F94-82F1-3469BF744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8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C9288B-85F7-4B21-86CA-EDEAD385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1D1B7-9135-4686-AE46-D7D53C3C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3D49B-4DB4-494D-BE35-C447BEB17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0940-BB8F-4A8E-A465-F29CD42685FF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A9CBA-35D9-42B1-BF56-2A3AB7A27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63E78-90E9-455A-B2DA-5AF2B89F6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5A30A-E7AC-4F94-82F1-3469BF744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8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077955-0EE4-410F-AACB-65258BE3CE9A}"/>
              </a:ext>
            </a:extLst>
          </p:cNvPr>
          <p:cNvSpPr txBox="1"/>
          <p:nvPr/>
        </p:nvSpPr>
        <p:spPr>
          <a:xfrm>
            <a:off x="3011662" y="1545612"/>
            <a:ext cx="61686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蛋白设计赛</a:t>
            </a:r>
            <a:r>
              <a:rPr lang="en-US" altLang="zh-CN" sz="4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en-US" altLang="zh-CN" sz="4000" b="1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RhlA</a:t>
            </a:r>
            <a:r>
              <a:rPr lang="zh-CN" altLang="en-US" sz="4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蛋白优化</a:t>
            </a:r>
            <a:endParaRPr lang="en-US" altLang="zh-CN" sz="4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5F9353-DDC2-44B2-920A-077DB08E98A7}"/>
              </a:ext>
            </a:extLst>
          </p:cNvPr>
          <p:cNvSpPr txBox="1"/>
          <p:nvPr/>
        </p:nvSpPr>
        <p:spPr>
          <a:xfrm>
            <a:off x="4202669" y="2630144"/>
            <a:ext cx="4018618" cy="360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学校：中国农业大学农学院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队伍：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CAU-</a:t>
            </a:r>
            <a:r>
              <a:rPr lang="en-US" altLang="zh-C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ProDes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altLang="zh-CN" sz="2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ts val="4000"/>
              </a:lnSpc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指导教师：辛蓓蓓副教授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成员：赵子龙、李可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张馨月、徐峰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陈子扬、曹剑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韩子长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 descr="标识样票 1.tif">
            <a:extLst>
              <a:ext uri="{FF2B5EF4-FFF2-40B4-BE49-F238E27FC236}">
                <a16:creationId xmlns:a16="http://schemas.microsoft.com/office/drawing/2014/main" id="{D242F999-900B-4FC8-869A-35EC58E1D920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565" y="147263"/>
            <a:ext cx="785672" cy="102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D1C8000-0500-49EC-A062-6F0EDCCF3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071"/>
          <a:stretch/>
        </p:blipFill>
        <p:spPr>
          <a:xfrm>
            <a:off x="1440033" y="147263"/>
            <a:ext cx="1033467" cy="10268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2A4A3C-1C38-4135-B24D-21A273A467C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3490335">
            <a:off x="1398751" y="3921965"/>
            <a:ext cx="1165249" cy="823605"/>
          </a:xfrm>
          <a:prstGeom prst="rect">
            <a:avLst/>
          </a:prstGeom>
          <a:effectLst>
            <a:reflection stA="50000" endPos="65000" dist="50800" dir="5400000" sy="-100000" algn="bl" rotWithShape="0"/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6ECFD03-A980-4173-8CDE-95581D8187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6"/>
          <a:stretch/>
        </p:blipFill>
        <p:spPr>
          <a:xfrm rot="18381155">
            <a:off x="8717072" y="3926656"/>
            <a:ext cx="1165250" cy="806172"/>
          </a:xfrm>
          <a:prstGeom prst="rect">
            <a:avLst/>
          </a:prstGeom>
          <a:effectLst>
            <a:reflection stA="50000" endPos="65000" dist="50800" dir="5400000" sy="-100000" algn="bl" rotWithShape="0"/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C3D4176-9935-4B31-B3CF-FE88039924A4}"/>
              </a:ext>
            </a:extLst>
          </p:cNvPr>
          <p:cNvSpPr txBox="1"/>
          <p:nvPr/>
        </p:nvSpPr>
        <p:spPr>
          <a:xfrm>
            <a:off x="4136167" y="228940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chemeClr val="accent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" panose="020B0604020202020204" pitchFamily="34" charset="0"/>
              </a:rPr>
              <a:t>合成生物学竞赛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彩云" panose="02010800040101010101" pitchFamily="2" charset="-122"/>
              <a:ea typeface="华文彩云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E6B5774-5932-41F8-A1EF-2E0D8AD7E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62" y="286017"/>
            <a:ext cx="823605" cy="71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49A838A-CC36-4149-9B8D-D55346B29396}"/>
              </a:ext>
            </a:extLst>
          </p:cNvPr>
          <p:cNvGrpSpPr/>
          <p:nvPr/>
        </p:nvGrpSpPr>
        <p:grpSpPr>
          <a:xfrm>
            <a:off x="850630" y="144534"/>
            <a:ext cx="10478814" cy="726548"/>
            <a:chOff x="850630" y="144534"/>
            <a:chExt cx="10478814" cy="726548"/>
          </a:xfrm>
        </p:grpSpPr>
        <p:cxnSp>
          <p:nvCxnSpPr>
            <p:cNvPr id="12" name="直线连接符 4">
              <a:extLst>
                <a:ext uri="{FF2B5EF4-FFF2-40B4-BE49-F238E27FC236}">
                  <a16:creationId xmlns:a16="http://schemas.microsoft.com/office/drawing/2014/main" id="{33E51937-B319-48B7-B1E4-1213EBA91D0D}"/>
                </a:ext>
              </a:extLst>
            </p:cNvPr>
            <p:cNvCxnSpPr/>
            <p:nvPr/>
          </p:nvCxnSpPr>
          <p:spPr>
            <a:xfrm>
              <a:off x="850630" y="871082"/>
              <a:ext cx="1047881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0AB673-F9FA-4593-B08C-4D3B9F338E72}"/>
                </a:ext>
              </a:extLst>
            </p:cNvPr>
            <p:cNvSpPr txBox="1"/>
            <p:nvPr/>
          </p:nvSpPr>
          <p:spPr>
            <a:xfrm>
              <a:off x="2739339" y="144534"/>
              <a:ext cx="67013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40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汇报大纲</a:t>
              </a:r>
              <a:endParaRPr kumimoji="1" lang="en-US" altLang="zh-CN" sz="4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B54544F-8650-44F9-8854-5FB00BFB2B08}"/>
              </a:ext>
            </a:extLst>
          </p:cNvPr>
          <p:cNvSpPr txBox="1"/>
          <p:nvPr/>
        </p:nvSpPr>
        <p:spPr>
          <a:xfrm>
            <a:off x="4631944" y="2247330"/>
            <a:ext cx="2916183" cy="2363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RhlA</a:t>
            </a:r>
            <a:r>
              <a:rPr lang="zh-CN" alt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介绍</a:t>
            </a:r>
            <a:endParaRPr lang="en-US" altLang="zh-CN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亮点及思路</a:t>
            </a:r>
            <a:endParaRPr lang="en-US" altLang="zh-CN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401289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49A838A-CC36-4149-9B8D-D55346B29396}"/>
              </a:ext>
            </a:extLst>
          </p:cNvPr>
          <p:cNvGrpSpPr/>
          <p:nvPr/>
        </p:nvGrpSpPr>
        <p:grpSpPr>
          <a:xfrm>
            <a:off x="850630" y="163196"/>
            <a:ext cx="10478814" cy="707886"/>
            <a:chOff x="850630" y="163196"/>
            <a:chExt cx="10478814" cy="707886"/>
          </a:xfrm>
        </p:grpSpPr>
        <p:cxnSp>
          <p:nvCxnSpPr>
            <p:cNvPr id="12" name="直线连接符 4">
              <a:extLst>
                <a:ext uri="{FF2B5EF4-FFF2-40B4-BE49-F238E27FC236}">
                  <a16:creationId xmlns:a16="http://schemas.microsoft.com/office/drawing/2014/main" id="{33E51937-B319-48B7-B1E4-1213EBA91D0D}"/>
                </a:ext>
              </a:extLst>
            </p:cNvPr>
            <p:cNvCxnSpPr/>
            <p:nvPr/>
          </p:nvCxnSpPr>
          <p:spPr>
            <a:xfrm>
              <a:off x="850630" y="871082"/>
              <a:ext cx="1047881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0AB673-F9FA-4593-B08C-4D3B9F338E72}"/>
                </a:ext>
              </a:extLst>
            </p:cNvPr>
            <p:cNvSpPr txBox="1"/>
            <p:nvPr/>
          </p:nvSpPr>
          <p:spPr>
            <a:xfrm>
              <a:off x="2739339" y="163196"/>
              <a:ext cx="67013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4000" b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RhlA</a:t>
              </a:r>
              <a:r>
                <a:rPr kumimoji="1" lang="en-US" altLang="zh-CN" sz="40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  <a:r>
                <a:rPr kumimoji="1" lang="zh-CN" altLang="en-US" sz="40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介绍</a:t>
              </a:r>
            </a:p>
          </p:txBody>
        </p:sp>
      </p:grpSp>
      <p:sp>
        <p:nvSpPr>
          <p:cNvPr id="31" name="箭头: 右 30">
            <a:extLst>
              <a:ext uri="{FF2B5EF4-FFF2-40B4-BE49-F238E27FC236}">
                <a16:creationId xmlns:a16="http://schemas.microsoft.com/office/drawing/2014/main" id="{7AE6E599-163B-4359-851C-888B84216830}"/>
              </a:ext>
            </a:extLst>
          </p:cNvPr>
          <p:cNvSpPr/>
          <p:nvPr/>
        </p:nvSpPr>
        <p:spPr>
          <a:xfrm>
            <a:off x="2465175" y="3778717"/>
            <a:ext cx="409819" cy="2983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426D365-4780-44E1-8A27-B16954F025E0}"/>
              </a:ext>
            </a:extLst>
          </p:cNvPr>
          <p:cNvGrpSpPr/>
          <p:nvPr/>
        </p:nvGrpSpPr>
        <p:grpSpPr>
          <a:xfrm>
            <a:off x="3284313" y="1099634"/>
            <a:ext cx="1975195" cy="5595170"/>
            <a:chOff x="6417426" y="1230042"/>
            <a:chExt cx="1975195" cy="559517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DF88B39-368D-4724-A56B-999E97285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969"/>
            <a:stretch/>
          </p:blipFill>
          <p:spPr>
            <a:xfrm>
              <a:off x="6454784" y="1429974"/>
              <a:ext cx="1900478" cy="131158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FB0B990-B0B5-4DE7-A1FA-802B2AE3B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784" y="2752652"/>
              <a:ext cx="1900478" cy="14781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6CAF6F7-8233-4876-B919-BDBBC4CA1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784" y="4241891"/>
              <a:ext cx="1900478" cy="1212505"/>
            </a:xfrm>
            <a:prstGeom prst="rect">
              <a:avLst/>
            </a:prstGeom>
          </p:spPr>
        </p:pic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E1ECF9A-8C68-43FC-B081-08CE81884743}"/>
                </a:ext>
              </a:extLst>
            </p:cNvPr>
            <p:cNvSpPr/>
            <p:nvPr/>
          </p:nvSpPr>
          <p:spPr>
            <a:xfrm>
              <a:off x="6417426" y="1230042"/>
              <a:ext cx="1975195" cy="559517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CB2FBB9-8086-4818-91C6-77CED549898F}"/>
              </a:ext>
            </a:extLst>
          </p:cNvPr>
          <p:cNvSpPr/>
          <p:nvPr/>
        </p:nvSpPr>
        <p:spPr>
          <a:xfrm>
            <a:off x="837490" y="3610073"/>
            <a:ext cx="1423026" cy="6356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鼠李糖脂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表面活性剂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C611FD94-12D0-4F7E-8E1D-DCEF57A21C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96"/>
          <a:stretch/>
        </p:blipFill>
        <p:spPr>
          <a:xfrm>
            <a:off x="3321671" y="5352096"/>
            <a:ext cx="1900478" cy="1096083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748FBA38-8150-428E-A375-B15B9F47233D}"/>
              </a:ext>
            </a:extLst>
          </p:cNvPr>
          <p:cNvGrpSpPr/>
          <p:nvPr/>
        </p:nvGrpSpPr>
        <p:grpSpPr>
          <a:xfrm>
            <a:off x="6090036" y="1343766"/>
            <a:ext cx="5823790" cy="4718829"/>
            <a:chOff x="5678268" y="1156795"/>
            <a:chExt cx="5823790" cy="4718829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A03C7C1-5429-4593-8920-E97276DACB06}"/>
                </a:ext>
              </a:extLst>
            </p:cNvPr>
            <p:cNvGrpSpPr/>
            <p:nvPr/>
          </p:nvGrpSpPr>
          <p:grpSpPr>
            <a:xfrm>
              <a:off x="7467469" y="3915015"/>
              <a:ext cx="2648307" cy="1960609"/>
              <a:chOff x="1698778" y="3954805"/>
              <a:chExt cx="2648307" cy="1960609"/>
            </a:xfrm>
          </p:grpSpPr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84EDB241-563A-4946-9253-F4E1097DB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3575497">
                <a:off x="2239436" y="3414147"/>
                <a:ext cx="1566991" cy="2648307"/>
              </a:xfrm>
              <a:prstGeom prst="rect">
                <a:avLst/>
              </a:prstGeom>
            </p:spPr>
          </p:pic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A8E86C-70D8-4004-A52E-A7A441BE6CB4}"/>
                  </a:ext>
                </a:extLst>
              </p:cNvPr>
              <p:cNvSpPr txBox="1"/>
              <p:nvPr/>
            </p:nvSpPr>
            <p:spPr>
              <a:xfrm>
                <a:off x="2116332" y="5330639"/>
                <a:ext cx="13211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鼠李糖脂</a:t>
                </a:r>
                <a:endPara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Rhamnolipid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B84D507-8429-45AD-AB73-CBC6ACBDFB91}"/>
                </a:ext>
              </a:extLst>
            </p:cNvPr>
            <p:cNvGrpSpPr/>
            <p:nvPr/>
          </p:nvGrpSpPr>
          <p:grpSpPr>
            <a:xfrm>
              <a:off x="6343265" y="1156795"/>
              <a:ext cx="5158793" cy="1737062"/>
              <a:chOff x="6706285" y="1279317"/>
              <a:chExt cx="5158793" cy="1737062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97693E46-2509-4184-A5F7-0EEABD7673E8}"/>
                  </a:ext>
                </a:extLst>
              </p:cNvPr>
              <p:cNvGrpSpPr/>
              <p:nvPr/>
            </p:nvGrpSpPr>
            <p:grpSpPr>
              <a:xfrm>
                <a:off x="8893098" y="1679129"/>
                <a:ext cx="2971980" cy="1337250"/>
                <a:chOff x="3411248" y="1905222"/>
                <a:chExt cx="2971980" cy="1337250"/>
              </a:xfrm>
            </p:grpSpPr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BED970EE-09E1-46CE-8617-6264B1F31B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11248" y="1905222"/>
                  <a:ext cx="2543175" cy="752475"/>
                </a:xfrm>
                <a:prstGeom prst="rect">
                  <a:avLst/>
                </a:prstGeom>
              </p:spPr>
            </p:pic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0208249B-24A5-494D-977F-5294AD429561}"/>
                    </a:ext>
                  </a:extLst>
                </p:cNvPr>
                <p:cNvSpPr txBox="1"/>
                <p:nvPr/>
              </p:nvSpPr>
              <p:spPr>
                <a:xfrm>
                  <a:off x="3430175" y="2657697"/>
                  <a:ext cx="295305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3-</a:t>
                  </a:r>
                  <a:r>
                    <a:rPr lang="zh-CN" altLang="en-US" sz="1600" dirty="0"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羟基癸酸</a:t>
                  </a:r>
                  <a:endPara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3-Hydroxydecanoic acid(3-Ha)</a:t>
                  </a:r>
                  <a:endPara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3C5406AA-95B3-4D78-9788-E3EF65F04FEC}"/>
                  </a:ext>
                </a:extLst>
              </p:cNvPr>
              <p:cNvGrpSpPr/>
              <p:nvPr/>
            </p:nvGrpSpPr>
            <p:grpSpPr>
              <a:xfrm>
                <a:off x="6706285" y="1279317"/>
                <a:ext cx="1678666" cy="1737062"/>
                <a:chOff x="326323" y="1505690"/>
                <a:chExt cx="1678666" cy="1737062"/>
              </a:xfrm>
            </p:grpSpPr>
            <p:pic>
              <p:nvPicPr>
                <p:cNvPr id="39" name="图片 38">
                  <a:extLst>
                    <a:ext uri="{FF2B5EF4-FFF2-40B4-BE49-F238E27FC236}">
                      <a16:creationId xmlns:a16="http://schemas.microsoft.com/office/drawing/2014/main" id="{8FEB130F-6EDC-4118-826F-04B6AACB85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2850" y="1505690"/>
                  <a:ext cx="1305608" cy="1152007"/>
                </a:xfrm>
                <a:prstGeom prst="rect">
                  <a:avLst/>
                </a:prstGeom>
              </p:spPr>
            </p:pic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AAFD6D4-5D2E-435B-A740-8482497780E6}"/>
                    </a:ext>
                  </a:extLst>
                </p:cNvPr>
                <p:cNvSpPr txBox="1"/>
                <p:nvPr/>
              </p:nvSpPr>
              <p:spPr>
                <a:xfrm>
                  <a:off x="326323" y="2657977"/>
                  <a:ext cx="16786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鼠李糖</a:t>
                  </a:r>
                  <a:endPara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L-rhamnose(LR)</a:t>
                  </a:r>
                  <a:endPara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80A5F44-FD66-4947-8F9C-F73BC8C52517}"/>
                  </a:ext>
                </a:extLst>
              </p:cNvPr>
              <p:cNvSpPr txBox="1"/>
              <p:nvPr/>
            </p:nvSpPr>
            <p:spPr>
              <a:xfrm>
                <a:off x="8348184" y="1874561"/>
                <a:ext cx="4533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endPara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59EE2265-F528-4281-B8DF-5E45FC770538}"/>
                </a:ext>
              </a:extLst>
            </p:cNvPr>
            <p:cNvSpPr/>
            <p:nvPr/>
          </p:nvSpPr>
          <p:spPr>
            <a:xfrm rot="5400000">
              <a:off x="8586712" y="3283490"/>
              <a:ext cx="409819" cy="29836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D2D80A8E-BE29-40ED-8905-B1E69453F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42808" y="3029496"/>
              <a:ext cx="876095" cy="984377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B1C9138-63CA-403A-9EE3-DF9B7E528944}"/>
                </a:ext>
              </a:extLst>
            </p:cNvPr>
            <p:cNvSpPr txBox="1"/>
            <p:nvPr/>
          </p:nvSpPr>
          <p:spPr>
            <a:xfrm>
              <a:off x="5678268" y="3170487"/>
              <a:ext cx="9214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dirty="0"/>
                <a:t>鼠李糖脂合成酶</a:t>
              </a:r>
              <a:endParaRPr lang="en-US" altLang="zh-CN" dirty="0"/>
            </a:p>
            <a:p>
              <a:r>
                <a:rPr lang="en-US" altLang="zh-CN" dirty="0" err="1"/>
                <a:t>RhlA</a:t>
              </a:r>
              <a:endParaRPr lang="zh-CN" altLang="en-US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80E9373-445C-4A4E-A806-672C97B3D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1712" y="3428999"/>
              <a:ext cx="40345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45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49A838A-CC36-4149-9B8D-D55346B29396}"/>
              </a:ext>
            </a:extLst>
          </p:cNvPr>
          <p:cNvGrpSpPr/>
          <p:nvPr/>
        </p:nvGrpSpPr>
        <p:grpSpPr>
          <a:xfrm>
            <a:off x="850630" y="163196"/>
            <a:ext cx="10478814" cy="707886"/>
            <a:chOff x="850630" y="163196"/>
            <a:chExt cx="10478814" cy="707886"/>
          </a:xfrm>
        </p:grpSpPr>
        <p:cxnSp>
          <p:nvCxnSpPr>
            <p:cNvPr id="12" name="直线连接符 4">
              <a:extLst>
                <a:ext uri="{FF2B5EF4-FFF2-40B4-BE49-F238E27FC236}">
                  <a16:creationId xmlns:a16="http://schemas.microsoft.com/office/drawing/2014/main" id="{33E51937-B319-48B7-B1E4-1213EBA91D0D}"/>
                </a:ext>
              </a:extLst>
            </p:cNvPr>
            <p:cNvCxnSpPr/>
            <p:nvPr/>
          </p:nvCxnSpPr>
          <p:spPr>
            <a:xfrm>
              <a:off x="850630" y="871082"/>
              <a:ext cx="1047881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0AB673-F9FA-4593-B08C-4D3B9F338E72}"/>
                </a:ext>
              </a:extLst>
            </p:cNvPr>
            <p:cNvSpPr txBox="1"/>
            <p:nvPr/>
          </p:nvSpPr>
          <p:spPr>
            <a:xfrm>
              <a:off x="2739339" y="163196"/>
              <a:ext cx="67013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40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亮点及思路</a:t>
              </a:r>
              <a:endParaRPr kumimoji="1" lang="en-US" altLang="zh-CN" sz="4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7A05E50-EC83-4574-B06D-31BE59690EC7}"/>
              </a:ext>
            </a:extLst>
          </p:cNvPr>
          <p:cNvGrpSpPr/>
          <p:nvPr/>
        </p:nvGrpSpPr>
        <p:grpSpPr>
          <a:xfrm>
            <a:off x="4703035" y="1522320"/>
            <a:ext cx="2785929" cy="4990742"/>
            <a:chOff x="529836" y="1031409"/>
            <a:chExt cx="2785929" cy="4990742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209905E6-3F2C-4039-B8CA-5F3573D078D4}"/>
                </a:ext>
              </a:extLst>
            </p:cNvPr>
            <p:cNvSpPr/>
            <p:nvPr/>
          </p:nvSpPr>
          <p:spPr>
            <a:xfrm>
              <a:off x="529836" y="1031409"/>
              <a:ext cx="2785929" cy="499074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87F1CAEA-FAA1-4476-AD15-893100465B9B}"/>
                </a:ext>
              </a:extLst>
            </p:cNvPr>
            <p:cNvSpPr/>
            <p:nvPr/>
          </p:nvSpPr>
          <p:spPr>
            <a:xfrm>
              <a:off x="1156548" y="1129623"/>
              <a:ext cx="1551643" cy="516374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RhlA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pdb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F7B3FDDD-7BAF-4EA9-BEB4-B271748198C9}"/>
                </a:ext>
              </a:extLst>
            </p:cNvPr>
            <p:cNvSpPr/>
            <p:nvPr/>
          </p:nvSpPr>
          <p:spPr>
            <a:xfrm>
              <a:off x="1146976" y="2208596"/>
              <a:ext cx="1551644" cy="512747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9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隐藏需要</a:t>
              </a:r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 algn="ctr">
                <a:lnSpc>
                  <a:spcPts val="19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突变位点</a:t>
              </a:r>
            </a:p>
          </p:txBody>
        </p:sp>
        <p:sp>
          <p:nvSpPr>
            <p:cNvPr id="58" name="箭头: 下 57">
              <a:extLst>
                <a:ext uri="{FF2B5EF4-FFF2-40B4-BE49-F238E27FC236}">
                  <a16:creationId xmlns:a16="http://schemas.microsoft.com/office/drawing/2014/main" id="{D715A989-92EC-44D4-8EC1-AB39E70607F5}"/>
                </a:ext>
              </a:extLst>
            </p:cNvPr>
            <p:cNvSpPr/>
            <p:nvPr/>
          </p:nvSpPr>
          <p:spPr>
            <a:xfrm>
              <a:off x="1796799" y="1742630"/>
              <a:ext cx="252000" cy="369332"/>
            </a:xfrm>
            <a:prstGeom prst="downArrow">
              <a:avLst/>
            </a:prstGeom>
            <a:solidFill>
              <a:schemeClr val="accent4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AE661740-0334-48F3-8DF1-01119854DEFC}"/>
                </a:ext>
              </a:extLst>
            </p:cNvPr>
            <p:cNvSpPr/>
            <p:nvPr/>
          </p:nvSpPr>
          <p:spPr>
            <a:xfrm>
              <a:off x="1109537" y="4242173"/>
              <a:ext cx="1645666" cy="512747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Kcat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值预测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D4916A93-B784-4FB6-97C6-5292BEE97637}"/>
                </a:ext>
              </a:extLst>
            </p:cNvPr>
            <p:cNvSpPr/>
            <p:nvPr/>
          </p:nvSpPr>
          <p:spPr>
            <a:xfrm>
              <a:off x="850089" y="3236528"/>
              <a:ext cx="2145419" cy="512747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ProteinMPNN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设计生成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100,000</a:t>
              </a:r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条序列</a:t>
              </a:r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B377A1C5-0B69-4D1D-938A-75733D4F7A74}"/>
                </a:ext>
              </a:extLst>
            </p:cNvPr>
            <p:cNvSpPr/>
            <p:nvPr/>
          </p:nvSpPr>
          <p:spPr>
            <a:xfrm>
              <a:off x="736130" y="5247820"/>
              <a:ext cx="2384224" cy="686748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得到</a:t>
              </a: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Kcat</a:t>
              </a:r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值高于野生型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10</a:t>
              </a:r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倍的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101</a:t>
              </a:r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条</a:t>
              </a: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RhlA</a:t>
              </a:r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变体</a:t>
              </a:r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D555372-8009-46CB-B2DA-66C51525179F}"/>
              </a:ext>
            </a:extLst>
          </p:cNvPr>
          <p:cNvGrpSpPr/>
          <p:nvPr/>
        </p:nvGrpSpPr>
        <p:grpSpPr>
          <a:xfrm>
            <a:off x="8505839" y="1522319"/>
            <a:ext cx="2785929" cy="4990743"/>
            <a:chOff x="7161640" y="860108"/>
            <a:chExt cx="2785929" cy="4990743"/>
          </a:xfrm>
        </p:grpSpPr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B6905629-A91C-4814-B41C-8A4EE221B941}"/>
                </a:ext>
              </a:extLst>
            </p:cNvPr>
            <p:cNvSpPr/>
            <p:nvPr/>
          </p:nvSpPr>
          <p:spPr>
            <a:xfrm>
              <a:off x="7161640" y="860108"/>
              <a:ext cx="2785929" cy="499074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6A3A53E0-822D-4B3B-914E-840041B1AE6A}"/>
                </a:ext>
              </a:extLst>
            </p:cNvPr>
            <p:cNvSpPr/>
            <p:nvPr/>
          </p:nvSpPr>
          <p:spPr>
            <a:xfrm>
              <a:off x="7626042" y="961949"/>
              <a:ext cx="1850176" cy="512747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101</a:t>
              </a:r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条变体进行多序列比对</a:t>
              </a: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4FD1890F-0A1E-45A0-984E-94048885C4EC}"/>
                </a:ext>
              </a:extLst>
            </p:cNvPr>
            <p:cNvSpPr/>
            <p:nvPr/>
          </p:nvSpPr>
          <p:spPr>
            <a:xfrm>
              <a:off x="7734952" y="2029714"/>
              <a:ext cx="1850176" cy="512747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固定</a:t>
              </a: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Kcat</a:t>
              </a:r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提高</a:t>
              </a:r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有利位点</a:t>
              </a:r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DA92414D-FE37-4160-9F0C-7F472D6A1D04}"/>
                </a:ext>
              </a:extLst>
            </p:cNvPr>
            <p:cNvSpPr/>
            <p:nvPr/>
          </p:nvSpPr>
          <p:spPr>
            <a:xfrm>
              <a:off x="7516625" y="3101247"/>
              <a:ext cx="2048166" cy="512747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其余待突变位点</a:t>
              </a:r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生成饱和突变体</a:t>
              </a:r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00497D59-3DF5-4132-ABAF-A29082AFB2AE}"/>
                </a:ext>
              </a:extLst>
            </p:cNvPr>
            <p:cNvSpPr/>
            <p:nvPr/>
          </p:nvSpPr>
          <p:spPr>
            <a:xfrm>
              <a:off x="7315257" y="4150364"/>
              <a:ext cx="2478694" cy="512747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饱和突变体进行</a:t>
              </a: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Kcat</a:t>
              </a:r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预测</a:t>
              </a:r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A9ACB402-AAED-445C-A844-B8BE96854FD7}"/>
                </a:ext>
              </a:extLst>
            </p:cNvPr>
            <p:cNvSpPr/>
            <p:nvPr/>
          </p:nvSpPr>
          <p:spPr>
            <a:xfrm>
              <a:off x="7435002" y="5229151"/>
              <a:ext cx="2239206" cy="512747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选择排名前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96</a:t>
              </a:r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个变体作为最终结果</a:t>
              </a:r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69" name="箭头: 右 68">
            <a:extLst>
              <a:ext uri="{FF2B5EF4-FFF2-40B4-BE49-F238E27FC236}">
                <a16:creationId xmlns:a16="http://schemas.microsoft.com/office/drawing/2014/main" id="{8D9119A1-74B7-4406-8B70-1EECD4066443}"/>
              </a:ext>
            </a:extLst>
          </p:cNvPr>
          <p:cNvSpPr/>
          <p:nvPr/>
        </p:nvSpPr>
        <p:spPr>
          <a:xfrm>
            <a:off x="7736842" y="3930264"/>
            <a:ext cx="512754" cy="3693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BF33A0ED-0495-4B67-ADBE-861B9AE48F39}"/>
              </a:ext>
            </a:extLst>
          </p:cNvPr>
          <p:cNvSpPr/>
          <p:nvPr/>
        </p:nvSpPr>
        <p:spPr>
          <a:xfrm>
            <a:off x="5969998" y="3293725"/>
            <a:ext cx="252000" cy="369332"/>
          </a:xfrm>
          <a:prstGeom prst="downArrow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03D918F0-57DA-4781-9D1C-4F7AA76B98C4}"/>
              </a:ext>
            </a:extLst>
          </p:cNvPr>
          <p:cNvSpPr/>
          <p:nvPr/>
        </p:nvSpPr>
        <p:spPr>
          <a:xfrm>
            <a:off x="5969998" y="4296024"/>
            <a:ext cx="252000" cy="369332"/>
          </a:xfrm>
          <a:prstGeom prst="downArrow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817745B2-5AE9-4F3A-BD6E-7D481CD65624}"/>
              </a:ext>
            </a:extLst>
          </p:cNvPr>
          <p:cNvSpPr/>
          <p:nvPr/>
        </p:nvSpPr>
        <p:spPr>
          <a:xfrm>
            <a:off x="5969998" y="5307615"/>
            <a:ext cx="252000" cy="369332"/>
          </a:xfrm>
          <a:prstGeom prst="downArrow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4D9281CE-A394-4C0D-B690-A18DFFC0F027}"/>
              </a:ext>
            </a:extLst>
          </p:cNvPr>
          <p:cNvSpPr/>
          <p:nvPr/>
        </p:nvSpPr>
        <p:spPr>
          <a:xfrm>
            <a:off x="9764438" y="2233541"/>
            <a:ext cx="252000" cy="369332"/>
          </a:xfrm>
          <a:prstGeom prst="downArrow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D1D31493-0EEB-410C-9094-D18CB5AA1843}"/>
              </a:ext>
            </a:extLst>
          </p:cNvPr>
          <p:cNvSpPr/>
          <p:nvPr/>
        </p:nvSpPr>
        <p:spPr>
          <a:xfrm>
            <a:off x="9764438" y="3293725"/>
            <a:ext cx="252000" cy="369332"/>
          </a:xfrm>
          <a:prstGeom prst="downArrow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1436BFB6-9697-4489-8A63-A1F0FF40E3C4}"/>
              </a:ext>
            </a:extLst>
          </p:cNvPr>
          <p:cNvSpPr/>
          <p:nvPr/>
        </p:nvSpPr>
        <p:spPr>
          <a:xfrm>
            <a:off x="9764438" y="4376606"/>
            <a:ext cx="252000" cy="369332"/>
          </a:xfrm>
          <a:prstGeom prst="downArrow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ACFD93EF-7A0E-4CA4-BCA3-23198639ED17}"/>
              </a:ext>
            </a:extLst>
          </p:cNvPr>
          <p:cNvSpPr/>
          <p:nvPr/>
        </p:nvSpPr>
        <p:spPr>
          <a:xfrm>
            <a:off x="9764438" y="5421629"/>
            <a:ext cx="252000" cy="369332"/>
          </a:xfrm>
          <a:prstGeom prst="downArrow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49ADE7-4A26-492B-B85C-46602D3198C0}"/>
              </a:ext>
            </a:extLst>
          </p:cNvPr>
          <p:cNvGrpSpPr/>
          <p:nvPr/>
        </p:nvGrpSpPr>
        <p:grpSpPr>
          <a:xfrm>
            <a:off x="385771" y="4207065"/>
            <a:ext cx="1758437" cy="2119143"/>
            <a:chOff x="294374" y="4393919"/>
            <a:chExt cx="1758437" cy="2119143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F5C6B493-11BC-4E7C-BBCE-A622DD926B42}"/>
                </a:ext>
              </a:extLst>
            </p:cNvPr>
            <p:cNvSpPr/>
            <p:nvPr/>
          </p:nvSpPr>
          <p:spPr>
            <a:xfrm>
              <a:off x="521938" y="4891143"/>
              <a:ext cx="1316202" cy="43401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Backbone</a:t>
              </a:r>
              <a:endPara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AD0AB3E1-8769-4534-99AC-8E15BA912BDD}"/>
                </a:ext>
              </a:extLst>
            </p:cNvPr>
            <p:cNvSpPr/>
            <p:nvPr/>
          </p:nvSpPr>
          <p:spPr>
            <a:xfrm rot="5400000">
              <a:off x="964204" y="5464511"/>
              <a:ext cx="409819" cy="298363"/>
            </a:xfrm>
            <a:prstGeom prst="rightArrow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0B770113-6FF3-432D-B6F6-185DEE82A4CE}"/>
                </a:ext>
              </a:extLst>
            </p:cNvPr>
            <p:cNvSpPr/>
            <p:nvPr/>
          </p:nvSpPr>
          <p:spPr>
            <a:xfrm>
              <a:off x="521938" y="5902226"/>
              <a:ext cx="1316202" cy="43401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  <a:endPara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9CF6317-F278-43BA-A77E-D11C605E17AA}"/>
                </a:ext>
              </a:extLst>
            </p:cNvPr>
            <p:cNvSpPr txBox="1"/>
            <p:nvPr/>
          </p:nvSpPr>
          <p:spPr>
            <a:xfrm>
              <a:off x="418764" y="4482878"/>
              <a:ext cx="1531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sz="1600" b="1" dirty="0" err="1"/>
                <a:t>ProteinMPNN</a:t>
              </a:r>
              <a:endParaRPr lang="zh-CN" altLang="en-US" sz="1600" b="1" dirty="0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A63C66D-1906-4065-A661-8E8FB8E5CCAC}"/>
                </a:ext>
              </a:extLst>
            </p:cNvPr>
            <p:cNvSpPr/>
            <p:nvPr/>
          </p:nvSpPr>
          <p:spPr>
            <a:xfrm>
              <a:off x="294374" y="4393919"/>
              <a:ext cx="1758437" cy="211914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DEB4B53-D3D3-419F-A102-81CB450430B5}"/>
              </a:ext>
            </a:extLst>
          </p:cNvPr>
          <p:cNvGrpSpPr/>
          <p:nvPr/>
        </p:nvGrpSpPr>
        <p:grpSpPr>
          <a:xfrm>
            <a:off x="2417570" y="4394961"/>
            <a:ext cx="1758437" cy="1743350"/>
            <a:chOff x="2749187" y="4769712"/>
            <a:chExt cx="1758437" cy="1743350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A6C00B13-5EEE-4AD9-892D-563A13E7333C}"/>
                </a:ext>
              </a:extLst>
            </p:cNvPr>
            <p:cNvSpPr/>
            <p:nvPr/>
          </p:nvSpPr>
          <p:spPr>
            <a:xfrm>
              <a:off x="2976751" y="4915638"/>
              <a:ext cx="1316202" cy="43401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DLKcat</a:t>
              </a:r>
              <a:endPara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箭头: 右 37">
              <a:extLst>
                <a:ext uri="{FF2B5EF4-FFF2-40B4-BE49-F238E27FC236}">
                  <a16:creationId xmlns:a16="http://schemas.microsoft.com/office/drawing/2014/main" id="{BF35E42D-687E-4631-9D46-CAD3ED0B7567}"/>
                </a:ext>
              </a:extLst>
            </p:cNvPr>
            <p:cNvSpPr/>
            <p:nvPr/>
          </p:nvSpPr>
          <p:spPr>
            <a:xfrm rot="5400000">
              <a:off x="3419017" y="5489006"/>
              <a:ext cx="409819" cy="298363"/>
            </a:xfrm>
            <a:prstGeom prst="rightArrow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3044AE8-D3B9-445A-B9A3-30946001967E}"/>
                </a:ext>
              </a:extLst>
            </p:cNvPr>
            <p:cNvSpPr/>
            <p:nvPr/>
          </p:nvSpPr>
          <p:spPr>
            <a:xfrm>
              <a:off x="2976751" y="5926721"/>
              <a:ext cx="1316202" cy="43401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Kcat</a:t>
              </a:r>
              <a:r>
                <a:rPr lang="zh-CN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预测</a:t>
              </a: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5C15319E-61FE-4ECD-A6D2-A5CDB99A32F2}"/>
                </a:ext>
              </a:extLst>
            </p:cNvPr>
            <p:cNvSpPr/>
            <p:nvPr/>
          </p:nvSpPr>
          <p:spPr>
            <a:xfrm>
              <a:off x="2749187" y="4769712"/>
              <a:ext cx="1758437" cy="174335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8DD774FF-7EA7-413E-A669-BFFF81529120}"/>
              </a:ext>
            </a:extLst>
          </p:cNvPr>
          <p:cNvSpPr txBox="1"/>
          <p:nvPr/>
        </p:nvSpPr>
        <p:spPr>
          <a:xfrm>
            <a:off x="268748" y="1188643"/>
            <a:ext cx="4202086" cy="2340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亮点：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搜索空间过大导致计算资源不足，因此缩小搜索空间并固定有利位点，可进一步缩小突变范围，有利于在小范围搜索空间内进行蛋白优化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E43347-E244-469E-820C-3FD58D69DB17}"/>
              </a:ext>
            </a:extLst>
          </p:cNvPr>
          <p:cNvSpPr txBox="1"/>
          <p:nvPr/>
        </p:nvSpPr>
        <p:spPr>
          <a:xfrm>
            <a:off x="5459486" y="1122209"/>
            <a:ext cx="1300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初步筛选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B64DF42-21A9-44F4-B9F6-29780A4B831A}"/>
              </a:ext>
            </a:extLst>
          </p:cNvPr>
          <p:cNvSpPr txBox="1"/>
          <p:nvPr/>
        </p:nvSpPr>
        <p:spPr>
          <a:xfrm>
            <a:off x="9234498" y="1123507"/>
            <a:ext cx="1300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最终筛选</a:t>
            </a:r>
          </a:p>
        </p:txBody>
      </p:sp>
    </p:spTree>
    <p:extLst>
      <p:ext uri="{BB962C8B-B14F-4D97-AF65-F5344CB8AC3E}">
        <p14:creationId xmlns:p14="http://schemas.microsoft.com/office/powerpoint/2010/main" val="50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4101C4-08C1-4CC1-8F23-988355FC5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0" b="65455"/>
          <a:stretch/>
        </p:blipFill>
        <p:spPr>
          <a:xfrm>
            <a:off x="5682601" y="1578968"/>
            <a:ext cx="5964032" cy="324703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49A838A-CC36-4149-9B8D-D55346B29396}"/>
              </a:ext>
            </a:extLst>
          </p:cNvPr>
          <p:cNvGrpSpPr/>
          <p:nvPr/>
        </p:nvGrpSpPr>
        <p:grpSpPr>
          <a:xfrm>
            <a:off x="850630" y="163196"/>
            <a:ext cx="10478814" cy="707886"/>
            <a:chOff x="850630" y="163196"/>
            <a:chExt cx="10478814" cy="707886"/>
          </a:xfrm>
        </p:grpSpPr>
        <p:cxnSp>
          <p:nvCxnSpPr>
            <p:cNvPr id="12" name="直线连接符 4">
              <a:extLst>
                <a:ext uri="{FF2B5EF4-FFF2-40B4-BE49-F238E27FC236}">
                  <a16:creationId xmlns:a16="http://schemas.microsoft.com/office/drawing/2014/main" id="{33E51937-B319-48B7-B1E4-1213EBA91D0D}"/>
                </a:ext>
              </a:extLst>
            </p:cNvPr>
            <p:cNvCxnSpPr/>
            <p:nvPr/>
          </p:nvCxnSpPr>
          <p:spPr>
            <a:xfrm>
              <a:off x="850630" y="871082"/>
              <a:ext cx="1047881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0AB673-F9FA-4593-B08C-4D3B9F338E72}"/>
                </a:ext>
              </a:extLst>
            </p:cNvPr>
            <p:cNvSpPr txBox="1"/>
            <p:nvPr/>
          </p:nvSpPr>
          <p:spPr>
            <a:xfrm>
              <a:off x="2739339" y="163196"/>
              <a:ext cx="67013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40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结果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920587AE-F74B-4EE6-AC5F-4D6019848681}"/>
              </a:ext>
            </a:extLst>
          </p:cNvPr>
          <p:cNvSpPr/>
          <p:nvPr/>
        </p:nvSpPr>
        <p:spPr>
          <a:xfrm>
            <a:off x="695311" y="958294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初步筛选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29384F57-4C3E-449C-86F8-3E398C7DA8D3}"/>
              </a:ext>
            </a:extLst>
          </p:cNvPr>
          <p:cNvSpPr/>
          <p:nvPr/>
        </p:nvSpPr>
        <p:spPr>
          <a:xfrm>
            <a:off x="5069051" y="3138995"/>
            <a:ext cx="405199" cy="26936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BA1C337-8114-4DBB-905B-68B68EA888B6}"/>
              </a:ext>
            </a:extLst>
          </p:cNvPr>
          <p:cNvSpPr/>
          <p:nvPr/>
        </p:nvSpPr>
        <p:spPr>
          <a:xfrm>
            <a:off x="1694910" y="5676275"/>
            <a:ext cx="8213860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选取高于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wtRhlA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Kcat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10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倍及以上的变体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(101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条序列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进行后续筛选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EC8745-E00E-4497-B73C-8BE121FB8325}"/>
              </a:ext>
            </a:extLst>
          </p:cNvPr>
          <p:cNvSpPr/>
          <p:nvPr/>
        </p:nvSpPr>
        <p:spPr>
          <a:xfrm>
            <a:off x="10166467" y="2303084"/>
            <a:ext cx="1080654" cy="2554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972440-70CF-40C2-A01A-9DEB8800D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4" y="1784169"/>
            <a:ext cx="2851715" cy="2979024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B770113-6FF3-432D-B6F6-185DEE82A4CE}"/>
              </a:ext>
            </a:extLst>
          </p:cNvPr>
          <p:cNvSpPr/>
          <p:nvPr/>
        </p:nvSpPr>
        <p:spPr>
          <a:xfrm>
            <a:off x="3610015" y="2950514"/>
            <a:ext cx="1338828" cy="6463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100,000 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条序列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791E3830-B89C-4585-AB63-E6DCAF65521C}"/>
              </a:ext>
            </a:extLst>
          </p:cNvPr>
          <p:cNvSpPr/>
          <p:nvPr/>
        </p:nvSpPr>
        <p:spPr>
          <a:xfrm>
            <a:off x="3084608" y="3138996"/>
            <a:ext cx="405199" cy="26936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1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BF4756B-5DB5-4164-838B-9087C22FB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 r="55457" b="59509"/>
          <a:stretch/>
        </p:blipFill>
        <p:spPr>
          <a:xfrm>
            <a:off x="5773377" y="2473379"/>
            <a:ext cx="5643638" cy="323265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49A838A-CC36-4149-9B8D-D55346B29396}"/>
              </a:ext>
            </a:extLst>
          </p:cNvPr>
          <p:cNvGrpSpPr/>
          <p:nvPr/>
        </p:nvGrpSpPr>
        <p:grpSpPr>
          <a:xfrm>
            <a:off x="850630" y="163196"/>
            <a:ext cx="10478814" cy="707886"/>
            <a:chOff x="850630" y="163196"/>
            <a:chExt cx="10478814" cy="707886"/>
          </a:xfrm>
        </p:grpSpPr>
        <p:cxnSp>
          <p:nvCxnSpPr>
            <p:cNvPr id="12" name="直线连接符 4">
              <a:extLst>
                <a:ext uri="{FF2B5EF4-FFF2-40B4-BE49-F238E27FC236}">
                  <a16:creationId xmlns:a16="http://schemas.microsoft.com/office/drawing/2014/main" id="{33E51937-B319-48B7-B1E4-1213EBA91D0D}"/>
                </a:ext>
              </a:extLst>
            </p:cNvPr>
            <p:cNvCxnSpPr/>
            <p:nvPr/>
          </p:nvCxnSpPr>
          <p:spPr>
            <a:xfrm>
              <a:off x="850630" y="871082"/>
              <a:ext cx="1047881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0AB673-F9FA-4593-B08C-4D3B9F338E72}"/>
                </a:ext>
              </a:extLst>
            </p:cNvPr>
            <p:cNvSpPr txBox="1"/>
            <p:nvPr/>
          </p:nvSpPr>
          <p:spPr>
            <a:xfrm>
              <a:off x="2739339" y="163196"/>
              <a:ext cx="67013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40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结果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920587AE-F74B-4EE6-AC5F-4D6019848681}"/>
              </a:ext>
            </a:extLst>
          </p:cNvPr>
          <p:cNvSpPr/>
          <p:nvPr/>
        </p:nvSpPr>
        <p:spPr>
          <a:xfrm>
            <a:off x="729080" y="976500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最终筛选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367AE43-D1FE-499D-B1E4-E85F894EBC43}"/>
              </a:ext>
            </a:extLst>
          </p:cNvPr>
          <p:cNvSpPr/>
          <p:nvPr/>
        </p:nvSpPr>
        <p:spPr>
          <a:xfrm>
            <a:off x="2334847" y="1318887"/>
            <a:ext cx="1362474" cy="370469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条序列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3278563C-8B30-49E4-81F8-D38563F12372}"/>
              </a:ext>
            </a:extLst>
          </p:cNvPr>
          <p:cNvSpPr/>
          <p:nvPr/>
        </p:nvSpPr>
        <p:spPr>
          <a:xfrm>
            <a:off x="5180659" y="3798920"/>
            <a:ext cx="430432" cy="32628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591A687-E223-48FF-9B91-5A0DB7F791FE}"/>
              </a:ext>
            </a:extLst>
          </p:cNvPr>
          <p:cNvSpPr/>
          <p:nvPr/>
        </p:nvSpPr>
        <p:spPr>
          <a:xfrm>
            <a:off x="2313922" y="2078247"/>
            <a:ext cx="1434674" cy="370469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多序列比对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46315EC-460F-4932-81BC-B91C201A99F1}"/>
              </a:ext>
            </a:extLst>
          </p:cNvPr>
          <p:cNvSpPr/>
          <p:nvPr/>
        </p:nvSpPr>
        <p:spPr>
          <a:xfrm>
            <a:off x="7919708" y="1445526"/>
            <a:ext cx="1203689" cy="453410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Kcat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预测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AFB42D8-F911-4E80-BAEA-30C8834DEF4C}"/>
              </a:ext>
            </a:extLst>
          </p:cNvPr>
          <p:cNvSpPr/>
          <p:nvPr/>
        </p:nvSpPr>
        <p:spPr>
          <a:xfrm>
            <a:off x="6006779" y="1470468"/>
            <a:ext cx="1324418" cy="426076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条序列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E48E395A-70A6-4E15-9976-072F5E5E8B61}"/>
              </a:ext>
            </a:extLst>
          </p:cNvPr>
          <p:cNvSpPr/>
          <p:nvPr/>
        </p:nvSpPr>
        <p:spPr>
          <a:xfrm>
            <a:off x="7425688" y="1576851"/>
            <a:ext cx="405199" cy="26936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8D68F0B-9632-44B8-A95F-6D1BF9B9433C}"/>
              </a:ext>
            </a:extLst>
          </p:cNvPr>
          <p:cNvSpPr/>
          <p:nvPr/>
        </p:nvSpPr>
        <p:spPr>
          <a:xfrm>
            <a:off x="9697557" y="1462596"/>
            <a:ext cx="1289767" cy="545547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RhlA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变体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2B9BA0E2-719F-4508-9AD9-343331AE2344}"/>
              </a:ext>
            </a:extLst>
          </p:cNvPr>
          <p:cNvSpPr/>
          <p:nvPr/>
        </p:nvSpPr>
        <p:spPr>
          <a:xfrm>
            <a:off x="9203100" y="1576851"/>
            <a:ext cx="405199" cy="26936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AA103A06-62FB-4BFF-938B-CBAEF427BA10}"/>
              </a:ext>
            </a:extLst>
          </p:cNvPr>
          <p:cNvSpPr/>
          <p:nvPr/>
        </p:nvSpPr>
        <p:spPr>
          <a:xfrm rot="5400000">
            <a:off x="2892755" y="2536972"/>
            <a:ext cx="246658" cy="288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804F8712-B0EB-4DC9-8EAF-A99824735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56" y="2814778"/>
            <a:ext cx="3800544" cy="2934184"/>
          </a:xfrm>
          <a:prstGeom prst="rect">
            <a:avLst/>
          </a:prstGeom>
        </p:spPr>
      </p:pic>
      <p:sp>
        <p:nvSpPr>
          <p:cNvPr id="55" name="箭头: 右 54">
            <a:extLst>
              <a:ext uri="{FF2B5EF4-FFF2-40B4-BE49-F238E27FC236}">
                <a16:creationId xmlns:a16="http://schemas.microsoft.com/office/drawing/2014/main" id="{C65AD90D-3C6A-4256-9D56-08BCAE35BB19}"/>
              </a:ext>
            </a:extLst>
          </p:cNvPr>
          <p:cNvSpPr/>
          <p:nvPr/>
        </p:nvSpPr>
        <p:spPr>
          <a:xfrm rot="5400000">
            <a:off x="8392597" y="2220359"/>
            <a:ext cx="405199" cy="26936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21558663-2261-4FE3-B7C1-4EDB33830186}"/>
              </a:ext>
            </a:extLst>
          </p:cNvPr>
          <p:cNvSpPr/>
          <p:nvPr/>
        </p:nvSpPr>
        <p:spPr>
          <a:xfrm rot="5400000">
            <a:off x="10202268" y="2220360"/>
            <a:ext cx="405199" cy="26936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A3EDF15-256E-4778-AE7F-7AA29C87A688}"/>
              </a:ext>
            </a:extLst>
          </p:cNvPr>
          <p:cNvSpPr/>
          <p:nvPr/>
        </p:nvSpPr>
        <p:spPr>
          <a:xfrm>
            <a:off x="4175318" y="5641913"/>
            <a:ext cx="7704078" cy="933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选取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Kcat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预测值排名前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96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位作为最终变体，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 algn="ctr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96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个变体催化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3-Ha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LR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Kcat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值较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wtRhlA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分别提高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~25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~19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倍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006947D-02D5-4B35-B6A5-B0C08A33C911}"/>
              </a:ext>
            </a:extLst>
          </p:cNvPr>
          <p:cNvSpPr/>
          <p:nvPr/>
        </p:nvSpPr>
        <p:spPr>
          <a:xfrm>
            <a:off x="10374284" y="3363600"/>
            <a:ext cx="914087" cy="2278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5FED96-C9B2-4EA3-9D70-D12853581830}"/>
              </a:ext>
            </a:extLst>
          </p:cNvPr>
          <p:cNvSpPr/>
          <p:nvPr/>
        </p:nvSpPr>
        <p:spPr>
          <a:xfrm>
            <a:off x="2326351" y="5786863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AHXXRA</a:t>
            </a:r>
            <a:endParaRPr lang="zh-CN" altLang="en-US" sz="2000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9ED08C2-3517-4E95-98F3-8B5C776A99CD}"/>
              </a:ext>
            </a:extLst>
          </p:cNvPr>
          <p:cNvSpPr/>
          <p:nvPr/>
        </p:nvSpPr>
        <p:spPr>
          <a:xfrm rot="5400000">
            <a:off x="2880464" y="1753922"/>
            <a:ext cx="271242" cy="288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9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73564" y="2519264"/>
            <a:ext cx="5844869" cy="18194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谢谢大家！</a:t>
            </a:r>
            <a:endParaRPr lang="en-US" altLang="zh-CN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敬请各位老师批评指正！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516EB8A-649F-49C8-A086-2188A7A6FAAA}"/>
              </a:ext>
            </a:extLst>
          </p:cNvPr>
          <p:cNvGrpSpPr/>
          <p:nvPr/>
        </p:nvGrpSpPr>
        <p:grpSpPr>
          <a:xfrm>
            <a:off x="850630" y="163196"/>
            <a:ext cx="10478814" cy="707886"/>
            <a:chOff x="850630" y="163196"/>
            <a:chExt cx="10478814" cy="707886"/>
          </a:xfrm>
        </p:grpSpPr>
        <p:cxnSp>
          <p:nvCxnSpPr>
            <p:cNvPr id="7" name="直线连接符 4">
              <a:extLst>
                <a:ext uri="{FF2B5EF4-FFF2-40B4-BE49-F238E27FC236}">
                  <a16:creationId xmlns:a16="http://schemas.microsoft.com/office/drawing/2014/main" id="{1FCE95E9-CBC7-4214-A41A-3261305B9D84}"/>
                </a:ext>
              </a:extLst>
            </p:cNvPr>
            <p:cNvCxnSpPr/>
            <p:nvPr/>
          </p:nvCxnSpPr>
          <p:spPr>
            <a:xfrm>
              <a:off x="850630" y="871082"/>
              <a:ext cx="1047881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A1F88E-716E-40DC-9A97-B02F86B848E6}"/>
                </a:ext>
              </a:extLst>
            </p:cNvPr>
            <p:cNvSpPr txBox="1"/>
            <p:nvPr/>
          </p:nvSpPr>
          <p:spPr>
            <a:xfrm>
              <a:off x="2462793" y="163196"/>
              <a:ext cx="72544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40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蛋白设计赛</a:t>
              </a:r>
              <a:endParaRPr kumimoji="1" lang="en-US" altLang="zh-CN" sz="4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73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7630</TotalTime>
  <Words>281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华文彩云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110</cp:revision>
  <dcterms:created xsi:type="dcterms:W3CDTF">2023-07-14T01:20:09Z</dcterms:created>
  <dcterms:modified xsi:type="dcterms:W3CDTF">2023-08-02T13:46:39Z</dcterms:modified>
</cp:coreProperties>
</file>