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</p:sldMasterIdLst>
  <p:notesMasterIdLst>
    <p:notesMasterId r:id="rId9"/>
  </p:notesMasterIdLst>
  <p:handoutMasterIdLst>
    <p:handoutMasterId r:id="rId10"/>
  </p:handoutMasterIdLst>
  <p:sldIdLst>
    <p:sldId id="3181" r:id="rId2"/>
    <p:sldId id="3150" r:id="rId3"/>
    <p:sldId id="3125" r:id="rId4"/>
    <p:sldId id="3194" r:id="rId5"/>
    <p:sldId id="3192" r:id="rId6"/>
    <p:sldId id="3193" r:id="rId7"/>
    <p:sldId id="3195" r:id="rId8"/>
  </p:sldIdLst>
  <p:sldSz cx="12858750" cy="7232650"/>
  <p:notesSz cx="6858000" cy="9144000"/>
  <p:custDataLst>
    <p:tags r:id="rId11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  <p15:guide id="7" pos="376" userDrawn="1">
          <p15:clr>
            <a:srgbClr val="A4A3A4"/>
          </p15:clr>
        </p15:guide>
        <p15:guide id="8" pos="135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1686"/>
    <a:srgbClr val="E5A600"/>
    <a:srgbClr val="00B369"/>
    <a:srgbClr val="1A8CE1"/>
    <a:srgbClr val="FFFFFF"/>
    <a:srgbClr val="A78357"/>
    <a:srgbClr val="28C7D4"/>
    <a:srgbClr val="F94D4D"/>
    <a:srgbClr val="FEFEFE"/>
    <a:srgbClr val="8F1A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37" autoAdjust="0"/>
    <p:restoredTop sz="92986" autoAdjust="0"/>
  </p:normalViewPr>
  <p:slideViewPr>
    <p:cSldViewPr>
      <p:cViewPr varScale="1">
        <p:scale>
          <a:sx n="81" d="100"/>
          <a:sy n="81" d="100"/>
        </p:scale>
        <p:origin x="41" y="315"/>
      </p:cViewPr>
      <p:guideLst>
        <p:guide orient="horz" pos="328"/>
        <p:guide pos="4050"/>
        <p:guide pos="557"/>
        <p:guide orient="horz" pos="4183"/>
        <p:guide pos="7588"/>
        <p:guide pos="376"/>
        <p:guide pos="1350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2023/8/4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1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2023/8/4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123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941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123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297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541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916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329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" y="688"/>
            <a:ext cx="12855600" cy="723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875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2023/8/4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990520" y="2499038"/>
            <a:ext cx="2985864" cy="0"/>
          </a:xfrm>
          <a:prstGeom prst="line">
            <a:avLst/>
          </a:prstGeom>
          <a:ln w="38100">
            <a:solidFill>
              <a:srgbClr val="E5A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990520" y="2491199"/>
            <a:ext cx="0" cy="360040"/>
          </a:xfrm>
          <a:prstGeom prst="line">
            <a:avLst/>
          </a:prstGeom>
          <a:ln w="38100">
            <a:solidFill>
              <a:srgbClr val="E5A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7976384" y="2491199"/>
            <a:ext cx="0" cy="1362064"/>
          </a:xfrm>
          <a:prstGeom prst="line">
            <a:avLst/>
          </a:prstGeom>
          <a:ln w="38100">
            <a:solidFill>
              <a:srgbClr val="E5A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endCxn id="26" idx="1"/>
          </p:cNvCxnSpPr>
          <p:nvPr/>
        </p:nvCxnSpPr>
        <p:spPr>
          <a:xfrm>
            <a:off x="5006124" y="4601934"/>
            <a:ext cx="1494722" cy="0"/>
          </a:xfrm>
          <a:prstGeom prst="line">
            <a:avLst/>
          </a:prstGeom>
          <a:ln w="38100">
            <a:solidFill>
              <a:srgbClr val="E5A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4990520" y="3499311"/>
            <a:ext cx="0" cy="1102623"/>
          </a:xfrm>
          <a:prstGeom prst="line">
            <a:avLst/>
          </a:prstGeom>
          <a:ln w="38100">
            <a:solidFill>
              <a:srgbClr val="E5A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6499056" y="3824217"/>
            <a:ext cx="5947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基于</a:t>
            </a:r>
            <a:r>
              <a:rPr lang="en-US" altLang="zh-CN" sz="36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LSTM</a:t>
            </a:r>
            <a:r>
              <a:rPr lang="zh-CN" altLang="en-US" sz="36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的氨基酸序列预测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6500846" y="4363407"/>
            <a:ext cx="193136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XJTU-China</a:t>
            </a:r>
            <a:endParaRPr lang="zh-CN" altLang="en-US" sz="2500" dirty="0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840422" y="2975460"/>
            <a:ext cx="214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微软雅黑 Light" panose="020B0502040204020203" pitchFamily="34" charset="-122"/>
              </a:rPr>
              <a:t>蛋 白 质 设 计 赛</a:t>
            </a:r>
          </a:p>
        </p:txBody>
      </p:sp>
      <p:sp>
        <p:nvSpPr>
          <p:cNvPr id="28" name="矩形 27"/>
          <p:cNvSpPr/>
          <p:nvPr/>
        </p:nvSpPr>
        <p:spPr>
          <a:xfrm>
            <a:off x="4054416" y="3499311"/>
            <a:ext cx="504056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838392" y="3643326"/>
            <a:ext cx="504056" cy="5040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 flipH="1">
            <a:off x="8301583" y="952029"/>
            <a:ext cx="38884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6894959" y="1456085"/>
            <a:ext cx="2342728" cy="0"/>
          </a:xfrm>
          <a:prstGeom prst="line">
            <a:avLst/>
          </a:prstGeom>
          <a:ln>
            <a:solidFill>
              <a:srgbClr val="6B16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3261023" y="5344517"/>
            <a:ext cx="2880320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846287" y="5848573"/>
            <a:ext cx="3888432" cy="0"/>
          </a:xfrm>
          <a:prstGeom prst="line">
            <a:avLst/>
          </a:prstGeom>
          <a:ln>
            <a:solidFill>
              <a:srgbClr val="6B16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V="1">
            <a:off x="11685959" y="3853263"/>
            <a:ext cx="0" cy="2499366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V="1">
            <a:off x="11253911" y="4470548"/>
            <a:ext cx="0" cy="2499366"/>
          </a:xfrm>
          <a:prstGeom prst="line">
            <a:avLst/>
          </a:prstGeom>
          <a:ln>
            <a:solidFill>
              <a:srgbClr val="6B1686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V="1">
            <a:off x="3477047" y="1864041"/>
            <a:ext cx="0" cy="2499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565279" y="4840461"/>
            <a:ext cx="3765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汇报人：李畅翱  时间：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262862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6687" y="159941"/>
            <a:ext cx="3836139" cy="648071"/>
            <a:chOff x="236687" y="230670"/>
            <a:chExt cx="3836139" cy="648071"/>
          </a:xfrm>
        </p:grpSpPr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1005776" y="327049"/>
              <a:ext cx="3067050" cy="367982"/>
            </a:xfrm>
            <a:prstGeom prst="rect">
              <a:avLst/>
            </a:prstGeom>
          </p:spPr>
          <p:txBody>
            <a:bodyPr vert="horz" lIns="96435" tIns="48218" rIns="96435" bIns="48218" rtlCol="0" anchor="t">
              <a:noAutofit/>
            </a:bodyPr>
            <a:lstStyle>
              <a:lvl1pPr marL="0" indent="0" algn="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21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20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8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6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zh-CN" altLang="en-US" sz="2000" dirty="0">
                  <a:solidFill>
                    <a:schemeClr val="bg1">
                      <a:lumMod val="6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rPr>
                <a:t>团队成员</a:t>
              </a:r>
              <a:endParaRPr lang="en-US" sz="2000" dirty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52711" y="230670"/>
              <a:ext cx="504056" cy="5040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36687" y="374685"/>
              <a:ext cx="504056" cy="5040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5386E955-D675-DA71-FF4E-AE614CC9F2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71" t="16951" r="22141" b="11032"/>
          <a:stretch/>
        </p:blipFill>
        <p:spPr>
          <a:xfrm>
            <a:off x="10181711" y="1462817"/>
            <a:ext cx="2860480" cy="277379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1FC0BAC-82F0-402C-E03A-F72275F8808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87" t="36061" r="2212" b="11634"/>
          <a:stretch/>
        </p:blipFill>
        <p:spPr>
          <a:xfrm>
            <a:off x="2394902" y="1511220"/>
            <a:ext cx="2684007" cy="276481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9008166-055F-4A0C-636C-2159732D817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71" b="11371"/>
          <a:stretch/>
        </p:blipFill>
        <p:spPr>
          <a:xfrm>
            <a:off x="7618517" y="1452536"/>
            <a:ext cx="2684006" cy="276481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327C09E-4918-2CF4-E3D4-A2D344E7657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96" r="13596"/>
          <a:stretch/>
        </p:blipFill>
        <p:spPr>
          <a:xfrm>
            <a:off x="4999798" y="1452536"/>
            <a:ext cx="2721416" cy="280334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1AD4360-D7C2-BF5B-56CA-2683EAFB9E4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4" r="10524"/>
          <a:stretch/>
        </p:blipFill>
        <p:spPr>
          <a:xfrm>
            <a:off x="-144706" y="1491072"/>
            <a:ext cx="2684007" cy="276481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6F65F43-D39D-FDF1-2D56-886DFF04803E}"/>
              </a:ext>
            </a:extLst>
          </p:cNvPr>
          <p:cNvSpPr txBox="1"/>
          <p:nvPr/>
        </p:nvSpPr>
        <p:spPr>
          <a:xfrm>
            <a:off x="123899" y="4912469"/>
            <a:ext cx="244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+mj-ea"/>
                <a:ea typeface="+mj-ea"/>
              </a:rPr>
              <a:t>陈泓宇</a:t>
            </a:r>
            <a:endParaRPr lang="en-US" altLang="zh-CN" sz="2000" dirty="0">
              <a:latin typeface="+mj-ea"/>
              <a:ea typeface="+mj-ea"/>
            </a:endParaRPr>
          </a:p>
          <a:p>
            <a:pPr algn="ctr"/>
            <a:r>
              <a:rPr lang="en-US" altLang="zh-CN" sz="2000" dirty="0">
                <a:latin typeface="+mj-ea"/>
                <a:ea typeface="+mj-ea"/>
              </a:rPr>
              <a:t>19</a:t>
            </a:r>
            <a:r>
              <a:rPr lang="zh-CN" altLang="en-US" sz="2000" dirty="0">
                <a:latin typeface="+mj-ea"/>
                <a:ea typeface="+mj-ea"/>
              </a:rPr>
              <a:t>级化生试验班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8EED0C8-181F-A9CC-05A3-906010CA5DF8}"/>
              </a:ext>
            </a:extLst>
          </p:cNvPr>
          <p:cNvSpPr txBox="1"/>
          <p:nvPr/>
        </p:nvSpPr>
        <p:spPr>
          <a:xfrm>
            <a:off x="2832359" y="4912469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latin typeface="+mj-ea"/>
                <a:ea typeface="+mj-ea"/>
              </a:rPr>
              <a:t>刘少山</a:t>
            </a:r>
            <a:endParaRPr lang="en-US" altLang="zh-CN" sz="2000" dirty="0">
              <a:latin typeface="+mj-ea"/>
              <a:ea typeface="+mj-ea"/>
            </a:endParaRPr>
          </a:p>
          <a:p>
            <a:pPr algn="ctr"/>
            <a:r>
              <a:rPr lang="en-US" altLang="zh-CN" sz="2000" dirty="0">
                <a:latin typeface="+mj-ea"/>
                <a:ea typeface="+mj-ea"/>
              </a:rPr>
              <a:t>21</a:t>
            </a:r>
            <a:r>
              <a:rPr lang="zh-CN" altLang="en-US" sz="2000" dirty="0">
                <a:latin typeface="+mj-ea"/>
                <a:ea typeface="+mj-ea"/>
              </a:rPr>
              <a:t>级强基生物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D7144C4-4673-8981-35FC-937CBB2E439A}"/>
              </a:ext>
            </a:extLst>
          </p:cNvPr>
          <p:cNvSpPr txBox="1"/>
          <p:nvPr/>
        </p:nvSpPr>
        <p:spPr>
          <a:xfrm>
            <a:off x="5571726" y="4912469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latin typeface="+mj-ea"/>
                <a:ea typeface="+mj-ea"/>
              </a:rPr>
              <a:t>李畅翱</a:t>
            </a:r>
            <a:endParaRPr lang="en-US" altLang="zh-CN" sz="2000" dirty="0">
              <a:latin typeface="+mj-ea"/>
              <a:ea typeface="+mj-ea"/>
            </a:endParaRPr>
          </a:p>
          <a:p>
            <a:pPr algn="ctr"/>
            <a:r>
              <a:rPr lang="en-US" altLang="zh-CN" sz="2000" dirty="0">
                <a:latin typeface="+mj-ea"/>
                <a:ea typeface="+mj-ea"/>
              </a:rPr>
              <a:t>21</a:t>
            </a:r>
            <a:r>
              <a:rPr lang="zh-CN" altLang="en-US" sz="2000" dirty="0">
                <a:latin typeface="+mj-ea"/>
                <a:ea typeface="+mj-ea"/>
              </a:rPr>
              <a:t>级生物技术</a:t>
            </a:r>
            <a:endParaRPr lang="en-US" altLang="zh-CN" sz="2000" dirty="0">
              <a:latin typeface="+mj-ea"/>
              <a:ea typeface="+mj-e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189266C-D46E-9A5A-7AAE-43C1F816E2B0}"/>
              </a:ext>
            </a:extLst>
          </p:cNvPr>
          <p:cNvSpPr txBox="1"/>
          <p:nvPr/>
        </p:nvSpPr>
        <p:spPr>
          <a:xfrm>
            <a:off x="8083377" y="4912469"/>
            <a:ext cx="1980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latin typeface="+mj-ea"/>
                <a:ea typeface="+mj-ea"/>
              </a:rPr>
              <a:t>谢佳川</a:t>
            </a:r>
            <a:endParaRPr lang="en-US" altLang="zh-CN" sz="2000" dirty="0">
              <a:latin typeface="+mj-ea"/>
              <a:ea typeface="+mj-ea"/>
            </a:endParaRPr>
          </a:p>
          <a:p>
            <a:pPr algn="ctr"/>
            <a:r>
              <a:rPr lang="en-US" altLang="zh-CN" sz="2000" dirty="0">
                <a:latin typeface="+mj-ea"/>
                <a:ea typeface="+mj-ea"/>
              </a:rPr>
              <a:t>21</a:t>
            </a:r>
            <a:r>
              <a:rPr lang="zh-CN" altLang="en-US" sz="2000" dirty="0">
                <a:latin typeface="+mj-ea"/>
                <a:ea typeface="+mj-ea"/>
              </a:rPr>
              <a:t>级化生试验班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2E95589-9E08-272D-68FD-3C8F67FE3D1A}"/>
              </a:ext>
            </a:extLst>
          </p:cNvPr>
          <p:cNvSpPr txBox="1"/>
          <p:nvPr/>
        </p:nvSpPr>
        <p:spPr>
          <a:xfrm>
            <a:off x="10818530" y="4889435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latin typeface="+mj-ea"/>
                <a:ea typeface="+mj-ea"/>
              </a:rPr>
              <a:t>屠隆丹</a:t>
            </a:r>
            <a:endParaRPr lang="en-US" altLang="zh-CN" sz="2000" dirty="0">
              <a:latin typeface="+mj-ea"/>
              <a:ea typeface="+mj-ea"/>
            </a:endParaRPr>
          </a:p>
          <a:p>
            <a:pPr algn="ctr"/>
            <a:r>
              <a:rPr lang="en-US" altLang="zh-CN" sz="2000" dirty="0">
                <a:latin typeface="+mj-ea"/>
                <a:ea typeface="+mj-ea"/>
              </a:rPr>
              <a:t>21</a:t>
            </a:r>
            <a:r>
              <a:rPr lang="zh-CN" altLang="en-US" sz="2000" dirty="0">
                <a:latin typeface="+mj-ea"/>
                <a:ea typeface="+mj-ea"/>
              </a:rPr>
              <a:t>级强基生物</a:t>
            </a:r>
          </a:p>
        </p:txBody>
      </p:sp>
    </p:spTree>
    <p:extLst>
      <p:ext uri="{BB962C8B-B14F-4D97-AF65-F5344CB8AC3E}">
        <p14:creationId xmlns:p14="http://schemas.microsoft.com/office/powerpoint/2010/main" val="373185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778697" y="1684333"/>
            <a:ext cx="6297975" cy="635112"/>
          </a:xfrm>
          <a:prstGeom prst="roundRect">
            <a:avLst>
              <a:gd name="adj" fmla="val 2063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ea"/>
              <a:sym typeface="微软雅黑 Light" panose="020B0502040204020203" pitchFamily="34" charset="-122"/>
            </a:endParaRPr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3728221" y="1878291"/>
            <a:ext cx="769860" cy="4370538"/>
          </a:xfrm>
          <a:custGeom>
            <a:avLst/>
            <a:gdLst>
              <a:gd name="T0" fmla="*/ 1999 w 3544"/>
              <a:gd name="T1" fmla="*/ 9150 h 14563"/>
              <a:gd name="T2" fmla="*/ 1999 w 3544"/>
              <a:gd name="T3" fmla="*/ 12306 h 14563"/>
              <a:gd name="T4" fmla="*/ 2353 w 3544"/>
              <a:gd name="T5" fmla="*/ 13628 h 14563"/>
              <a:gd name="T6" fmla="*/ 3544 w 3544"/>
              <a:gd name="T7" fmla="*/ 14112 h 14563"/>
              <a:gd name="T8" fmla="*/ 3544 w 3544"/>
              <a:gd name="T9" fmla="*/ 14563 h 14563"/>
              <a:gd name="T10" fmla="*/ 1933 w 3544"/>
              <a:gd name="T11" fmla="*/ 14016 h 14563"/>
              <a:gd name="T12" fmla="*/ 1419 w 3544"/>
              <a:gd name="T13" fmla="*/ 12050 h 14563"/>
              <a:gd name="T14" fmla="*/ 1419 w 3544"/>
              <a:gd name="T15" fmla="*/ 9279 h 14563"/>
              <a:gd name="T16" fmla="*/ 1160 w 3544"/>
              <a:gd name="T17" fmla="*/ 8022 h 14563"/>
              <a:gd name="T18" fmla="*/ 0 w 3544"/>
              <a:gd name="T19" fmla="*/ 7475 h 14563"/>
              <a:gd name="T20" fmla="*/ 0 w 3544"/>
              <a:gd name="T21" fmla="*/ 7088 h 14563"/>
              <a:gd name="T22" fmla="*/ 1127 w 3544"/>
              <a:gd name="T23" fmla="*/ 6571 h 14563"/>
              <a:gd name="T24" fmla="*/ 1419 w 3544"/>
              <a:gd name="T25" fmla="*/ 5284 h 14563"/>
              <a:gd name="T26" fmla="*/ 1419 w 3544"/>
              <a:gd name="T27" fmla="*/ 2513 h 14563"/>
              <a:gd name="T28" fmla="*/ 1933 w 3544"/>
              <a:gd name="T29" fmla="*/ 547 h 14563"/>
              <a:gd name="T30" fmla="*/ 3544 w 3544"/>
              <a:gd name="T31" fmla="*/ 0 h 14563"/>
              <a:gd name="T32" fmla="*/ 3544 w 3544"/>
              <a:gd name="T33" fmla="*/ 451 h 14563"/>
              <a:gd name="T34" fmla="*/ 2353 w 3544"/>
              <a:gd name="T35" fmla="*/ 902 h 14563"/>
              <a:gd name="T36" fmla="*/ 1999 w 3544"/>
              <a:gd name="T37" fmla="*/ 2254 h 14563"/>
              <a:gd name="T38" fmla="*/ 1999 w 3544"/>
              <a:gd name="T39" fmla="*/ 5413 h 14563"/>
              <a:gd name="T40" fmla="*/ 580 w 3544"/>
              <a:gd name="T41" fmla="*/ 7275 h 14563"/>
              <a:gd name="T42" fmla="*/ 580 w 3544"/>
              <a:gd name="T43" fmla="*/ 7304 h 14563"/>
              <a:gd name="T44" fmla="*/ 1999 w 3544"/>
              <a:gd name="T45" fmla="*/ 9150 h 14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44" h="14563">
                <a:moveTo>
                  <a:pt x="1999" y="9150"/>
                </a:moveTo>
                <a:lnTo>
                  <a:pt x="1999" y="12306"/>
                </a:lnTo>
                <a:cubicBezTo>
                  <a:pt x="1999" y="12867"/>
                  <a:pt x="2117" y="13306"/>
                  <a:pt x="2353" y="13628"/>
                </a:cubicBezTo>
                <a:cubicBezTo>
                  <a:pt x="2590" y="13950"/>
                  <a:pt x="2986" y="14112"/>
                  <a:pt x="3544" y="14112"/>
                </a:cubicBezTo>
                <a:lnTo>
                  <a:pt x="3544" y="14563"/>
                </a:lnTo>
                <a:cubicBezTo>
                  <a:pt x="2815" y="14563"/>
                  <a:pt x="2276" y="14379"/>
                  <a:pt x="1933" y="14016"/>
                </a:cubicBezTo>
                <a:cubicBezTo>
                  <a:pt x="1589" y="13650"/>
                  <a:pt x="1419" y="12993"/>
                  <a:pt x="1419" y="12050"/>
                </a:cubicBezTo>
                <a:lnTo>
                  <a:pt x="1419" y="9279"/>
                </a:lnTo>
                <a:cubicBezTo>
                  <a:pt x="1419" y="8762"/>
                  <a:pt x="1333" y="8344"/>
                  <a:pt x="1160" y="8022"/>
                </a:cubicBezTo>
                <a:cubicBezTo>
                  <a:pt x="990" y="7701"/>
                  <a:pt x="602" y="7516"/>
                  <a:pt x="0" y="7475"/>
                </a:cubicBezTo>
                <a:lnTo>
                  <a:pt x="0" y="7088"/>
                </a:lnTo>
                <a:cubicBezTo>
                  <a:pt x="558" y="7002"/>
                  <a:pt x="935" y="6829"/>
                  <a:pt x="1127" y="6571"/>
                </a:cubicBezTo>
                <a:cubicBezTo>
                  <a:pt x="1322" y="6315"/>
                  <a:pt x="1419" y="5883"/>
                  <a:pt x="1419" y="5284"/>
                </a:cubicBezTo>
                <a:lnTo>
                  <a:pt x="1419" y="2513"/>
                </a:lnTo>
                <a:cubicBezTo>
                  <a:pt x="1419" y="1567"/>
                  <a:pt x="1589" y="913"/>
                  <a:pt x="1933" y="547"/>
                </a:cubicBezTo>
                <a:cubicBezTo>
                  <a:pt x="2276" y="181"/>
                  <a:pt x="2815" y="0"/>
                  <a:pt x="3544" y="0"/>
                </a:cubicBezTo>
                <a:lnTo>
                  <a:pt x="3544" y="451"/>
                </a:lnTo>
                <a:cubicBezTo>
                  <a:pt x="2986" y="451"/>
                  <a:pt x="2590" y="602"/>
                  <a:pt x="2353" y="902"/>
                </a:cubicBezTo>
                <a:cubicBezTo>
                  <a:pt x="2117" y="1201"/>
                  <a:pt x="1999" y="1652"/>
                  <a:pt x="1999" y="2254"/>
                </a:cubicBezTo>
                <a:lnTo>
                  <a:pt x="1999" y="5413"/>
                </a:lnTo>
                <a:cubicBezTo>
                  <a:pt x="1999" y="6265"/>
                  <a:pt x="1592" y="7275"/>
                  <a:pt x="580" y="7275"/>
                </a:cubicBezTo>
                <a:lnTo>
                  <a:pt x="580" y="7304"/>
                </a:lnTo>
                <a:cubicBezTo>
                  <a:pt x="1565" y="7304"/>
                  <a:pt x="1999" y="8309"/>
                  <a:pt x="1999" y="915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28573" tIns="64286" rIns="128573" bIns="64286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cs typeface="+mn-ea"/>
              <a:sym typeface="微软雅黑 Light" panose="020B0502040204020203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720256" y="3715965"/>
            <a:ext cx="6297975" cy="635112"/>
          </a:xfrm>
          <a:prstGeom prst="roundRect">
            <a:avLst>
              <a:gd name="adj" fmla="val 2527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ea"/>
              <a:sym typeface="微软雅黑 Light" panose="020B0502040204020203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45199" y="1764132"/>
            <a:ext cx="6114310" cy="4755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</a:rPr>
              <a:t>如何表示氨基酸的性质</a:t>
            </a:r>
            <a:endParaRPr lang="en-US" altLang="zh-CN" sz="2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ea"/>
              <a:sym typeface="微软雅黑 Light" panose="020B0502040204020203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78697" y="3795475"/>
            <a:ext cx="6180812" cy="4760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sym typeface="微软雅黑 Light" panose="020B0502040204020203" pitchFamily="34" charset="-122"/>
              </a:rPr>
              <a:t>如何刻画蛋白质的三维结构</a:t>
            </a:r>
            <a:endParaRPr lang="en-US" altLang="zh-CN" sz="2800" dirty="0">
              <a:solidFill>
                <a:schemeClr val="bg1"/>
              </a:solidFill>
              <a:sym typeface="微软雅黑 Light" panose="020B0502040204020203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70286" y="4849076"/>
            <a:ext cx="4880472" cy="281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4736410" y="5714968"/>
            <a:ext cx="6297975" cy="635112"/>
          </a:xfrm>
          <a:prstGeom prst="roundRect">
            <a:avLst>
              <a:gd name="adj" fmla="val 2682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ea"/>
              <a:sym typeface="微软雅黑 Light" panose="020B0502040204020203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86440" y="5849222"/>
            <a:ext cx="4880472" cy="1360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rPr>
              <a:t>.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236687" y="159941"/>
            <a:ext cx="3836139" cy="648071"/>
            <a:chOff x="236687" y="230670"/>
            <a:chExt cx="3836139" cy="648071"/>
          </a:xfrm>
        </p:grpSpPr>
        <p:sp>
          <p:nvSpPr>
            <p:cNvPr id="19" name="Content Placeholder 2"/>
            <p:cNvSpPr txBox="1">
              <a:spLocks/>
            </p:cNvSpPr>
            <p:nvPr/>
          </p:nvSpPr>
          <p:spPr>
            <a:xfrm>
              <a:off x="1005776" y="327049"/>
              <a:ext cx="3067050" cy="367982"/>
            </a:xfrm>
            <a:prstGeom prst="rect">
              <a:avLst/>
            </a:prstGeom>
          </p:spPr>
          <p:txBody>
            <a:bodyPr vert="horz" lIns="96435" tIns="48218" rIns="96435" bIns="48218" rtlCol="0" anchor="t">
              <a:noAutofit/>
            </a:bodyPr>
            <a:lstStyle>
              <a:lvl1pPr marL="0" indent="0" algn="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21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20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8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6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zh-CN" altLang="en-US" sz="2000" dirty="0">
                  <a:solidFill>
                    <a:schemeClr val="bg1">
                      <a:lumMod val="6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rPr>
                <a:t>思考角度与待解决问题</a:t>
              </a:r>
              <a:endParaRPr lang="en-US" sz="2000" dirty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452711" y="230670"/>
              <a:ext cx="504056" cy="5040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36687" y="374685"/>
              <a:ext cx="504056" cy="5040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  <p:sp>
        <p:nvSpPr>
          <p:cNvPr id="15" name="TextBox 9">
            <a:extLst>
              <a:ext uri="{FF2B5EF4-FFF2-40B4-BE49-F238E27FC236}">
                <a16:creationId xmlns:a16="http://schemas.microsoft.com/office/drawing/2014/main" id="{24289802-7F82-5932-8C8E-F7EA4CF05E04}"/>
              </a:ext>
            </a:extLst>
          </p:cNvPr>
          <p:cNvSpPr txBox="1"/>
          <p:nvPr/>
        </p:nvSpPr>
        <p:spPr>
          <a:xfrm>
            <a:off x="4845199" y="5772737"/>
            <a:ext cx="6323199" cy="4760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sym typeface="微软雅黑 Light" panose="020B0502040204020203" pitchFamily="34" charset="-122"/>
              </a:rPr>
              <a:t>如何表示氨基酸位于特定序列中的作用</a:t>
            </a:r>
            <a:endParaRPr lang="en-US" altLang="zh-CN" sz="2800" dirty="0">
              <a:solidFill>
                <a:schemeClr val="bg1"/>
              </a:solidFill>
              <a:sym typeface="微软雅黑 Light" panose="020B0502040204020203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1FBACE7-60CA-21D0-347C-343B758BE7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60" y="2680221"/>
            <a:ext cx="2757145" cy="253717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2300210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236687" y="159941"/>
            <a:ext cx="3836139" cy="648071"/>
            <a:chOff x="236687" y="230670"/>
            <a:chExt cx="3836139" cy="648071"/>
          </a:xfrm>
        </p:grpSpPr>
        <p:sp>
          <p:nvSpPr>
            <p:cNvPr id="19" name="Content Placeholder 2"/>
            <p:cNvSpPr txBox="1">
              <a:spLocks/>
            </p:cNvSpPr>
            <p:nvPr/>
          </p:nvSpPr>
          <p:spPr>
            <a:xfrm>
              <a:off x="1005776" y="327049"/>
              <a:ext cx="3067050" cy="367982"/>
            </a:xfrm>
            <a:prstGeom prst="rect">
              <a:avLst/>
            </a:prstGeom>
          </p:spPr>
          <p:txBody>
            <a:bodyPr vert="horz" lIns="96435" tIns="48218" rIns="96435" bIns="48218" rtlCol="0" anchor="t">
              <a:noAutofit/>
            </a:bodyPr>
            <a:lstStyle>
              <a:lvl1pPr marL="0" indent="0" algn="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21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20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8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6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zh-CN" altLang="en-US" sz="2000" dirty="0">
                  <a:solidFill>
                    <a:schemeClr val="bg1">
                      <a:lumMod val="6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rPr>
                <a:t>三维结构的刻画</a:t>
              </a:r>
              <a:endParaRPr lang="en-US" sz="2000" dirty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452711" y="230670"/>
              <a:ext cx="504056" cy="5040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36687" y="374685"/>
              <a:ext cx="504056" cy="5040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730E9227-F52A-079A-D6A2-09B897683C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74"/>
          <a:stretch/>
        </p:blipFill>
        <p:spPr>
          <a:xfrm>
            <a:off x="4720220" y="2694288"/>
            <a:ext cx="2222132" cy="1906831"/>
          </a:xfrm>
          <a:prstGeom prst="rect">
            <a:avLst/>
          </a:prstGeom>
        </p:spPr>
      </p:pic>
      <p:sp>
        <p:nvSpPr>
          <p:cNvPr id="22" name="箭头: 右 21">
            <a:extLst>
              <a:ext uri="{FF2B5EF4-FFF2-40B4-BE49-F238E27FC236}">
                <a16:creationId xmlns:a16="http://schemas.microsoft.com/office/drawing/2014/main" id="{8E5BA76D-B34D-4B7B-CDCD-7E5A7FA0F7BA}"/>
              </a:ext>
            </a:extLst>
          </p:cNvPr>
          <p:cNvSpPr/>
          <p:nvPr/>
        </p:nvSpPr>
        <p:spPr>
          <a:xfrm>
            <a:off x="7365479" y="3431680"/>
            <a:ext cx="792088" cy="43204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86BF02D8-48C0-EC0C-D5B8-0F2B8CA780BD}"/>
              </a:ext>
            </a:extLst>
          </p:cNvPr>
          <p:cNvSpPr/>
          <p:nvPr/>
        </p:nvSpPr>
        <p:spPr>
          <a:xfrm>
            <a:off x="3502192" y="3400301"/>
            <a:ext cx="792088" cy="43204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5EAD40AE-E5B5-ECCD-655C-1CBC284F930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71" y="2474249"/>
            <a:ext cx="2550381" cy="234690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5EBFFE2-9E68-4F3B-68D6-C00AFD806C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623" y="1629630"/>
            <a:ext cx="3113396" cy="397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303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236687" y="159941"/>
            <a:ext cx="3836139" cy="648071"/>
            <a:chOff x="236687" y="230670"/>
            <a:chExt cx="3836139" cy="648071"/>
          </a:xfrm>
        </p:grpSpPr>
        <p:sp>
          <p:nvSpPr>
            <p:cNvPr id="19" name="Content Placeholder 2"/>
            <p:cNvSpPr txBox="1">
              <a:spLocks/>
            </p:cNvSpPr>
            <p:nvPr/>
          </p:nvSpPr>
          <p:spPr>
            <a:xfrm>
              <a:off x="1005776" y="327049"/>
              <a:ext cx="3067050" cy="367982"/>
            </a:xfrm>
            <a:prstGeom prst="rect">
              <a:avLst/>
            </a:prstGeom>
          </p:spPr>
          <p:txBody>
            <a:bodyPr vert="horz" lIns="96435" tIns="48218" rIns="96435" bIns="48218" rtlCol="0" anchor="t">
              <a:noAutofit/>
            </a:bodyPr>
            <a:lstStyle>
              <a:lvl1pPr marL="0" indent="0" algn="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21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20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8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6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zh-CN" altLang="en-US" sz="2000" dirty="0">
                  <a:solidFill>
                    <a:schemeClr val="bg1">
                      <a:lumMod val="6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rPr>
                <a:t>时序信息与</a:t>
              </a:r>
              <a:r>
                <a:rPr lang="en-US" altLang="zh-CN" sz="2000" dirty="0">
                  <a:solidFill>
                    <a:schemeClr val="bg1">
                      <a:lumMod val="6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rPr>
                <a:t>LSTM</a:t>
              </a:r>
              <a:endParaRPr lang="en-US" sz="2000" dirty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452711" y="230670"/>
              <a:ext cx="504056" cy="5040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36687" y="374685"/>
              <a:ext cx="504056" cy="5040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  <p:pic>
        <p:nvPicPr>
          <p:cNvPr id="3" name="Picture 2" descr="The structure of LSTM in sequence. 24 | Download Scientific Diagram">
            <a:extLst>
              <a:ext uri="{FF2B5EF4-FFF2-40B4-BE49-F238E27FC236}">
                <a16:creationId xmlns:a16="http://schemas.microsoft.com/office/drawing/2014/main" id="{A3C3293E-5B1A-F555-C131-620812FD0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847" y="3289422"/>
            <a:ext cx="4346257" cy="3226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A1917682-2908-AD18-B712-79D08F1003F0}"/>
              </a:ext>
            </a:extLst>
          </p:cNvPr>
          <p:cNvGrpSpPr/>
          <p:nvPr/>
        </p:nvGrpSpPr>
        <p:grpSpPr>
          <a:xfrm>
            <a:off x="2108895" y="1384077"/>
            <a:ext cx="7532784" cy="720080"/>
            <a:chOff x="2741634" y="1910496"/>
            <a:chExt cx="7532784" cy="720080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DA797608-5B9E-5E58-B1AE-01FED2058667}"/>
                </a:ext>
              </a:extLst>
            </p:cNvPr>
            <p:cNvSpPr/>
            <p:nvPr/>
          </p:nvSpPr>
          <p:spPr>
            <a:xfrm>
              <a:off x="2741634" y="1910496"/>
              <a:ext cx="748699" cy="7200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</a:t>
              </a:r>
              <a:endParaRPr lang="zh-CN" altLang="en-US" dirty="0"/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4B2F0A4A-EB60-8334-0B73-F1E6EE241C5C}"/>
                </a:ext>
              </a:extLst>
            </p:cNvPr>
            <p:cNvSpPr/>
            <p:nvPr/>
          </p:nvSpPr>
          <p:spPr>
            <a:xfrm>
              <a:off x="3495421" y="1910496"/>
              <a:ext cx="748699" cy="72008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</a:t>
              </a:r>
              <a:endParaRPr lang="zh-CN" altLang="en-US" dirty="0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6C10CD3B-C4AD-AFB4-18BF-B477D7179B0B}"/>
                </a:ext>
              </a:extLst>
            </p:cNvPr>
            <p:cNvSpPr/>
            <p:nvPr/>
          </p:nvSpPr>
          <p:spPr>
            <a:xfrm>
              <a:off x="4249208" y="1910496"/>
              <a:ext cx="748699" cy="72008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</a:t>
              </a:r>
              <a:endParaRPr lang="zh-CN" altLang="en-US" dirty="0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7FB3AFF-0EAE-DD82-AECC-D7766AEF6149}"/>
                </a:ext>
              </a:extLst>
            </p:cNvPr>
            <p:cNvSpPr/>
            <p:nvPr/>
          </p:nvSpPr>
          <p:spPr>
            <a:xfrm>
              <a:off x="5002995" y="1910496"/>
              <a:ext cx="748699" cy="72008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</a:t>
              </a:r>
              <a:endParaRPr lang="zh-CN" altLang="en-US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703A62ED-2DE1-9F29-4B9C-E6281F4C72AA}"/>
                </a:ext>
              </a:extLst>
            </p:cNvPr>
            <p:cNvSpPr/>
            <p:nvPr/>
          </p:nvSpPr>
          <p:spPr>
            <a:xfrm>
              <a:off x="5756782" y="1910496"/>
              <a:ext cx="748699" cy="7200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</a:t>
              </a:r>
              <a:endParaRPr lang="zh-CN" altLang="en-US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BFF62FF9-897F-2CB4-B575-C3A2850B68B9}"/>
                </a:ext>
              </a:extLst>
            </p:cNvPr>
            <p:cNvSpPr/>
            <p:nvPr/>
          </p:nvSpPr>
          <p:spPr>
            <a:xfrm>
              <a:off x="6510569" y="1910496"/>
              <a:ext cx="748699" cy="72008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</a:t>
              </a:r>
              <a:endParaRPr lang="zh-CN" altLang="en-US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427AC52B-8B25-7880-8C7F-39FADCBCD432}"/>
                </a:ext>
              </a:extLst>
            </p:cNvPr>
            <p:cNvSpPr/>
            <p:nvPr/>
          </p:nvSpPr>
          <p:spPr>
            <a:xfrm>
              <a:off x="7264356" y="1910496"/>
              <a:ext cx="748699" cy="72008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</a:t>
              </a:r>
              <a:endParaRPr lang="zh-CN" altLang="en-US" dirty="0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B85BB2B8-CDCD-DB81-70FA-1CEAFCA64034}"/>
                </a:ext>
              </a:extLst>
            </p:cNvPr>
            <p:cNvSpPr/>
            <p:nvPr/>
          </p:nvSpPr>
          <p:spPr>
            <a:xfrm>
              <a:off x="8018143" y="1910496"/>
              <a:ext cx="748699" cy="7200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</a:t>
              </a:r>
              <a:endParaRPr lang="zh-CN" altLang="en-US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DEDDD5E0-F81D-0650-7F1F-B2C5E076BC54}"/>
                </a:ext>
              </a:extLst>
            </p:cNvPr>
            <p:cNvSpPr/>
            <p:nvPr/>
          </p:nvSpPr>
          <p:spPr>
            <a:xfrm>
              <a:off x="8771930" y="1910496"/>
              <a:ext cx="748699" cy="7200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</a:t>
              </a:r>
              <a:endParaRPr lang="zh-CN" altLang="en-US" dirty="0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3B81A388-8755-EED7-760F-C9F0FBCE6D8E}"/>
                </a:ext>
              </a:extLst>
            </p:cNvPr>
            <p:cNvSpPr/>
            <p:nvPr/>
          </p:nvSpPr>
          <p:spPr>
            <a:xfrm>
              <a:off x="9525719" y="1910496"/>
              <a:ext cx="748699" cy="72008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</a:t>
              </a:r>
              <a:endParaRPr lang="zh-CN" altLang="en-US" dirty="0"/>
            </a:p>
          </p:txBody>
        </p:sp>
      </p:grpSp>
      <p:sp>
        <p:nvSpPr>
          <p:cNvPr id="15" name="箭头: 下 14">
            <a:extLst>
              <a:ext uri="{FF2B5EF4-FFF2-40B4-BE49-F238E27FC236}">
                <a16:creationId xmlns:a16="http://schemas.microsoft.com/office/drawing/2014/main" id="{3D5AC8D7-D958-217C-C5EF-8E905379F340}"/>
              </a:ext>
            </a:extLst>
          </p:cNvPr>
          <p:cNvSpPr/>
          <p:nvPr/>
        </p:nvSpPr>
        <p:spPr>
          <a:xfrm>
            <a:off x="5709295" y="2320181"/>
            <a:ext cx="748699" cy="72008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3779CE8-C6E4-E31E-75A6-95FF87B9D11C}"/>
              </a:ext>
            </a:extLst>
          </p:cNvPr>
          <p:cNvSpPr txBox="1"/>
          <p:nvPr/>
        </p:nvSpPr>
        <p:spPr>
          <a:xfrm>
            <a:off x="10029775" y="1180827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……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574245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370286" y="4849076"/>
            <a:ext cx="4880472" cy="281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86440" y="5849222"/>
            <a:ext cx="4880472" cy="1360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rPr>
              <a:t>.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236687" y="159941"/>
            <a:ext cx="3836139" cy="648071"/>
            <a:chOff x="236687" y="230670"/>
            <a:chExt cx="3836139" cy="648071"/>
          </a:xfrm>
        </p:grpSpPr>
        <p:sp>
          <p:nvSpPr>
            <p:cNvPr id="19" name="Content Placeholder 2"/>
            <p:cNvSpPr txBox="1">
              <a:spLocks/>
            </p:cNvSpPr>
            <p:nvPr/>
          </p:nvSpPr>
          <p:spPr>
            <a:xfrm>
              <a:off x="1005776" y="327049"/>
              <a:ext cx="3067050" cy="367982"/>
            </a:xfrm>
            <a:prstGeom prst="rect">
              <a:avLst/>
            </a:prstGeom>
          </p:spPr>
          <p:txBody>
            <a:bodyPr vert="horz" lIns="96435" tIns="48218" rIns="96435" bIns="48218" rtlCol="0" anchor="t">
              <a:noAutofit/>
            </a:bodyPr>
            <a:lstStyle>
              <a:lvl1pPr marL="0" indent="0" algn="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21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20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8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6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zh-CN" altLang="en-US" sz="2000" dirty="0">
                  <a:solidFill>
                    <a:schemeClr val="bg1">
                      <a:lumMod val="6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rPr>
                <a:t>疑惑与不解</a:t>
              </a:r>
              <a:endParaRPr lang="en-US" sz="2000" dirty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452711" y="230670"/>
              <a:ext cx="504056" cy="5040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36687" y="374685"/>
              <a:ext cx="504056" cy="5040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EAE3A0F5-0B3A-0121-60A5-AE225D989847}"/>
              </a:ext>
            </a:extLst>
          </p:cNvPr>
          <p:cNvSpPr/>
          <p:nvPr/>
        </p:nvSpPr>
        <p:spPr>
          <a:xfrm>
            <a:off x="1005776" y="2881898"/>
            <a:ext cx="3695407" cy="1584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dirty="0">
                <a:latin typeface="+mj-ea"/>
                <a:ea typeface="+mj-ea"/>
              </a:rPr>
              <a:t>选择性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8F8EE2B-51E0-C3A8-249E-5C9F5D0F3A5A}"/>
              </a:ext>
            </a:extLst>
          </p:cNvPr>
          <p:cNvSpPr/>
          <p:nvPr/>
        </p:nvSpPr>
        <p:spPr>
          <a:xfrm>
            <a:off x="8013551" y="2881898"/>
            <a:ext cx="3695407" cy="1584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dirty="0">
                <a:latin typeface="+mj-ea"/>
                <a:ea typeface="+mj-ea"/>
              </a:rPr>
              <a:t>活性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0C84816-6C0D-E5E3-26D1-B63C9A892623}"/>
              </a:ext>
            </a:extLst>
          </p:cNvPr>
          <p:cNvSpPr/>
          <p:nvPr/>
        </p:nvSpPr>
        <p:spPr>
          <a:xfrm>
            <a:off x="5709295" y="3212321"/>
            <a:ext cx="10422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OR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24901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990520" y="2499038"/>
            <a:ext cx="2985864" cy="0"/>
          </a:xfrm>
          <a:prstGeom prst="line">
            <a:avLst/>
          </a:prstGeom>
          <a:ln w="38100">
            <a:solidFill>
              <a:srgbClr val="E5A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990520" y="2491199"/>
            <a:ext cx="0" cy="360040"/>
          </a:xfrm>
          <a:prstGeom prst="line">
            <a:avLst/>
          </a:prstGeom>
          <a:ln w="38100">
            <a:solidFill>
              <a:srgbClr val="E5A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7976384" y="2491199"/>
            <a:ext cx="0" cy="1362064"/>
          </a:xfrm>
          <a:prstGeom prst="line">
            <a:avLst/>
          </a:prstGeom>
          <a:ln w="38100">
            <a:solidFill>
              <a:srgbClr val="E5A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endCxn id="26" idx="1"/>
          </p:cNvCxnSpPr>
          <p:nvPr/>
        </p:nvCxnSpPr>
        <p:spPr>
          <a:xfrm>
            <a:off x="5006124" y="4601934"/>
            <a:ext cx="1494722" cy="0"/>
          </a:xfrm>
          <a:prstGeom prst="line">
            <a:avLst/>
          </a:prstGeom>
          <a:ln w="38100">
            <a:solidFill>
              <a:srgbClr val="E5A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4990520" y="3499311"/>
            <a:ext cx="0" cy="1102623"/>
          </a:xfrm>
          <a:prstGeom prst="line">
            <a:avLst/>
          </a:prstGeom>
          <a:ln w="38100">
            <a:solidFill>
              <a:srgbClr val="E5A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6910959" y="3801715"/>
            <a:ext cx="1802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谢  谢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6500846" y="4363407"/>
            <a:ext cx="199907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THANK YOU</a:t>
            </a:r>
            <a:endParaRPr lang="zh-CN" altLang="en-US" sz="2500" dirty="0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840422" y="2975460"/>
            <a:ext cx="214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微软雅黑 Light" panose="020B0502040204020203" pitchFamily="34" charset="-122"/>
              </a:rPr>
              <a:t>蛋 白 质 设 计 赛</a:t>
            </a:r>
          </a:p>
        </p:txBody>
      </p:sp>
      <p:sp>
        <p:nvSpPr>
          <p:cNvPr id="28" name="矩形 27"/>
          <p:cNvSpPr/>
          <p:nvPr/>
        </p:nvSpPr>
        <p:spPr>
          <a:xfrm>
            <a:off x="4054416" y="3499311"/>
            <a:ext cx="504056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838392" y="3643326"/>
            <a:ext cx="504056" cy="5040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 flipH="1">
            <a:off x="8301583" y="952029"/>
            <a:ext cx="38884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6894959" y="1456085"/>
            <a:ext cx="2342728" cy="0"/>
          </a:xfrm>
          <a:prstGeom prst="line">
            <a:avLst/>
          </a:prstGeom>
          <a:ln>
            <a:solidFill>
              <a:srgbClr val="6B16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3261023" y="5344517"/>
            <a:ext cx="2880320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846287" y="5848573"/>
            <a:ext cx="3888432" cy="0"/>
          </a:xfrm>
          <a:prstGeom prst="line">
            <a:avLst/>
          </a:prstGeom>
          <a:ln>
            <a:solidFill>
              <a:srgbClr val="6B16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V="1">
            <a:off x="11685959" y="3853263"/>
            <a:ext cx="0" cy="2499366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V="1">
            <a:off x="11253911" y="4470548"/>
            <a:ext cx="0" cy="2499366"/>
          </a:xfrm>
          <a:prstGeom prst="line">
            <a:avLst/>
          </a:prstGeom>
          <a:ln>
            <a:solidFill>
              <a:srgbClr val="6B1686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V="1">
            <a:off x="3477047" y="1864041"/>
            <a:ext cx="0" cy="2499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4783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188F1F8C-C2F4-4054-83C3-9D1A75EE2A33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PRESENTATION_TITLE" val="bt538.pptx"/>
</p:tagLst>
</file>

<file path=ppt/theme/theme1.xml><?xml version="1.0" encoding="utf-8"?>
<a:theme xmlns:a="http://schemas.openxmlformats.org/drawingml/2006/main" name="1_自定义设计方案">
  <a:themeElements>
    <a:clrScheme name="自定义 3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5A600"/>
      </a:accent1>
      <a:accent2>
        <a:srgbClr val="6B1686"/>
      </a:accent2>
      <a:accent3>
        <a:srgbClr val="E5A600"/>
      </a:accent3>
      <a:accent4>
        <a:srgbClr val="6B1686"/>
      </a:accent4>
      <a:accent5>
        <a:srgbClr val="E5A600"/>
      </a:accent5>
      <a:accent6>
        <a:srgbClr val="6B1686"/>
      </a:accent6>
      <a:hlink>
        <a:srgbClr val="E5A600"/>
      </a:hlink>
      <a:folHlink>
        <a:srgbClr val="6B1686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172</Words>
  <Application>Microsoft Office PowerPoint</Application>
  <PresentationFormat>自定义</PresentationFormat>
  <Paragraphs>50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黑体</vt:lpstr>
      <vt:lpstr>宋体</vt:lpstr>
      <vt:lpstr>微软雅黑</vt:lpstr>
      <vt:lpstr>微软雅黑 Light</vt:lpstr>
      <vt:lpstr>Arial</vt:lpstr>
      <vt:lpstr>Calibri</vt:lpstr>
      <vt:lpstr>Calibri Light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熊猫办公ppt</dc:title>
  <dc:creator/>
  <cp:lastModifiedBy/>
  <cp:revision>1</cp:revision>
  <dcterms:created xsi:type="dcterms:W3CDTF">2016-10-17T14:00:15Z</dcterms:created>
  <dcterms:modified xsi:type="dcterms:W3CDTF">2023-08-04T03:18:24Z</dcterms:modified>
</cp:coreProperties>
</file>