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360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12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094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87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7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56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976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99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76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337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0B48-EB48-428B-841F-F52E2CD87CED}" type="datetimeFigureOut">
              <a:rPr lang="cs-CZ" smtClean="0"/>
              <a:t>4.1.2016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703E-C5FC-46FA-A3AF-ED294E70E7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8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/>
              <a:t>IPv6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2. část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010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IP adresa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Zápis je realizován v 16-kové soustavě</a:t>
            </a:r>
          </a:p>
          <a:p>
            <a:r>
              <a:rPr lang="cs-CZ" dirty="0" smtClean="0"/>
              <a:t>128 bitů (16 bytů) rozděleno po 2 bytech oddělených dvojtečkou</a:t>
            </a:r>
          </a:p>
          <a:p>
            <a:r>
              <a:rPr lang="cs-CZ" dirty="0" smtClean="0"/>
              <a:t>Ukázka globální individuální adresy (obdoba IPv4 veřejné adresy)</a:t>
            </a:r>
          </a:p>
          <a:p>
            <a:r>
              <a:rPr lang="cs-CZ" b="1" dirty="0"/>
              <a:t>2001:0db8:ab00:00c3:0000:0000:0000:0002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106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IP adresa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cs-CZ" sz="6700" b="1" dirty="0" smtClean="0"/>
              <a:t>ff01:0000:0000:0000:0000:0000:0000:0101</a:t>
            </a:r>
          </a:p>
          <a:p>
            <a:r>
              <a:rPr lang="cs-CZ" sz="5800" dirty="0" smtClean="0"/>
              <a:t>Pro zjednodušení lze použít následující pravidla:</a:t>
            </a:r>
          </a:p>
          <a:p>
            <a:r>
              <a:rPr lang="cs-CZ" sz="5800" dirty="0"/>
              <a:t>počáteční nuly v každé dvojici bytů lze </a:t>
            </a:r>
            <a:r>
              <a:rPr lang="cs-CZ" sz="5800" dirty="0" smtClean="0"/>
              <a:t>vynechat</a:t>
            </a:r>
          </a:p>
          <a:p>
            <a:pPr lvl="1"/>
            <a:r>
              <a:rPr lang="cs-CZ" sz="5800" dirty="0" smtClean="0"/>
              <a:t> např. </a:t>
            </a:r>
            <a:r>
              <a:rPr lang="cs-CZ" sz="6700" b="1" dirty="0" smtClean="0"/>
              <a:t>ff01:0:0:0:0:0:0:101</a:t>
            </a:r>
          </a:p>
          <a:p>
            <a:r>
              <a:rPr lang="cs-CZ" sz="6200" dirty="0" smtClean="0"/>
              <a:t>sousedící nulu lze nahradit dvojitou dvojtečkou ::</a:t>
            </a:r>
          </a:p>
          <a:p>
            <a:pPr lvl="1"/>
            <a:r>
              <a:rPr lang="cs-CZ" sz="5800" dirty="0" smtClean="0"/>
              <a:t>např. </a:t>
            </a:r>
            <a:r>
              <a:rPr lang="cs-CZ" sz="6700" b="1" dirty="0" smtClean="0"/>
              <a:t>ff01::101</a:t>
            </a:r>
            <a:endParaRPr lang="cs-CZ" sz="10100" b="1" dirty="0" smtClean="0"/>
          </a:p>
          <a:p>
            <a:pPr marL="457200" lvl="1" indent="0">
              <a:buNone/>
            </a:pPr>
            <a:endParaRPr lang="cs-CZ" sz="5800" b="1" dirty="0" smtClean="0"/>
          </a:p>
          <a:p>
            <a:r>
              <a:rPr lang="cs-CZ" sz="5800" b="1" dirty="0" smtClean="0"/>
              <a:t>Zkrácení zápisu lze provést pouze jednou!!!</a:t>
            </a:r>
            <a:br>
              <a:rPr lang="cs-CZ" sz="5800" b="1" dirty="0" smtClean="0"/>
            </a:br>
            <a:r>
              <a:rPr lang="cs-CZ" sz="5800" b="1" dirty="0" smtClean="0"/>
              <a:t>(nejednoznačnost interpretace)</a:t>
            </a:r>
            <a:r>
              <a:rPr lang="cs-CZ" sz="5800" b="1" dirty="0"/>
              <a:t/>
            </a:r>
            <a:br>
              <a:rPr lang="cs-CZ" sz="5800" b="1" dirty="0"/>
            </a:b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208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IP adresa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1" dirty="0" smtClean="0"/>
              <a:t>Špatný zápis adresy:</a:t>
            </a:r>
          </a:p>
          <a:p>
            <a:r>
              <a:rPr lang="cs-CZ" b="1" dirty="0"/>
              <a:t>2001::FFD3::</a:t>
            </a:r>
            <a:r>
              <a:rPr lang="cs-CZ" b="1" dirty="0" smtClean="0"/>
              <a:t>57ab</a:t>
            </a:r>
          </a:p>
          <a:p>
            <a:r>
              <a:rPr lang="cs-CZ" dirty="0" smtClean="0"/>
              <a:t>Možné interpretace:</a:t>
            </a:r>
          </a:p>
          <a:p>
            <a:r>
              <a:rPr lang="cs-CZ" dirty="0"/>
              <a:t>2001:0:0:0:0:FFD3:0:57ab</a:t>
            </a:r>
            <a:br>
              <a:rPr lang="cs-CZ" dirty="0"/>
            </a:br>
            <a:r>
              <a:rPr lang="cs-CZ" dirty="0"/>
              <a:t>2001:0:0:0:FFD3:0:0:57ab</a:t>
            </a:r>
            <a:br>
              <a:rPr lang="cs-CZ" dirty="0"/>
            </a:br>
            <a:r>
              <a:rPr lang="cs-CZ" dirty="0"/>
              <a:t>2001:0:0:FFD3:0:0:0:57ab</a:t>
            </a:r>
            <a:br>
              <a:rPr lang="cs-CZ" dirty="0"/>
            </a:br>
            <a:r>
              <a:rPr lang="cs-CZ" dirty="0"/>
              <a:t>2001:0:FFD3:0:0:0:0:57ab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408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IP adresa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RFC 5952 – zaveden </a:t>
            </a:r>
            <a:r>
              <a:rPr lang="cs-CZ" b="1" dirty="0" smtClean="0"/>
              <a:t>„kanonický zápis“</a:t>
            </a:r>
          </a:p>
          <a:p>
            <a:r>
              <a:rPr lang="cs-CZ" dirty="0" smtClean="0"/>
              <a:t>Účelem je snížit polymorfii adres</a:t>
            </a:r>
          </a:p>
          <a:p>
            <a:r>
              <a:rPr lang="cs-CZ" dirty="0" smtClean="0"/>
              <a:t>Aplikace na vstupu podporuje všechny tvary adres, ale na výstupu je používán pouze kanonický zápis</a:t>
            </a:r>
          </a:p>
          <a:p>
            <a:r>
              <a:rPr lang="cs-CZ" dirty="0" smtClean="0"/>
              <a:t>Pravidla kanonického zápisu:</a:t>
            </a:r>
          </a:p>
          <a:p>
            <a:pPr lvl="1"/>
            <a:r>
              <a:rPr lang="cs-CZ" dirty="0" smtClean="0"/>
              <a:t>šestnáctkové číslice se zapisují malými písmeny</a:t>
            </a:r>
          </a:p>
          <a:p>
            <a:pPr lvl="1"/>
            <a:r>
              <a:rPr lang="cs-CZ" dirty="0" smtClean="0"/>
              <a:t>vynechání počátečních nul ve čtveřici je povinné</a:t>
            </a:r>
          </a:p>
          <a:p>
            <a:pPr lvl="1"/>
            <a:r>
              <a:rPr lang="cs-CZ" dirty="0" smtClean="0"/>
              <a:t>konstrukce "::" musí mít co největší efekt – musí pohltit všechny sousední nulové skupiny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564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Typy adres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 smtClean="0"/>
              <a:t>Individuální adresy (</a:t>
            </a:r>
            <a:r>
              <a:rPr lang="cs-CZ" b="1" dirty="0" err="1" smtClean="0"/>
              <a:t>unicast</a:t>
            </a:r>
            <a:r>
              <a:rPr lang="cs-CZ" b="1" dirty="0" smtClean="0"/>
              <a:t>)</a:t>
            </a:r>
          </a:p>
          <a:p>
            <a:pPr lvl="1"/>
            <a:r>
              <a:rPr lang="cs-CZ" dirty="0" smtClean="0"/>
              <a:t>označují jedno rozhraní připojeného počítače či zařízení</a:t>
            </a:r>
          </a:p>
          <a:p>
            <a:r>
              <a:rPr lang="cs-CZ" b="1" dirty="0" smtClean="0"/>
              <a:t>Skupinové adresy (</a:t>
            </a:r>
            <a:r>
              <a:rPr lang="cs-CZ" b="1" dirty="0" err="1" smtClean="0"/>
              <a:t>multicast</a:t>
            </a:r>
            <a:r>
              <a:rPr lang="cs-CZ" b="1" dirty="0" smtClean="0"/>
              <a:t>)</a:t>
            </a:r>
          </a:p>
          <a:p>
            <a:pPr lvl="1"/>
            <a:r>
              <a:rPr lang="cs-CZ" sz="2400" dirty="0" smtClean="0"/>
              <a:t>představují adresu skupiny síťových rozhraní. Paket se skupinovou cílovou adresou bude dopraven všem členům skupiny. Tyto adresy se používají nejčastěji pro šíření zvukového či obrazového signálu, videokonference a podobně</a:t>
            </a:r>
          </a:p>
          <a:p>
            <a:r>
              <a:rPr lang="cs-CZ" b="1" dirty="0" smtClean="0"/>
              <a:t>Výběrové adresy (</a:t>
            </a:r>
            <a:r>
              <a:rPr lang="cs-CZ" b="1" dirty="0" err="1" smtClean="0"/>
              <a:t>anycast</a:t>
            </a:r>
            <a:r>
              <a:rPr lang="cs-CZ" b="1" dirty="0" smtClean="0"/>
              <a:t>)</a:t>
            </a:r>
          </a:p>
          <a:p>
            <a:pPr lvl="1"/>
            <a:r>
              <a:rPr lang="cs-CZ" sz="2600" dirty="0" smtClean="0"/>
              <a:t>také označují skupinu síťových rozhraní, ale datagram bude dopraven jen na jedno z nich</a:t>
            </a:r>
          </a:p>
          <a:p>
            <a:r>
              <a:rPr lang="cs-CZ" sz="3000" b="1" dirty="0" smtClean="0"/>
              <a:t>Neexistuje </a:t>
            </a:r>
            <a:r>
              <a:rPr lang="cs-CZ" sz="3000" b="1" dirty="0" err="1" smtClean="0"/>
              <a:t>broadcast</a:t>
            </a:r>
            <a:r>
              <a:rPr lang="cs-CZ" sz="3000" b="1" dirty="0" smtClean="0"/>
              <a:t>!!!</a:t>
            </a:r>
            <a:endParaRPr lang="cs-CZ" sz="3000" b="1" dirty="0"/>
          </a:p>
        </p:txBody>
      </p:sp>
    </p:spTree>
    <p:extLst>
      <p:ext uri="{BB962C8B-B14F-4D97-AF65-F5344CB8AC3E}">
        <p14:creationId xmlns:p14="http://schemas.microsoft.com/office/powerpoint/2010/main" val="35603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Typy adres</a:t>
            </a:r>
            <a:endParaRPr lang="cs-CZ" b="1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391509"/>
              </p:ext>
            </p:extLst>
          </p:nvPr>
        </p:nvGraphicFramePr>
        <p:xfrm>
          <a:off x="457200" y="2291556"/>
          <a:ext cx="8229600" cy="314325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cs-CZ" i="1" dirty="0"/>
                        <a:t>prefix</a:t>
                      </a:r>
                      <a:r>
                        <a:rPr lang="cs-CZ" dirty="0"/>
                        <a:t>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i="1"/>
                        <a:t>význam</a:t>
                      </a:r>
                      <a:r>
                        <a:rPr lang="cs-CZ"/>
                        <a:t>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 ::/128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nedefinovaná adresa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 ::1/128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lokální smyčka (loopback)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fc00::/7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unikátní individuální lokální - používají se jen lokálně, ale s velkou pravděpodobností jsou globálně jednoznačné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fe80::/10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individuální lokální linkové adresy - jsou jednoznačné jen v rámci linky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ff00::/8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skupinové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ostatní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individuální globální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Obdélník 4"/>
          <p:cNvSpPr/>
          <p:nvPr/>
        </p:nvSpPr>
        <p:spPr>
          <a:xfrm>
            <a:off x="467544" y="155679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Jednotlivé druhy adres sloužící různým účelům jsou navzájem rozlišeny pomocí prefixů. Podle počáteční skupiny bitů v adrese poznáte, jakého druhu je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565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Prefix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Prefixy</a:t>
            </a:r>
            <a:r>
              <a:rPr lang="cs-CZ" dirty="0" smtClean="0"/>
              <a:t> se zapisují stejně jako v IPv4 </a:t>
            </a:r>
            <a:r>
              <a:rPr lang="cs-CZ" i="1" dirty="0" smtClean="0"/>
              <a:t>adresa/délka</a:t>
            </a:r>
            <a:r>
              <a:rPr lang="cs-CZ" dirty="0" smtClean="0"/>
              <a:t>, kde </a:t>
            </a:r>
            <a:r>
              <a:rPr lang="cs-CZ" i="1" dirty="0" smtClean="0"/>
              <a:t>adresa</a:t>
            </a:r>
            <a:r>
              <a:rPr lang="cs-CZ" dirty="0" smtClean="0"/>
              <a:t> určuje začátek adresy (její nevýznamné bity bývá zvykem vynulovat) a </a:t>
            </a:r>
            <a:r>
              <a:rPr lang="cs-CZ" i="1" dirty="0" smtClean="0"/>
              <a:t>délka</a:t>
            </a:r>
            <a:r>
              <a:rPr lang="cs-CZ" dirty="0" smtClean="0"/>
              <a:t> definuje, kolik bitů je významných. </a:t>
            </a:r>
          </a:p>
          <a:p>
            <a:r>
              <a:rPr lang="cs-CZ" dirty="0" smtClean="0"/>
              <a:t>Například prefixu </a:t>
            </a:r>
            <a:r>
              <a:rPr lang="cs-CZ" b="1" dirty="0" smtClean="0"/>
              <a:t>ff00::/8 </a:t>
            </a:r>
            <a:r>
              <a:rPr lang="cs-CZ" dirty="0" smtClean="0"/>
              <a:t>vyhoví každá adresa, jež má v prvních osmi bitech samé jedničky.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68065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A0A8D511609A4984050CD2110B8BE0" ma:contentTypeVersion="2" ma:contentTypeDescription="Vytvoří nový dokument" ma:contentTypeScope="" ma:versionID="7fe2d30ceb8dfb8b4922202439d0df10">
  <xsd:schema xmlns:xsd="http://www.w3.org/2001/XMLSchema" xmlns:xs="http://www.w3.org/2001/XMLSchema" xmlns:p="http://schemas.microsoft.com/office/2006/metadata/properties" xmlns:ns2="ac7ca6b8-8e10-48fc-9088-e06cb0ff8610" targetNamespace="http://schemas.microsoft.com/office/2006/metadata/properties" ma:root="true" ma:fieldsID="1ebf622f5c2966069e69f582df575f66" ns2:_="">
    <xsd:import namespace="ac7ca6b8-8e10-48fc-9088-e06cb0ff8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7ca6b8-8e10-48fc-9088-e06cb0ff8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EFCACA-D3E2-49D4-AE0D-F4FEA3F42D11}"/>
</file>

<file path=customXml/itemProps2.xml><?xml version="1.0" encoding="utf-8"?>
<ds:datastoreItem xmlns:ds="http://schemas.openxmlformats.org/officeDocument/2006/customXml" ds:itemID="{0924E3BD-E471-4015-8A63-6088213626FC}"/>
</file>

<file path=customXml/itemProps3.xml><?xml version="1.0" encoding="utf-8"?>
<ds:datastoreItem xmlns:ds="http://schemas.openxmlformats.org/officeDocument/2006/customXml" ds:itemID="{E9864741-0F18-4493-838D-BC00EB5E96FF}"/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351</Words>
  <Application>Microsoft Office PowerPoint</Application>
  <PresentationFormat>Předvádění na obrazovce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Motiv systému Office</vt:lpstr>
      <vt:lpstr>IPv6</vt:lpstr>
      <vt:lpstr>IP adresa</vt:lpstr>
      <vt:lpstr>IP adresa</vt:lpstr>
      <vt:lpstr>IP adresa</vt:lpstr>
      <vt:lpstr>IP adresa</vt:lpstr>
      <vt:lpstr>Typy adres</vt:lpstr>
      <vt:lpstr>Typy adres</vt:lpstr>
      <vt:lpstr>Prefix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v6</dc:title>
  <dc:creator>Pavel Esch</dc:creator>
  <cp:lastModifiedBy>Pavel Esch</cp:lastModifiedBy>
  <cp:revision>7</cp:revision>
  <dcterms:created xsi:type="dcterms:W3CDTF">2016-01-04T19:17:06Z</dcterms:created>
  <dcterms:modified xsi:type="dcterms:W3CDTF">2016-01-04T20:28:10Z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0x01010029A0A8D511609A4984050CD2110B8BE0</vt:lpwstr>
  </property>
</Properties>
</file>