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73" r:id="rId6"/>
    <p:sldId id="270" r:id="rId7"/>
    <p:sldId id="277" r:id="rId8"/>
    <p:sldId id="271" r:id="rId9"/>
    <p:sldId id="272" r:id="rId10"/>
    <p:sldId id="286" r:id="rId11"/>
    <p:sldId id="279" r:id="rId12"/>
    <p:sldId id="275" r:id="rId13"/>
    <p:sldId id="276" r:id="rId14"/>
    <p:sldId id="284" r:id="rId15"/>
    <p:sldId id="285" r:id="rId16"/>
    <p:sldId id="280" r:id="rId17"/>
    <p:sldId id="281" r:id="rId18"/>
    <p:sldId id="283" r:id="rId19"/>
    <p:sldId id="282" r:id="rId20"/>
    <p:sldId id="274" r:id="rId21"/>
  </p:sldIdLst>
  <p:sldSz cx="12192000" cy="6858000"/>
  <p:notesSz cx="6858000" cy="9144000"/>
  <p:defaultTextStyle>
    <a:defPPr rtl="0">
      <a:defRPr lang="cs-cz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95E2076-D27A-1D66-6F47-3FAC319A5541}" name="rubes999@outlook.cz" initials="r" userId="33636ab91bd1a4fa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é záhlaví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cs-CZ" noProof="1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8EF5764-A0D4-40E5-BC84-4842EFC99CBB}" type="datetime1">
              <a:rPr lang="cs-CZ" noProof="1" smtClean="0"/>
              <a:t>14.03.2022</a:t>
            </a:fld>
            <a:endParaRPr lang="cs-CZ" noProof="1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cs-CZ" noProof="1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668C69-0C3E-40A2-B4A0-B2C8B71D8E3A}" type="slidenum">
              <a:rPr lang="cs-CZ" noProof="1" smtClean="0"/>
              <a:t>‹#›</a:t>
            </a:fld>
            <a:endParaRPr lang="cs-CZ" noProof="1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cs-CZ" noProof="1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7DE0102-9F41-4918-AD0D-6ED6B76C66E4}" type="datetime1">
              <a:rPr lang="cs-CZ" noProof="1" dirty="0" smtClean="0"/>
              <a:t>14.03.2022</a:t>
            </a:fld>
            <a:endParaRPr lang="cs-CZ" noProof="1"/>
          </a:p>
        </p:txBody>
      </p:sp>
      <p:sp>
        <p:nvSpPr>
          <p:cNvPr id="4" name="Zástupný symbol obrázku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cs-CZ" noProof="1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cs-CZ" noProof="1"/>
              <a:t>Kliknutím můžete upravit styly předlohy textu.</a:t>
            </a:r>
          </a:p>
          <a:p>
            <a:pPr lvl="1" rtl="0"/>
            <a:r>
              <a:rPr lang="cs-CZ" noProof="1"/>
              <a:t>Druhá úroveň</a:t>
            </a:r>
          </a:p>
          <a:p>
            <a:pPr lvl="2" rtl="0"/>
            <a:r>
              <a:rPr lang="cs-CZ" noProof="1"/>
              <a:t>Třetí úroveň</a:t>
            </a:r>
          </a:p>
          <a:p>
            <a:pPr lvl="3" rtl="0"/>
            <a:r>
              <a:rPr lang="cs-CZ" noProof="1"/>
              <a:t>Čtvrtá úroveň</a:t>
            </a:r>
          </a:p>
          <a:p>
            <a:pPr lvl="4" rtl="0"/>
            <a:r>
              <a:rPr lang="cs-CZ" noProof="1"/>
              <a:t>Pátá úroveň</a:t>
            </a:r>
          </a:p>
        </p:txBody>
      </p:sp>
      <p:sp>
        <p:nvSpPr>
          <p:cNvPr id="6" name="Zástupné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cs-CZ" noProof="1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E000EEB-8338-48D7-8EE8-EE0082EF7602}" type="slidenum">
              <a:rPr lang="cs-CZ" noProof="1" dirty="0" smtClean="0"/>
              <a:t>‹#›</a:t>
            </a:fld>
            <a:endParaRPr lang="cs-CZ" noProof="1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cs-CZ" noProof="1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cs-CZ" noProof="1" smtClean="0"/>
              <a:t>1</a:t>
            </a:fld>
            <a:endParaRPr lang="cs-CZ" noProof="1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cs-CZ" noProof="1"/>
              <a:t>Kliknutím můžete upravit styl předlohy nadpisů.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cs-CZ" noProof="1"/>
              <a:t>Kliknutím můžete upravit styl předlohy podnadpisů.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A87ACC-A7A4-47C8-887B-912669F8E82D}" type="datetime1">
              <a:rPr lang="cs-CZ" noProof="1" dirty="0" smtClean="0"/>
              <a:t>14.03.2022</a:t>
            </a:fld>
            <a:endParaRPr lang="cs-CZ" noProof="1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1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cs-CZ" noProof="1" dirty="0" smtClean="0"/>
              <a:t>‹#›</a:t>
            </a:fld>
            <a:endParaRPr lang="cs-CZ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cs-CZ" noProof="1"/>
              <a:t>Kliknutím můžete upravit styl předlohy nadpisů.</a:t>
            </a:r>
          </a:p>
        </p:txBody>
      </p:sp>
      <p:sp>
        <p:nvSpPr>
          <p:cNvPr id="3" name="Zástupný symbol obrázku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cs-CZ" noProof="1"/>
              <a:t>Po kliknutí na ikonu můžete přidat obrázek.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 noProof="1"/>
              <a:t>Kliknutím můžete upravit styl předlohy textů.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565087-00D8-4C5D-9B64-C4167D514FC2}" type="datetime1">
              <a:rPr lang="cs-CZ" noProof="1" dirty="0" smtClean="0"/>
              <a:t>14.03.2022</a:t>
            </a:fld>
            <a:endParaRPr lang="cs-CZ" noProof="1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1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cs-CZ" noProof="1" dirty="0" smtClean="0"/>
              <a:t>‹#›</a:t>
            </a:fld>
            <a:endParaRPr lang="cs-CZ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titul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cs-CZ" noProof="1"/>
              <a:t>Kliknutím můžete upravit styl předlohy nadpisů.</a:t>
            </a:r>
          </a:p>
        </p:txBody>
      </p:sp>
      <p:sp>
        <p:nvSpPr>
          <p:cNvPr id="8" name="Zástupný symbol pro text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 noProof="1"/>
              <a:t>Kliknutím můžete upravit styl předlohy textů.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54B08B-DF83-4D84-B636-7543977904FA}" type="datetime1">
              <a:rPr lang="cs-CZ" noProof="1" dirty="0" smtClean="0"/>
              <a:t>14.03.2022</a:t>
            </a:fld>
            <a:endParaRPr lang="cs-CZ" noProof="1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1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cs-CZ" noProof="1" dirty="0" smtClean="0"/>
              <a:t>‹#›</a:t>
            </a:fld>
            <a:endParaRPr lang="cs-CZ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cs-CZ" noProof="1"/>
              <a:t>Kliknutím můžete upravit styl předlohy nadpisů.</a:t>
            </a:r>
          </a:p>
        </p:txBody>
      </p:sp>
      <p:sp>
        <p:nvSpPr>
          <p:cNvPr id="14" name="Zástupný symbol pro text 3"/>
          <p:cNvSpPr>
            <a:spLocks noGrp="1"/>
          </p:cNvSpPr>
          <p:nvPr>
            <p:ph type="body" sz="half" idx="13" hasCustomPrompt="1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 noProof="1"/>
              <a:t>Kliknutím můžete upravit styl předlohy textu.</a:t>
            </a:r>
          </a:p>
        </p:txBody>
      </p:sp>
      <p:sp>
        <p:nvSpPr>
          <p:cNvPr id="10" name="Zástupný symbol pro text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 noProof="1"/>
              <a:t>Kliknutím můžete upravit styl předlohy text</a:t>
            </a:r>
            <a:r>
              <a:rPr lang="en-US" noProof="1"/>
              <a:t>u</a:t>
            </a:r>
            <a:r>
              <a:rPr lang="cs-CZ" noProof="1"/>
              <a:t>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A371BB-5800-40D7-963C-50A6B6449EB2}" type="datetime1">
              <a:rPr lang="cs-CZ" noProof="1" dirty="0" smtClean="0"/>
              <a:t>14.03.2022</a:t>
            </a:fld>
            <a:endParaRPr lang="cs-CZ" noProof="1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1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cs-CZ" noProof="1" dirty="0" smtClean="0"/>
              <a:t>‹#›</a:t>
            </a:fld>
            <a:endParaRPr lang="cs-CZ" noProof="1"/>
          </a:p>
        </p:txBody>
      </p:sp>
      <p:sp>
        <p:nvSpPr>
          <p:cNvPr id="9" name="Textové pole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cs-CZ" noProof="1"/>
              <a:t>„</a:t>
            </a:r>
          </a:p>
        </p:txBody>
      </p:sp>
      <p:sp>
        <p:nvSpPr>
          <p:cNvPr id="13" name="Textové pole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cs-CZ" noProof="1"/>
              <a:t>“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cs-CZ" noProof="1"/>
              <a:t>Kliknutím můžete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1"/>
              <a:t>Kliknutím můžete upravit styl předlohy textů.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C3492C-50D1-4F10-80F7-0EFDF3A23F3E}" type="datetime1">
              <a:rPr lang="cs-CZ" noProof="1" dirty="0" smtClean="0"/>
              <a:t>14.03.2022</a:t>
            </a:fld>
            <a:endParaRPr lang="cs-CZ" noProof="1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1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cs-CZ" noProof="1" dirty="0" smtClean="0"/>
              <a:t>‹#›</a:t>
            </a:fld>
            <a:endParaRPr lang="cs-CZ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cs-CZ" noProof="1"/>
              <a:t>Kliknutím můžete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1"/>
              <a:t>Kliknutím můžete upravit styl předlohy textu.</a:t>
            </a:r>
          </a:p>
        </p:txBody>
      </p:sp>
      <p:sp>
        <p:nvSpPr>
          <p:cNvPr id="16" name="Zástupný symbol pro text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 noProof="1"/>
              <a:t>Kliknutím můžete upravit styl předlohy textu.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1"/>
              <a:t>Kliknutím můžete upravit styl předlohy textů.</a:t>
            </a:r>
          </a:p>
        </p:txBody>
      </p:sp>
      <p:sp>
        <p:nvSpPr>
          <p:cNvPr id="19" name="Zástupný symbol pro text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 noProof="1"/>
              <a:t>Kliknutím můžete upravit styl předlohy textu.</a:t>
            </a:r>
          </a:p>
        </p:txBody>
      </p:sp>
      <p:sp>
        <p:nvSpPr>
          <p:cNvPr id="14" name="Zástupný symbol pro text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1"/>
              <a:t>Kliknutím můžete upravit styl předlohy textů.</a:t>
            </a:r>
          </a:p>
        </p:txBody>
      </p:sp>
      <p:sp>
        <p:nvSpPr>
          <p:cNvPr id="20" name="Zástupný symbol pro text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 noProof="1"/>
              <a:t>Kliknutím můžete upravit styl předlohy textů.</a:t>
            </a:r>
          </a:p>
        </p:txBody>
      </p:sp>
      <p:cxnSp>
        <p:nvCxnSpPr>
          <p:cNvPr id="17" name="Přímá spojnice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Přímá spojnice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8C28BA-0C24-4322-9FD6-CC59D4C715F6}" type="datetime1">
              <a:rPr lang="cs-CZ" noProof="1" dirty="0" smtClean="0"/>
              <a:t>14.03.2022</a:t>
            </a:fld>
            <a:endParaRPr lang="cs-CZ" noProof="1"/>
          </a:p>
        </p:txBody>
      </p:sp>
      <p:sp>
        <p:nvSpPr>
          <p:cNvPr id="4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1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cs-CZ" noProof="1" dirty="0" smtClean="0"/>
              <a:t>‹#›</a:t>
            </a:fld>
            <a:endParaRPr lang="cs-CZ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cs-CZ" noProof="1"/>
              <a:t>Kliknutím můžete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1"/>
              <a:t>Kliknutím můžete upravit styl předlohy textu.</a:t>
            </a:r>
          </a:p>
        </p:txBody>
      </p:sp>
      <p:sp>
        <p:nvSpPr>
          <p:cNvPr id="29" name="Zástupný symbol obrázku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cs-CZ" noProof="1"/>
              <a:t>Po kliknutí na ikonu můžete přidat obrázek.</a:t>
            </a:r>
          </a:p>
        </p:txBody>
      </p:sp>
      <p:sp>
        <p:nvSpPr>
          <p:cNvPr id="22" name="Zástupný symbol pro text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 noProof="1"/>
              <a:t>Kliknutím můžete upravit styl předlohy textů.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1"/>
              <a:t>Kliknutím můžete upravit styl předlohy textů.</a:t>
            </a:r>
          </a:p>
        </p:txBody>
      </p:sp>
      <p:sp>
        <p:nvSpPr>
          <p:cNvPr id="30" name="Zástupný symbol obrázku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cs-CZ" noProof="1"/>
              <a:t>Po kliknutí na ikonu můžete přidat obrázek.</a:t>
            </a:r>
          </a:p>
        </p:txBody>
      </p:sp>
      <p:sp>
        <p:nvSpPr>
          <p:cNvPr id="23" name="Zástupný symbol pro text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 noProof="1"/>
              <a:t>Kliknutím můžete upravit styl předlohy textu.</a:t>
            </a:r>
          </a:p>
        </p:txBody>
      </p:sp>
      <p:sp>
        <p:nvSpPr>
          <p:cNvPr id="14" name="Zástupný symbol pro text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1"/>
              <a:t>Kliknutím můžete upravit styl předlohy textů.</a:t>
            </a:r>
          </a:p>
        </p:txBody>
      </p:sp>
      <p:sp>
        <p:nvSpPr>
          <p:cNvPr id="31" name="Zástupný symbol obrázku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cs-CZ" noProof="1"/>
              <a:t>Po kliknutí na ikonu můžete přidat obrázek.</a:t>
            </a:r>
          </a:p>
        </p:txBody>
      </p:sp>
      <p:sp>
        <p:nvSpPr>
          <p:cNvPr id="24" name="Zástupný symbol pro text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 noProof="1"/>
              <a:t>Kliknutím můžete upravit styl předlohy textu.</a:t>
            </a:r>
          </a:p>
        </p:txBody>
      </p:sp>
      <p:cxnSp>
        <p:nvCxnSpPr>
          <p:cNvPr id="17" name="Přímá spojnice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Přímá spojnice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54A8D1-D414-4E07-A008-04313291F34F}" type="datetime1">
              <a:rPr lang="cs-CZ" noProof="1" dirty="0" smtClean="0"/>
              <a:t>14.03.2022</a:t>
            </a:fld>
            <a:endParaRPr lang="cs-CZ" noProof="1"/>
          </a:p>
        </p:txBody>
      </p:sp>
      <p:sp>
        <p:nvSpPr>
          <p:cNvPr id="4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1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cs-CZ" noProof="1" dirty="0" smtClean="0"/>
              <a:t>‹#›</a:t>
            </a:fld>
            <a:endParaRPr lang="cs-CZ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cs-CZ" noProof="1"/>
              <a:t>Kliknutím můžete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 anchorCtr="0"/>
          <a:lstStyle/>
          <a:p>
            <a:pPr lvl="0" rtl="0"/>
            <a:r>
              <a:rPr lang="cs-CZ" noProof="1"/>
              <a:t>Kliknutím můžete upravit styl předlohy textů.</a:t>
            </a:r>
          </a:p>
          <a:p>
            <a:pPr lvl="1" rtl="0"/>
            <a:r>
              <a:rPr lang="cs-CZ" noProof="1"/>
              <a:t>Druhá úroveň</a:t>
            </a:r>
          </a:p>
          <a:p>
            <a:pPr lvl="2" rtl="0"/>
            <a:r>
              <a:rPr lang="cs-CZ" noProof="1"/>
              <a:t>Třetí úroveň</a:t>
            </a:r>
          </a:p>
          <a:p>
            <a:pPr lvl="3" rtl="0"/>
            <a:r>
              <a:rPr lang="cs-CZ" noProof="1"/>
              <a:t>Čtvrtá úroveň</a:t>
            </a:r>
          </a:p>
          <a:p>
            <a:pPr lvl="4" rtl="0"/>
            <a:r>
              <a:rPr lang="cs-CZ" noProof="1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337C13-3724-444B-8F03-53B57F0FC874}" type="datetime1">
              <a:rPr lang="cs-CZ" noProof="1" dirty="0" smtClean="0"/>
              <a:t>14.03.2022</a:t>
            </a:fld>
            <a:endParaRPr lang="cs-CZ" noProof="1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1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cs-CZ" noProof="1" dirty="0" smtClean="0"/>
              <a:t>‹#›</a:t>
            </a:fld>
            <a:endParaRPr lang="cs-CZ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 hasCustomPrompt="1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cs-CZ" noProof="1"/>
              <a:t>Kliknutím můžete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cs-CZ" noProof="1"/>
              <a:t>Kliknutím můžete upravit styl předlohy textů.</a:t>
            </a:r>
          </a:p>
          <a:p>
            <a:pPr lvl="1" rtl="0"/>
            <a:r>
              <a:rPr lang="cs-CZ" noProof="1"/>
              <a:t>Druhá úroveň</a:t>
            </a:r>
          </a:p>
          <a:p>
            <a:pPr lvl="2" rtl="0"/>
            <a:r>
              <a:rPr lang="cs-CZ" noProof="1"/>
              <a:t>Třetí úroveň</a:t>
            </a:r>
          </a:p>
          <a:p>
            <a:pPr lvl="3" rtl="0"/>
            <a:r>
              <a:rPr lang="cs-CZ" noProof="1"/>
              <a:t>Čtvrtá úroveň</a:t>
            </a:r>
          </a:p>
          <a:p>
            <a:pPr lvl="4" rtl="0"/>
            <a:r>
              <a:rPr lang="cs-CZ" noProof="1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DFDD46-0F4D-4064-9A9A-2298BA9820C5}" type="datetime1">
              <a:rPr lang="cs-CZ" noProof="1" dirty="0" smtClean="0"/>
              <a:t>14.03.2022</a:t>
            </a:fld>
            <a:endParaRPr lang="cs-CZ" noProof="1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1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cs-CZ" noProof="1" dirty="0" smtClean="0"/>
              <a:t>‹#›</a:t>
            </a:fld>
            <a:endParaRPr lang="cs-CZ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cs-CZ" noProof="1"/>
              <a:t>Kliknutím můžete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cs-CZ" noProof="1"/>
              <a:t>Kliknutím můžete upravit styly předlohy textu.</a:t>
            </a:r>
          </a:p>
          <a:p>
            <a:pPr lvl="1" rtl="0"/>
            <a:r>
              <a:rPr lang="cs-CZ" noProof="1"/>
              <a:t>Druhá úroveň</a:t>
            </a:r>
          </a:p>
          <a:p>
            <a:pPr lvl="2" rtl="0"/>
            <a:r>
              <a:rPr lang="cs-CZ" noProof="1"/>
              <a:t>Třetí úroveň</a:t>
            </a:r>
          </a:p>
          <a:p>
            <a:pPr lvl="3" rtl="0"/>
            <a:r>
              <a:rPr lang="cs-CZ" noProof="1"/>
              <a:t>Čtvrtá úroveň</a:t>
            </a:r>
          </a:p>
          <a:p>
            <a:pPr lvl="4" rtl="0"/>
            <a:r>
              <a:rPr lang="cs-CZ" noProof="1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6C0EC4-EF58-40BD-8415-D902A99EEE78}" type="datetime1">
              <a:rPr lang="cs-CZ" noProof="1" dirty="0" smtClean="0"/>
              <a:t>14.03.2022</a:t>
            </a:fld>
            <a:endParaRPr lang="cs-CZ" noProof="1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1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cs-CZ" noProof="1" dirty="0" smtClean="0"/>
              <a:t>‹#›</a:t>
            </a:fld>
            <a:endParaRPr lang="cs-CZ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cs-CZ" noProof="1"/>
              <a:t>Kliknutím můžete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1"/>
              <a:t>Kliknutím můžete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108F8D-1DA1-46E7-BA29-3EC9032A5C48}" type="datetime1">
              <a:rPr lang="cs-CZ" noProof="1" dirty="0" smtClean="0"/>
              <a:t>14.03.2022</a:t>
            </a:fld>
            <a:endParaRPr lang="cs-CZ" noProof="1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1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cs-CZ" noProof="1" dirty="0" smtClean="0"/>
              <a:t>‹#›</a:t>
            </a:fld>
            <a:endParaRPr lang="cs-CZ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ě obsahové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cs-CZ" noProof="1"/>
              <a:t>Kliknutím můžete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cs-CZ" noProof="1"/>
              <a:t>Kliknutím můžete upravit styly předlohy textu.</a:t>
            </a:r>
          </a:p>
          <a:p>
            <a:pPr lvl="1" rtl="0"/>
            <a:r>
              <a:rPr lang="cs-CZ" noProof="1"/>
              <a:t>Druhá úroveň</a:t>
            </a:r>
          </a:p>
          <a:p>
            <a:pPr lvl="2" rtl="0"/>
            <a:r>
              <a:rPr lang="cs-CZ" noProof="1"/>
              <a:t>Třetí úroveň</a:t>
            </a:r>
          </a:p>
          <a:p>
            <a:pPr lvl="3" rtl="0"/>
            <a:r>
              <a:rPr lang="cs-CZ" noProof="1"/>
              <a:t>Čtvrtá úroveň</a:t>
            </a:r>
          </a:p>
          <a:p>
            <a:pPr lvl="4" rtl="0"/>
            <a:r>
              <a:rPr lang="cs-CZ" noProof="1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cs-CZ" noProof="1"/>
              <a:t>Kliknutím můžete upravit styly předlohy textu.</a:t>
            </a:r>
          </a:p>
          <a:p>
            <a:pPr lvl="1" rtl="0"/>
            <a:r>
              <a:rPr lang="cs-CZ" noProof="1"/>
              <a:t>Druhá úroveň</a:t>
            </a:r>
          </a:p>
          <a:p>
            <a:pPr lvl="2" rtl="0"/>
            <a:r>
              <a:rPr lang="cs-CZ" noProof="1"/>
              <a:t>Třetí úroveň</a:t>
            </a:r>
          </a:p>
          <a:p>
            <a:pPr lvl="3" rtl="0"/>
            <a:r>
              <a:rPr lang="cs-CZ" noProof="1"/>
              <a:t>Čtvrtá úroveň</a:t>
            </a:r>
          </a:p>
          <a:p>
            <a:pPr lvl="4" rtl="0"/>
            <a:r>
              <a:rPr lang="cs-CZ" noProof="1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66906C-0273-4948-B6AC-40129B578984}" type="datetime1">
              <a:rPr lang="cs-CZ" noProof="1" dirty="0" smtClean="0"/>
              <a:t>14.03.2022</a:t>
            </a:fld>
            <a:endParaRPr lang="cs-CZ" noProof="1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1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cs-CZ" noProof="1" dirty="0" smtClean="0"/>
              <a:t>‹#›</a:t>
            </a:fld>
            <a:endParaRPr lang="cs-CZ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cs-CZ" noProof="1"/>
              <a:t>Kliknutím můžete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1"/>
              <a:t>Kliknutím můžete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cs-CZ" noProof="1"/>
              <a:t>Kliknutím můžete upravit styly předlohy textu.</a:t>
            </a:r>
          </a:p>
          <a:p>
            <a:pPr lvl="1" rtl="0"/>
            <a:r>
              <a:rPr lang="cs-CZ" noProof="1"/>
              <a:t>Druhá úroveň</a:t>
            </a:r>
          </a:p>
          <a:p>
            <a:pPr lvl="2" rtl="0"/>
            <a:r>
              <a:rPr lang="cs-CZ" noProof="1"/>
              <a:t>Třetí úroveň</a:t>
            </a:r>
          </a:p>
          <a:p>
            <a:pPr lvl="3" rtl="0"/>
            <a:r>
              <a:rPr lang="cs-CZ" noProof="1"/>
              <a:t>Čtvrtá úroveň</a:t>
            </a:r>
          </a:p>
          <a:p>
            <a:pPr lvl="4" rtl="0"/>
            <a:r>
              <a:rPr lang="cs-CZ" noProof="1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1"/>
              <a:t>Kliknutím můžete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cs-CZ" noProof="1"/>
              <a:t>Kliknutím můžete upravit styly předlohy textu.</a:t>
            </a:r>
          </a:p>
          <a:p>
            <a:pPr lvl="1" rtl="0"/>
            <a:r>
              <a:rPr lang="cs-CZ" noProof="1"/>
              <a:t>Druhá úroveň</a:t>
            </a:r>
          </a:p>
          <a:p>
            <a:pPr lvl="2" rtl="0"/>
            <a:r>
              <a:rPr lang="cs-CZ" noProof="1"/>
              <a:t>Třetí úroveň</a:t>
            </a:r>
          </a:p>
          <a:p>
            <a:pPr lvl="3" rtl="0"/>
            <a:r>
              <a:rPr lang="cs-CZ" noProof="1"/>
              <a:t>Čtvrtá úroveň</a:t>
            </a:r>
          </a:p>
          <a:p>
            <a:pPr lvl="4" rtl="0"/>
            <a:r>
              <a:rPr lang="cs-CZ" noProof="1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AD62DF-642D-46D3-A6FD-3EE2ACD920C3}" type="datetime1">
              <a:rPr lang="cs-CZ" noProof="1" dirty="0" smtClean="0"/>
              <a:t>14.03.2022</a:t>
            </a:fld>
            <a:endParaRPr lang="cs-CZ" noProof="1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1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cs-CZ" noProof="1" dirty="0" smtClean="0"/>
              <a:t>‹#›</a:t>
            </a:fld>
            <a:endParaRPr lang="cs-CZ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cs-CZ" noProof="1"/>
              <a:t>Kliknutím můžete upravit styl předlohy nadpisů.</a:t>
            </a:r>
          </a:p>
        </p:txBody>
      </p:sp>
      <p:sp>
        <p:nvSpPr>
          <p:cNvPr id="7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EE03C5-8976-4CB8-832D-1C05172F8CF7}" type="datetime1">
              <a:rPr lang="cs-CZ" noProof="1" dirty="0" smtClean="0"/>
              <a:t>14.03.2022</a:t>
            </a:fld>
            <a:endParaRPr lang="cs-CZ" noProof="1"/>
          </a:p>
        </p:txBody>
      </p:sp>
      <p:sp>
        <p:nvSpPr>
          <p:cNvPr id="5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1"/>
          </a:p>
        </p:txBody>
      </p:sp>
      <p:sp>
        <p:nvSpPr>
          <p:cNvPr id="6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cs-CZ" noProof="1" dirty="0" smtClean="0"/>
              <a:t>‹#›</a:t>
            </a:fld>
            <a:endParaRPr lang="cs-CZ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503D4F-4228-44F0-9690-6A212BB79AE7}" type="datetime1">
              <a:rPr lang="cs-CZ" noProof="1" dirty="0" smtClean="0"/>
              <a:t>14.03.2022</a:t>
            </a:fld>
            <a:endParaRPr lang="cs-CZ" noProof="1"/>
          </a:p>
        </p:txBody>
      </p:sp>
      <p:sp>
        <p:nvSpPr>
          <p:cNvPr id="5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1"/>
          </a:p>
        </p:txBody>
      </p:sp>
      <p:sp>
        <p:nvSpPr>
          <p:cNvPr id="6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cs-CZ" noProof="1" dirty="0" smtClean="0"/>
              <a:t>‹#›</a:t>
            </a:fld>
            <a:endParaRPr lang="cs-CZ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cs-CZ" noProof="1"/>
              <a:t>Kliknutím můžete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cs-CZ" noProof="1"/>
              <a:t>Kliknutím můžete upravit styly předlohy textu.</a:t>
            </a:r>
          </a:p>
          <a:p>
            <a:pPr lvl="1" rtl="0"/>
            <a:r>
              <a:rPr lang="cs-CZ" noProof="1"/>
              <a:t>Druhá úroveň</a:t>
            </a:r>
          </a:p>
          <a:p>
            <a:pPr lvl="2" rtl="0"/>
            <a:r>
              <a:rPr lang="cs-CZ" noProof="1"/>
              <a:t>Třetí úroveň</a:t>
            </a:r>
          </a:p>
          <a:p>
            <a:pPr lvl="3" rtl="0"/>
            <a:r>
              <a:rPr lang="cs-CZ" noProof="1"/>
              <a:t>Čtvrtá úroveň</a:t>
            </a:r>
          </a:p>
          <a:p>
            <a:pPr lvl="4" rtl="0"/>
            <a:r>
              <a:rPr lang="cs-CZ" noProof="1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 noProof="1"/>
              <a:t>Kliknutím můžete upravit styly předlohy textu.</a:t>
            </a:r>
          </a:p>
        </p:txBody>
      </p:sp>
      <p:sp>
        <p:nvSpPr>
          <p:cNvPr id="7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2147D1-0EB7-4089-AB06-21C76907E899}" type="datetime1">
              <a:rPr lang="cs-CZ" noProof="1" dirty="0" smtClean="0"/>
              <a:t>14.03.2022</a:t>
            </a:fld>
            <a:endParaRPr lang="cs-CZ" noProof="1"/>
          </a:p>
        </p:txBody>
      </p:sp>
      <p:sp>
        <p:nvSpPr>
          <p:cNvPr id="5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1"/>
          </a:p>
        </p:txBody>
      </p:sp>
      <p:sp>
        <p:nvSpPr>
          <p:cNvPr id="6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cs-CZ" noProof="1" dirty="0" smtClean="0"/>
              <a:t>‹#›</a:t>
            </a:fld>
            <a:endParaRPr lang="cs-CZ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cs-CZ" noProof="1"/>
              <a:t>Kliknutím můžete upravit styl předlohy nadpisů.</a:t>
            </a:r>
          </a:p>
        </p:txBody>
      </p:sp>
      <p:sp>
        <p:nvSpPr>
          <p:cNvPr id="3" name="Zástupný symbol obrázku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cs-CZ" noProof="1"/>
              <a:t>Po kliknutí na ikonu můžete přidat obrázek.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 noProof="1"/>
              <a:t>Kliknutím můžete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F6ADD0-2EAA-4992-B93B-C41E620F3EAE}" type="datetime1">
              <a:rPr lang="cs-CZ" noProof="1" dirty="0" smtClean="0"/>
              <a:t>14.03.2022</a:t>
            </a:fld>
            <a:endParaRPr lang="cs-CZ" noProof="1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1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cs-CZ" noProof="1" dirty="0" smtClean="0"/>
              <a:t>‹#›</a:t>
            </a:fld>
            <a:endParaRPr lang="cs-CZ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ek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Obrázek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á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Obrázek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Obdélník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cs-CZ" noProof="1"/>
              <a:t>Kliknutím můžete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cs-CZ" noProof="1"/>
              <a:t>Kliknutím můžete upravit styly předlohy textu.</a:t>
            </a:r>
          </a:p>
          <a:p>
            <a:pPr lvl="1" rtl="0"/>
            <a:r>
              <a:rPr lang="cs-CZ" noProof="1"/>
              <a:t>Druhá úroveň</a:t>
            </a:r>
          </a:p>
          <a:p>
            <a:pPr lvl="2" rtl="0"/>
            <a:r>
              <a:rPr lang="cs-CZ" noProof="1"/>
              <a:t>Třetí úroveň</a:t>
            </a:r>
          </a:p>
          <a:p>
            <a:pPr lvl="3" rtl="0"/>
            <a:r>
              <a:rPr lang="cs-CZ" noProof="1"/>
              <a:t>Čtvrtá úroveň</a:t>
            </a:r>
          </a:p>
          <a:p>
            <a:pPr lvl="4" rtl="0"/>
            <a:r>
              <a:rPr lang="cs-CZ" noProof="1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6FCBFD0E-96F0-4B88-8D98-6B72BBDC4936}" type="datetime1">
              <a:rPr lang="cs-CZ" noProof="1" dirty="0" smtClean="0"/>
              <a:t>14.03.2022</a:t>
            </a:fld>
            <a:endParaRPr lang="cs-CZ" noProof="1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cs-CZ" noProof="1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cs-CZ" noProof="1" dirty="0" smtClean="0"/>
              <a:t>‹#›</a:t>
            </a:fld>
            <a:endParaRPr lang="cs-CZ" noProof="1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native.dev/docs/intro-react-native-components#native-component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RBNJSF/todolist_ReactNativ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reactnative.dev/docs/intro-react-native-components#native-components" TargetMode="External"/><Relationship Id="rId3" Type="http://schemas.openxmlformats.org/officeDocument/2006/relationships/hyperlink" Target="https://blog.twitch.tv/en/2017/04/25/investigating-react-native-6032ecced610/" TargetMode="External"/><Relationship Id="rId7" Type="http://schemas.openxmlformats.org/officeDocument/2006/relationships/hyperlink" Target="https://blog.logrocket.com/build-native-ui-components-react-native/" TargetMode="External"/><Relationship Id="rId2" Type="http://schemas.openxmlformats.org/officeDocument/2006/relationships/hyperlink" Target="https://digitalya.co/blog/how-react-native-work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0-S5a0eXPoc" TargetMode="External"/><Relationship Id="rId5" Type="http://schemas.openxmlformats.org/officeDocument/2006/relationships/hyperlink" Target="https://www.youtube.com/watch?v=gvkqT_Uoahw" TargetMode="External"/><Relationship Id="rId10" Type="http://schemas.openxmlformats.org/officeDocument/2006/relationships/hyperlink" Target="https://reactjs.org/docs/forms.html#controlled-components" TargetMode="External"/><Relationship Id="rId4" Type="http://schemas.openxmlformats.org/officeDocument/2006/relationships/hyperlink" Target="https://reactnative.dev/" TargetMode="External"/><Relationship Id="rId9" Type="http://schemas.openxmlformats.org/officeDocument/2006/relationships/hyperlink" Target="https://reactnative.dev/docs/styl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 descr="řetězce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325" y="1447800"/>
            <a:ext cx="8825658" cy="3329581"/>
          </a:xfrm>
        </p:spPr>
        <p:txBody>
          <a:bodyPr rtlCol="0">
            <a:normAutofit/>
          </a:bodyPr>
          <a:lstStyle/>
          <a:p>
            <a:pPr rtl="0"/>
            <a:r>
              <a:rPr lang="cs-CZ" noProof="1"/>
              <a:t>React Native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>
            <a:normAutofit/>
          </a:bodyPr>
          <a:lstStyle/>
          <a:p>
            <a:pPr rtl="0"/>
            <a:endParaRPr lang="cs-CZ" noProof="1"/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5DB054-CAE3-410C-AF90-D559AD4E8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Výhody a nevýhody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7A0EBF9-CF62-416F-9851-6A176B4AD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b="1" dirty="0"/>
              <a:t>Výhody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cs-CZ" dirty="0" err="1"/>
              <a:t>Cross-Platform</a:t>
            </a:r>
            <a:endParaRPr lang="cs-CZ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cs-CZ" dirty="0"/>
              <a:t>JavaScript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cs-CZ" dirty="0">
                <a:hlinkClick r:id="rId2"/>
              </a:rPr>
              <a:t>Nativní </a:t>
            </a:r>
            <a:r>
              <a:rPr lang="cs-CZ" dirty="0" err="1">
                <a:hlinkClick r:id="rId2"/>
              </a:rPr>
              <a:t>componenty</a:t>
            </a:r>
            <a:endParaRPr lang="cs-CZ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cs-CZ" dirty="0"/>
              <a:t>Fast </a:t>
            </a:r>
            <a:r>
              <a:rPr lang="cs-CZ" dirty="0" err="1"/>
              <a:t>Refresh</a:t>
            </a:r>
            <a:endParaRPr lang="cs-CZ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cs-CZ" dirty="0"/>
              <a:t>Veliká komunita</a:t>
            </a:r>
          </a:p>
          <a:p>
            <a:endParaRPr lang="cs-CZ" dirty="0"/>
          </a:p>
          <a:p>
            <a:r>
              <a:rPr lang="cs-CZ" b="1" dirty="0"/>
              <a:t>Nevýhody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cs-CZ" dirty="0"/>
              <a:t>Nový a stále nevyvinutý framework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cs-CZ" dirty="0"/>
              <a:t>Složité učení</a:t>
            </a:r>
          </a:p>
        </p:txBody>
      </p:sp>
    </p:spTree>
    <p:extLst>
      <p:ext uri="{BB962C8B-B14F-4D97-AF65-F5344CB8AC3E}">
        <p14:creationId xmlns:p14="http://schemas.microsoft.com/office/powerpoint/2010/main" val="851463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87312F-697A-4238-8B9B-0F6720ECF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Jiné multiplatformní frameworky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89E1E0E-B8C0-44D7-8510-932774BEC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810393"/>
            <a:ext cx="8946541" cy="1237213"/>
          </a:xfrm>
        </p:spPr>
        <p:txBody>
          <a:bodyPr/>
          <a:lstStyle/>
          <a:p>
            <a:r>
              <a:rPr lang="cs-CZ" dirty="0" err="1"/>
              <a:t>Xamarin</a:t>
            </a:r>
            <a:endParaRPr lang="cs-CZ" dirty="0"/>
          </a:p>
          <a:p>
            <a:r>
              <a:rPr lang="cs-CZ" dirty="0" err="1"/>
              <a:t>Flutter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70084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D7D9DE-4EED-428E-A1E9-2176D133C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 err="1"/>
              <a:t>React</a:t>
            </a:r>
            <a:r>
              <a:rPr lang="cs-CZ" dirty="0"/>
              <a:t> </a:t>
            </a:r>
            <a:r>
              <a:rPr lang="cs-CZ" dirty="0" err="1"/>
              <a:t>Native</a:t>
            </a:r>
            <a:r>
              <a:rPr lang="cs-CZ" dirty="0"/>
              <a:t> vs </a:t>
            </a:r>
            <a:r>
              <a:rPr lang="cs-CZ" dirty="0" err="1"/>
              <a:t>Flutter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B854F8C-FB1D-499D-AF7C-AD418B4CC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b="1" dirty="0" err="1"/>
              <a:t>React</a:t>
            </a:r>
            <a:r>
              <a:rPr lang="cs-CZ" b="1" dirty="0"/>
              <a:t> </a:t>
            </a:r>
            <a:r>
              <a:rPr lang="cs-CZ" b="1" dirty="0" err="1"/>
              <a:t>Native</a:t>
            </a:r>
            <a:endParaRPr lang="cs-CZ" b="1" dirty="0"/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Vyvíjen Facebookem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Používá JS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Veliká komunita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Docela vyvinutý framework</a:t>
            </a:r>
          </a:p>
          <a:p>
            <a:pPr marL="0" indent="0">
              <a:buNone/>
            </a:pPr>
            <a:endParaRPr lang="cs-CZ" dirty="0"/>
          </a:p>
          <a:p>
            <a:r>
              <a:rPr lang="cs-CZ" b="1" dirty="0" err="1"/>
              <a:t>Flutter</a:t>
            </a:r>
            <a:endParaRPr lang="cs-CZ" b="1" dirty="0"/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Vyvíjen Googlem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Používá </a:t>
            </a:r>
            <a:r>
              <a:rPr lang="cs-CZ" dirty="0" err="1"/>
              <a:t>Dart</a:t>
            </a: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Menší komunita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Stále nevyvinutý framework</a:t>
            </a:r>
          </a:p>
        </p:txBody>
      </p:sp>
    </p:spTree>
    <p:extLst>
      <p:ext uri="{BB962C8B-B14F-4D97-AF65-F5344CB8AC3E}">
        <p14:creationId xmlns:p14="http://schemas.microsoft.com/office/powerpoint/2010/main" val="1114875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0FBCCD-DE0A-43D8-BA6D-3EF132583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Knihovny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1601B5A-1C9D-479A-9B8F-2D5E3532C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React</a:t>
            </a:r>
            <a:r>
              <a:rPr lang="cs-CZ" dirty="0"/>
              <a:t> </a:t>
            </a:r>
            <a:r>
              <a:rPr lang="cs-CZ" dirty="0" err="1"/>
              <a:t>Native</a:t>
            </a:r>
            <a:r>
              <a:rPr lang="cs-CZ" dirty="0"/>
              <a:t> </a:t>
            </a:r>
            <a:r>
              <a:rPr lang="cs-CZ" dirty="0" err="1"/>
              <a:t>Material</a:t>
            </a:r>
            <a:r>
              <a:rPr lang="cs-CZ" dirty="0"/>
              <a:t> UI</a:t>
            </a:r>
          </a:p>
          <a:p>
            <a:r>
              <a:rPr lang="cs-CZ" dirty="0" err="1"/>
              <a:t>React</a:t>
            </a:r>
            <a:r>
              <a:rPr lang="cs-CZ" dirty="0"/>
              <a:t> </a:t>
            </a:r>
            <a:r>
              <a:rPr lang="cs-CZ" dirty="0" err="1"/>
              <a:t>Native</a:t>
            </a:r>
            <a:r>
              <a:rPr lang="cs-CZ" dirty="0"/>
              <a:t> </a:t>
            </a:r>
            <a:r>
              <a:rPr lang="cs-CZ" dirty="0" err="1"/>
              <a:t>Elements</a:t>
            </a:r>
            <a:endParaRPr lang="cs-CZ" dirty="0"/>
          </a:p>
          <a:p>
            <a:r>
              <a:rPr lang="cs-CZ" dirty="0" err="1"/>
              <a:t>React</a:t>
            </a:r>
            <a:r>
              <a:rPr lang="cs-CZ" dirty="0"/>
              <a:t> </a:t>
            </a:r>
            <a:r>
              <a:rPr lang="cs-CZ" dirty="0" err="1"/>
              <a:t>Native</a:t>
            </a:r>
            <a:r>
              <a:rPr lang="cs-CZ" dirty="0"/>
              <a:t> </a:t>
            </a:r>
            <a:r>
              <a:rPr lang="cs-CZ" dirty="0" err="1"/>
              <a:t>Paper</a:t>
            </a:r>
            <a:endParaRPr lang="cs-CZ" dirty="0"/>
          </a:p>
          <a:p>
            <a:r>
              <a:rPr lang="cs-CZ" dirty="0" err="1"/>
              <a:t>NativeBase</a:t>
            </a:r>
            <a:endParaRPr lang="cs-CZ" dirty="0"/>
          </a:p>
          <a:p>
            <a:r>
              <a:rPr lang="cs-CZ" dirty="0" err="1"/>
              <a:t>React</a:t>
            </a:r>
            <a:r>
              <a:rPr lang="cs-CZ" dirty="0"/>
              <a:t> </a:t>
            </a:r>
            <a:r>
              <a:rPr lang="cs-CZ" dirty="0" err="1"/>
              <a:t>Native</a:t>
            </a:r>
            <a:r>
              <a:rPr lang="cs-CZ" dirty="0"/>
              <a:t> UI </a:t>
            </a:r>
            <a:r>
              <a:rPr lang="cs-CZ" dirty="0" err="1"/>
              <a:t>Kitten</a:t>
            </a:r>
            <a:endParaRPr lang="cs-CZ" dirty="0"/>
          </a:p>
          <a:p>
            <a:r>
              <a:rPr lang="cs-CZ" dirty="0" err="1"/>
              <a:t>React</a:t>
            </a:r>
            <a:r>
              <a:rPr lang="cs-CZ" dirty="0"/>
              <a:t> </a:t>
            </a:r>
            <a:r>
              <a:rPr lang="cs-CZ" dirty="0" err="1"/>
              <a:t>Native</a:t>
            </a:r>
            <a:r>
              <a:rPr lang="cs-CZ" dirty="0"/>
              <a:t> </a:t>
            </a:r>
            <a:r>
              <a:rPr lang="cs-CZ" dirty="0" err="1"/>
              <a:t>Maps</a:t>
            </a:r>
            <a:endParaRPr lang="cs-CZ" dirty="0"/>
          </a:p>
          <a:p>
            <a:r>
              <a:rPr lang="cs-CZ" dirty="0" err="1"/>
              <a:t>Teaset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11550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2D1469-7624-46DE-9498-F294F9135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Networking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6A19D2B9-111E-4FF2-BFE8-8E940328A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549" y="4572843"/>
            <a:ext cx="4934639" cy="2057687"/>
          </a:xfrm>
          <a:prstGeom prst="rect">
            <a:avLst/>
          </a:prstGeom>
        </p:spPr>
      </p:pic>
      <p:sp>
        <p:nvSpPr>
          <p:cNvPr id="9" name="TextovéPole 8">
            <a:extLst>
              <a:ext uri="{FF2B5EF4-FFF2-40B4-BE49-F238E27FC236}">
                <a16:creationId xmlns:a16="http://schemas.microsoft.com/office/drawing/2014/main" id="{74828188-949B-49F4-852B-C47B0A337F6B}"/>
              </a:ext>
            </a:extLst>
          </p:cNvPr>
          <p:cNvSpPr txBox="1"/>
          <p:nvPr/>
        </p:nvSpPr>
        <p:spPr>
          <a:xfrm>
            <a:off x="6952173" y="1152983"/>
            <a:ext cx="1241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Fetch</a:t>
            </a:r>
            <a:r>
              <a:rPr lang="cs-CZ" dirty="0"/>
              <a:t> API</a:t>
            </a:r>
          </a:p>
          <a:p>
            <a:endParaRPr lang="cs-CZ" dirty="0"/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45D4FA78-DEEF-42F3-BDDC-E22EA3AE6CBA}"/>
              </a:ext>
            </a:extLst>
          </p:cNvPr>
          <p:cNvSpPr txBox="1"/>
          <p:nvPr/>
        </p:nvSpPr>
        <p:spPr>
          <a:xfrm>
            <a:off x="2141166" y="1290058"/>
            <a:ext cx="1563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WebSockets</a:t>
            </a:r>
            <a:endParaRPr lang="cs-CZ" dirty="0"/>
          </a:p>
          <a:p>
            <a:endParaRPr 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08CC2744-6870-4CB6-B7B0-B02E98ED4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605" y="1799314"/>
            <a:ext cx="3448531" cy="485843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09ECD2CC-B17C-45AA-99C8-A3A80515E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104" y="2300130"/>
            <a:ext cx="3267531" cy="2257740"/>
          </a:xfrm>
          <a:prstGeom prst="rect">
            <a:avLst/>
          </a:prstGeom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52EF7578-69D1-45E9-9CC1-93929B3EBD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648" y="1936389"/>
            <a:ext cx="3581900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889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B7AD9D2-88E9-48E1-AF55-1876CECC6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Expo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74B8BE5-9E53-419C-9B85-3AF7E362C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F</a:t>
            </a:r>
            <a:r>
              <a:rPr lang="en-US" dirty="0" err="1"/>
              <a:t>ramework</a:t>
            </a:r>
            <a:r>
              <a:rPr lang="en-US" dirty="0"/>
              <a:t> a </a:t>
            </a:r>
            <a:r>
              <a:rPr lang="en-US" dirty="0" err="1"/>
              <a:t>platforma</a:t>
            </a:r>
            <a:r>
              <a:rPr lang="en-US" dirty="0"/>
              <a:t> pro </a:t>
            </a:r>
            <a:r>
              <a:rPr lang="en-US" dirty="0" err="1"/>
              <a:t>univerzální</a:t>
            </a:r>
            <a:r>
              <a:rPr lang="en-US" dirty="0"/>
              <a:t> </a:t>
            </a:r>
            <a:r>
              <a:rPr lang="en-US" dirty="0" err="1"/>
              <a:t>aplikace</a:t>
            </a:r>
            <a:r>
              <a:rPr lang="en-US" dirty="0"/>
              <a:t> React.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587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B874F7-194F-4036-81B9-1C7901EB9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První aplikace pomocí Expo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64AD172-CAC2-443F-843A-FE75A4767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npm</a:t>
            </a:r>
            <a:r>
              <a:rPr lang="cs-CZ" dirty="0"/>
              <a:t> </a:t>
            </a:r>
            <a:r>
              <a:rPr lang="cs-CZ" dirty="0" err="1"/>
              <a:t>install</a:t>
            </a:r>
            <a:r>
              <a:rPr lang="cs-CZ" dirty="0"/>
              <a:t> --g </a:t>
            </a:r>
            <a:r>
              <a:rPr lang="cs-CZ" dirty="0" err="1"/>
              <a:t>expo</a:t>
            </a:r>
            <a:r>
              <a:rPr lang="cs-CZ" dirty="0"/>
              <a:t>-cli</a:t>
            </a:r>
          </a:p>
          <a:p>
            <a:r>
              <a:rPr lang="en-US" dirty="0"/>
              <a:t>expo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cs-CZ" dirty="0" err="1"/>
              <a:t>firstProject</a:t>
            </a:r>
            <a:endParaRPr lang="en-US" dirty="0"/>
          </a:p>
          <a:p>
            <a:r>
              <a:rPr lang="en-US" dirty="0"/>
              <a:t>cd </a:t>
            </a:r>
            <a:r>
              <a:rPr lang="cs-CZ" dirty="0" err="1"/>
              <a:t>firstProject</a:t>
            </a:r>
            <a:endParaRPr lang="en-US" dirty="0"/>
          </a:p>
          <a:p>
            <a:r>
              <a:rPr lang="en-US" b="1" dirty="0" err="1"/>
              <a:t>npm</a:t>
            </a:r>
            <a:r>
              <a:rPr lang="en-US" b="1" dirty="0"/>
              <a:t> start</a:t>
            </a:r>
            <a:r>
              <a:rPr lang="cs-CZ" b="1" dirty="0"/>
              <a:t> </a:t>
            </a:r>
            <a:r>
              <a:rPr lang="cs-CZ" dirty="0"/>
              <a:t>nebo</a:t>
            </a:r>
            <a:r>
              <a:rPr lang="en-US" dirty="0"/>
              <a:t> </a:t>
            </a:r>
            <a:r>
              <a:rPr lang="en-US" b="1" dirty="0"/>
              <a:t>expo start</a:t>
            </a:r>
            <a:endParaRPr lang="cs-CZ" b="1" dirty="0"/>
          </a:p>
          <a:p>
            <a:r>
              <a:rPr lang="cs-CZ" dirty="0"/>
              <a:t>Nyní stačí otevřít App.js a začít pracovat</a:t>
            </a:r>
          </a:p>
          <a:p>
            <a:endParaRPr lang="cs-CZ" dirty="0"/>
          </a:p>
          <a:p>
            <a:r>
              <a:rPr lang="cs-CZ" dirty="0">
                <a:hlinkClick r:id="rId2"/>
              </a:rPr>
              <a:t>https://github.com/KRBNJSF/todolist_ReactNative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73396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26E04D-3AB3-4687-ADBB-EBBC3B60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461D78B-0530-4B37-9003-E4BB7F4A3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u="none" strike="noStrike" dirty="0">
                <a:solidFill>
                  <a:srgbClr val="24292F"/>
                </a:solidFill>
                <a:effectLst/>
                <a:latin typeface="-apple-system"/>
                <a:hlinkClick r:id="rId2"/>
              </a:rPr>
              <a:t>https://digitalya.co/blog/how-react-native-works/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en-US" b="0" i="0" u="none" strike="noStrike" dirty="0">
                <a:solidFill>
                  <a:srgbClr val="24292F"/>
                </a:solidFill>
                <a:effectLst/>
                <a:latin typeface="-apple-system"/>
                <a:hlinkClick r:id="rId3"/>
              </a:rPr>
              <a:t>https://blog.twitch.tv/en/2017/04/25/investigating-react-native-6032ecced610/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en-US" b="0" i="0" u="none" strike="noStrike" dirty="0">
                <a:solidFill>
                  <a:srgbClr val="24292F"/>
                </a:solidFill>
                <a:effectLst/>
                <a:latin typeface="-apple-system"/>
                <a:hlinkClick r:id="rId4"/>
              </a:rPr>
              <a:t>https://reactnative.dev/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en-US" b="0" i="0" u="none" strike="noStrike" dirty="0">
                <a:solidFill>
                  <a:srgbClr val="24292F"/>
                </a:solidFill>
                <a:effectLst/>
                <a:latin typeface="-apple-system"/>
                <a:hlinkClick r:id="rId5"/>
              </a:rPr>
              <a:t>React Native in 100 sec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en-US" b="0" i="0" u="none" strike="noStrike" dirty="0">
                <a:solidFill>
                  <a:srgbClr val="24292F"/>
                </a:solidFill>
                <a:effectLst/>
                <a:latin typeface="-apple-system"/>
                <a:hlinkClick r:id="rId6"/>
              </a:rPr>
              <a:t>Building an app in React Native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en-US" b="0" i="0" u="none" strike="noStrike" dirty="0">
                <a:solidFill>
                  <a:srgbClr val="24292F"/>
                </a:solidFill>
                <a:effectLst/>
                <a:latin typeface="-apple-system"/>
                <a:hlinkClick r:id="rId7"/>
              </a:rPr>
              <a:t>https://blog.logrocket.com/build-native-ui-components-react-native/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en-US" b="0" i="0" u="none" strike="noStrike" dirty="0">
                <a:solidFill>
                  <a:srgbClr val="24292F"/>
                </a:solidFill>
                <a:effectLst/>
                <a:latin typeface="-apple-system"/>
                <a:hlinkClick r:id="rId8"/>
              </a:rPr>
              <a:t>https://reactnative.dev/docs/intro-react-native-components#native-components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en-US" b="0" i="0" u="none" strike="noStrike" dirty="0">
                <a:solidFill>
                  <a:srgbClr val="24292F"/>
                </a:solidFill>
                <a:effectLst/>
                <a:latin typeface="-apple-system"/>
                <a:hlinkClick r:id="rId9"/>
              </a:rPr>
              <a:t>https://reactnative.dev/docs/style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en-US" b="0" i="0" u="none" strike="noStrike" dirty="0">
                <a:solidFill>
                  <a:srgbClr val="24292F"/>
                </a:solidFill>
                <a:effectLst/>
                <a:latin typeface="-apple-system"/>
                <a:hlinkClick r:id="rId10"/>
              </a:rPr>
              <a:t>https://reactjs.org/docs/forms.html#controlled-components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594967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429850D-8716-4646-A1D7-75981D343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E61B37B-ED22-4E45-BACF-58D646419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Co je </a:t>
            </a:r>
            <a:r>
              <a:rPr lang="cs-CZ" dirty="0" err="1"/>
              <a:t>React</a:t>
            </a:r>
            <a:r>
              <a:rPr lang="cs-CZ" dirty="0"/>
              <a:t> </a:t>
            </a:r>
            <a:r>
              <a:rPr lang="cs-CZ" dirty="0" err="1"/>
              <a:t>Native</a:t>
            </a:r>
            <a:endParaRPr lang="cs-CZ" dirty="0"/>
          </a:p>
          <a:p>
            <a:r>
              <a:rPr lang="pl-PL" dirty="0"/>
              <a:t>Nativní komponenty</a:t>
            </a:r>
          </a:p>
          <a:p>
            <a:r>
              <a:rPr lang="cs-CZ" dirty="0"/>
              <a:t>Výhody a nevýhody</a:t>
            </a:r>
          </a:p>
          <a:p>
            <a:r>
              <a:rPr lang="cs-CZ" dirty="0"/>
              <a:t>Příkladový kód </a:t>
            </a:r>
          </a:p>
          <a:p>
            <a:r>
              <a:rPr lang="cs-CZ" dirty="0"/>
              <a:t>Knihovny</a:t>
            </a:r>
          </a:p>
          <a:p>
            <a:r>
              <a:rPr lang="cs-CZ" dirty="0"/>
              <a:t>Expo</a:t>
            </a:r>
          </a:p>
          <a:p>
            <a:r>
              <a:rPr lang="cs-CZ" dirty="0" err="1"/>
              <a:t>StyleSheet</a:t>
            </a:r>
            <a:r>
              <a:rPr lang="cs-CZ" dirty="0"/>
              <a:t>,</a:t>
            </a:r>
            <a:br>
              <a:rPr lang="cs-CZ" dirty="0"/>
            </a:br>
            <a:r>
              <a:rPr lang="cs-CZ" dirty="0" err="1"/>
              <a:t>props</a:t>
            </a:r>
            <a:r>
              <a:rPr lang="cs-CZ" dirty="0"/>
              <a:t>,</a:t>
            </a:r>
            <a:br>
              <a:rPr lang="cs-CZ" dirty="0"/>
            </a:br>
            <a:r>
              <a:rPr lang="cs-CZ" dirty="0" err="1"/>
              <a:t>Controlled</a:t>
            </a:r>
            <a:r>
              <a:rPr lang="cs-CZ" dirty="0"/>
              <a:t> </a:t>
            </a:r>
            <a:r>
              <a:rPr lang="cs-CZ" dirty="0" err="1"/>
              <a:t>components</a:t>
            </a:r>
            <a:endParaRPr lang="cs-CZ" dirty="0"/>
          </a:p>
          <a:p>
            <a:r>
              <a:rPr lang="cs-CZ" dirty="0"/>
              <a:t>API</a:t>
            </a:r>
          </a:p>
          <a:p>
            <a:r>
              <a:rPr lang="cs-CZ" dirty="0"/>
              <a:t>Aplikace vytvořené v </a:t>
            </a:r>
            <a:r>
              <a:rPr lang="cs-CZ" dirty="0" err="1"/>
              <a:t>React</a:t>
            </a:r>
            <a:r>
              <a:rPr lang="cs-CZ" dirty="0"/>
              <a:t> </a:t>
            </a:r>
            <a:r>
              <a:rPr lang="cs-CZ" dirty="0" err="1"/>
              <a:t>Native</a:t>
            </a:r>
            <a:endParaRPr lang="cs-CZ" dirty="0"/>
          </a:p>
          <a:p>
            <a:r>
              <a:rPr lang="cs-CZ" dirty="0"/>
              <a:t>První aplikace</a:t>
            </a:r>
          </a:p>
        </p:txBody>
      </p:sp>
    </p:spTree>
    <p:extLst>
      <p:ext uri="{BB962C8B-B14F-4D97-AF65-F5344CB8AC3E}">
        <p14:creationId xmlns:p14="http://schemas.microsoft.com/office/powerpoint/2010/main" val="2287684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2142719-90A2-4672-A400-7650E03F4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je </a:t>
            </a:r>
            <a:r>
              <a:rPr lang="cs-CZ" dirty="0" err="1"/>
              <a:t>React</a:t>
            </a:r>
            <a:r>
              <a:rPr lang="cs-CZ" dirty="0"/>
              <a:t> </a:t>
            </a:r>
            <a:r>
              <a:rPr lang="cs-CZ" dirty="0" err="1"/>
              <a:t>Native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410F88E-C864-444D-B156-8D8FE2E27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Open source JavaScript (JS) framework vyvinutý Facebookem</a:t>
            </a:r>
          </a:p>
          <a:p>
            <a:r>
              <a:rPr lang="cs-CZ" dirty="0"/>
              <a:t>Používá se pro tvorbu nativních mobilních aplikací na iOS a Android</a:t>
            </a:r>
          </a:p>
          <a:p>
            <a:r>
              <a:rPr lang="cs-CZ" dirty="0"/>
              <a:t>Je založený na </a:t>
            </a:r>
            <a:r>
              <a:rPr lang="cs-CZ" dirty="0" err="1"/>
              <a:t>React</a:t>
            </a:r>
            <a:r>
              <a:rPr lang="cs-CZ" dirty="0"/>
              <a:t> (JS knihovna k vytváření UI pro webové prohlížeče)</a:t>
            </a:r>
          </a:p>
          <a:p>
            <a:r>
              <a:rPr lang="cs-CZ" dirty="0"/>
              <a:t>Používá JS k tvorbě multiplatformních mobilních aplikací</a:t>
            </a:r>
          </a:p>
        </p:txBody>
      </p:sp>
    </p:spTree>
    <p:extLst>
      <p:ext uri="{BB962C8B-B14F-4D97-AF65-F5344CB8AC3E}">
        <p14:creationId xmlns:p14="http://schemas.microsoft.com/office/powerpoint/2010/main" val="228836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0AFCE2-CEC3-48F2-AC55-CC6227DD6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React</a:t>
            </a:r>
            <a:r>
              <a:rPr lang="cs-CZ" dirty="0"/>
              <a:t> </a:t>
            </a:r>
            <a:r>
              <a:rPr lang="cs-CZ" dirty="0" err="1"/>
              <a:t>Native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013E91E-3EC1-45DB-AF75-21095655E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React</a:t>
            </a:r>
            <a:r>
              <a:rPr lang="cs-CZ" dirty="0"/>
              <a:t> </a:t>
            </a:r>
            <a:r>
              <a:rPr lang="cs-CZ" dirty="0" err="1"/>
              <a:t>Native</a:t>
            </a:r>
            <a:r>
              <a:rPr lang="cs-CZ" dirty="0"/>
              <a:t> je stejný jako </a:t>
            </a:r>
            <a:r>
              <a:rPr lang="cs-CZ" dirty="0" err="1"/>
              <a:t>React</a:t>
            </a:r>
            <a:endParaRPr lang="cs-CZ" dirty="0"/>
          </a:p>
          <a:p>
            <a:r>
              <a:rPr lang="cs-CZ" dirty="0"/>
              <a:t>Aplikace jsou skutečně nativní</a:t>
            </a:r>
          </a:p>
          <a:p>
            <a:r>
              <a:rPr lang="cs-CZ" dirty="0"/>
              <a:t>Je postaven na specifické syntaxi JSX</a:t>
            </a:r>
          </a:p>
          <a:p>
            <a:r>
              <a:rPr lang="cs-CZ" dirty="0"/>
              <a:t>Neslouží jen k tvorbě mobilních aplikací</a:t>
            </a:r>
          </a:p>
          <a:p>
            <a:r>
              <a:rPr lang="cs-CZ" dirty="0"/>
              <a:t>Fast </a:t>
            </a:r>
            <a:r>
              <a:rPr lang="cs-CZ" dirty="0" err="1"/>
              <a:t>Refresh</a:t>
            </a:r>
            <a:endParaRPr lang="cs-CZ" dirty="0"/>
          </a:p>
          <a:p>
            <a:r>
              <a:rPr lang="cs-CZ" dirty="0" err="1"/>
              <a:t>ReactJS</a:t>
            </a:r>
            <a:r>
              <a:rPr lang="cs-CZ" dirty="0"/>
              <a:t> vs </a:t>
            </a:r>
            <a:r>
              <a:rPr lang="cs-CZ" dirty="0" err="1"/>
              <a:t>React</a:t>
            </a:r>
            <a:r>
              <a:rPr lang="cs-CZ" dirty="0"/>
              <a:t> </a:t>
            </a:r>
            <a:r>
              <a:rPr lang="cs-CZ" dirty="0" err="1"/>
              <a:t>Native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23297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4B2EB3B4-DAAD-4168-890A-EE42D8D55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0117" y="478678"/>
            <a:ext cx="3401064" cy="1447800"/>
          </a:xfrm>
        </p:spPr>
        <p:txBody>
          <a:bodyPr/>
          <a:lstStyle/>
          <a:p>
            <a:r>
              <a:rPr lang="cs-CZ" dirty="0"/>
              <a:t>Kód v </a:t>
            </a:r>
            <a:r>
              <a:rPr lang="cs-CZ" dirty="0" err="1"/>
              <a:t>React</a:t>
            </a:r>
            <a:r>
              <a:rPr lang="cs-CZ" dirty="0"/>
              <a:t> </a:t>
            </a:r>
            <a:r>
              <a:rPr lang="cs-CZ" dirty="0" err="1"/>
              <a:t>Native</a:t>
            </a:r>
            <a:endParaRPr lang="en-US" dirty="0"/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5140331D-C354-4EC6-8025-C9F55C051B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67838" y="2207492"/>
            <a:ext cx="3945622" cy="4002115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2056" name="Picture 8" descr="image">
            <a:extLst>
              <a:ext uri="{FF2B5EF4-FFF2-40B4-BE49-F238E27FC236}">
                <a16:creationId xmlns:a16="http://schemas.microsoft.com/office/drawing/2014/main" id="{DCEC3D08-4CF7-4FAF-8460-9FC3D1DFF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58" y="2115127"/>
            <a:ext cx="3401064" cy="418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F3D33AF9-ED27-4389-8E9C-4CC8779FDB76}"/>
              </a:ext>
            </a:extLst>
          </p:cNvPr>
          <p:cNvSpPr txBox="1"/>
          <p:nvPr/>
        </p:nvSpPr>
        <p:spPr>
          <a:xfrm>
            <a:off x="1442166" y="1391708"/>
            <a:ext cx="3206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>
                <a:latin typeface="+mj-lt"/>
              </a:rPr>
              <a:t>Kód v </a:t>
            </a:r>
            <a:r>
              <a:rPr lang="cs-CZ" sz="2400" dirty="0" err="1">
                <a:latin typeface="+mj-lt"/>
              </a:rPr>
              <a:t>React</a:t>
            </a:r>
            <a:endParaRPr lang="cs-CZ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1305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F84895-8BFA-4748-8C1F-06BA24329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341774"/>
            <a:ext cx="9404723" cy="1400530"/>
          </a:xfrm>
        </p:spPr>
        <p:txBody>
          <a:bodyPr/>
          <a:lstStyle/>
          <a:p>
            <a:pPr algn="ctr"/>
            <a:r>
              <a:rPr lang="pl-PL" dirty="0"/>
              <a:t>Základní nativní komponenty</a:t>
            </a:r>
            <a:endParaRPr lang="cs-CZ" dirty="0"/>
          </a:p>
        </p:txBody>
      </p:sp>
      <p:graphicFrame>
        <p:nvGraphicFramePr>
          <p:cNvPr id="6" name="Zástupný obsah 5">
            <a:extLst>
              <a:ext uri="{FF2B5EF4-FFF2-40B4-BE49-F238E27FC236}">
                <a16:creationId xmlns:a16="http://schemas.microsoft.com/office/drawing/2014/main" id="{8F74956E-132B-4D43-8363-7DF36E2AF5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5288467"/>
              </p:ext>
            </p:extLst>
          </p:nvPr>
        </p:nvGraphicFramePr>
        <p:xfrm>
          <a:off x="3025204" y="1853248"/>
          <a:ext cx="6141592" cy="4031080"/>
        </p:xfrm>
        <a:graphic>
          <a:graphicData uri="http://schemas.openxmlformats.org/drawingml/2006/table">
            <a:tbl>
              <a:tblPr/>
              <a:tblGrid>
                <a:gridCol w="1535398">
                  <a:extLst>
                    <a:ext uri="{9D8B030D-6E8A-4147-A177-3AD203B41FA5}">
                      <a16:colId xmlns:a16="http://schemas.microsoft.com/office/drawing/2014/main" val="2901085940"/>
                    </a:ext>
                  </a:extLst>
                </a:gridCol>
                <a:gridCol w="1535398">
                  <a:extLst>
                    <a:ext uri="{9D8B030D-6E8A-4147-A177-3AD203B41FA5}">
                      <a16:colId xmlns:a16="http://schemas.microsoft.com/office/drawing/2014/main" val="556471998"/>
                    </a:ext>
                  </a:extLst>
                </a:gridCol>
                <a:gridCol w="1535398">
                  <a:extLst>
                    <a:ext uri="{9D8B030D-6E8A-4147-A177-3AD203B41FA5}">
                      <a16:colId xmlns:a16="http://schemas.microsoft.com/office/drawing/2014/main" val="2810498275"/>
                    </a:ext>
                  </a:extLst>
                </a:gridCol>
                <a:gridCol w="1535398">
                  <a:extLst>
                    <a:ext uri="{9D8B030D-6E8A-4147-A177-3AD203B41FA5}">
                      <a16:colId xmlns:a16="http://schemas.microsoft.com/office/drawing/2014/main" val="2099422625"/>
                    </a:ext>
                  </a:extLst>
                </a:gridCol>
              </a:tblGrid>
              <a:tr h="441347">
                <a:tc>
                  <a:txBody>
                    <a:bodyPr/>
                    <a:lstStyle/>
                    <a:p>
                      <a:pPr algn="l"/>
                      <a:r>
                        <a:rPr lang="cs-CZ" sz="1000" cap="all" dirty="0">
                          <a:effectLst/>
                        </a:rPr>
                        <a:t>REACT NATIVE UI COMPONENT</a:t>
                      </a:r>
                    </a:p>
                  </a:txBody>
                  <a:tcPr marL="34779" marR="34779" marT="20868" marB="20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000" cap="all" dirty="0">
                          <a:effectLst/>
                        </a:rPr>
                        <a:t>ANDROID</a:t>
                      </a:r>
                    </a:p>
                  </a:txBody>
                  <a:tcPr marL="34779" marR="34779" marT="20868" marB="20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000" cap="all" dirty="0">
                          <a:effectLst/>
                        </a:rPr>
                        <a:t>iOS </a:t>
                      </a:r>
                    </a:p>
                  </a:txBody>
                  <a:tcPr marL="34779" marR="34779" marT="20868" marB="20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000" cap="all" dirty="0">
                          <a:effectLst/>
                        </a:rPr>
                        <a:t>WEB</a:t>
                      </a:r>
                    </a:p>
                  </a:txBody>
                  <a:tcPr marL="34779" marR="34779" marT="20868" marB="20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327048"/>
                  </a:ext>
                </a:extLst>
              </a:tr>
              <a:tr h="1013817">
                <a:tc>
                  <a:txBody>
                    <a:bodyPr/>
                    <a:lstStyle/>
                    <a:p>
                      <a:pPr algn="l"/>
                      <a:r>
                        <a:rPr lang="cs-CZ" sz="1000" dirty="0">
                          <a:effectLst/>
                        </a:rPr>
                        <a:t>&lt;</a:t>
                      </a:r>
                      <a:r>
                        <a:rPr lang="cs-CZ" sz="1000" dirty="0" err="1">
                          <a:effectLst/>
                        </a:rPr>
                        <a:t>View</a:t>
                      </a:r>
                      <a:r>
                        <a:rPr lang="cs-CZ" sz="1000" dirty="0">
                          <a:effectLst/>
                        </a:rPr>
                        <a:t>&gt;</a:t>
                      </a:r>
                    </a:p>
                  </a:txBody>
                  <a:tcPr marL="34779" marR="34779" marT="34779" marB="34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000" dirty="0">
                          <a:effectLst/>
                        </a:rPr>
                        <a:t>&lt;</a:t>
                      </a:r>
                      <a:r>
                        <a:rPr lang="cs-CZ" sz="1000" dirty="0" err="1">
                          <a:effectLst/>
                        </a:rPr>
                        <a:t>ViewGroup</a:t>
                      </a:r>
                      <a:r>
                        <a:rPr lang="cs-CZ" sz="1000" dirty="0">
                          <a:effectLst/>
                        </a:rPr>
                        <a:t>&gt;</a:t>
                      </a:r>
                    </a:p>
                  </a:txBody>
                  <a:tcPr marL="34779" marR="34779" marT="34779" marB="34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000" dirty="0">
                          <a:effectLst/>
                        </a:rPr>
                        <a:t>&lt;</a:t>
                      </a:r>
                      <a:r>
                        <a:rPr lang="cs-CZ" sz="1000" dirty="0" err="1">
                          <a:effectLst/>
                        </a:rPr>
                        <a:t>UIView</a:t>
                      </a:r>
                      <a:r>
                        <a:rPr lang="cs-CZ" sz="1000" dirty="0">
                          <a:effectLst/>
                        </a:rPr>
                        <a:t>&gt;</a:t>
                      </a:r>
                    </a:p>
                  </a:txBody>
                  <a:tcPr marL="34779" marR="34779" marT="34779" marB="34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000" dirty="0">
                          <a:effectLst/>
                        </a:rPr>
                        <a:t>&lt;div&gt;</a:t>
                      </a:r>
                    </a:p>
                  </a:txBody>
                  <a:tcPr marL="34779" marR="34779" marT="34779" marB="34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698391"/>
                  </a:ext>
                </a:extLst>
              </a:tr>
              <a:tr h="868816">
                <a:tc>
                  <a:txBody>
                    <a:bodyPr/>
                    <a:lstStyle/>
                    <a:p>
                      <a:pPr algn="l"/>
                      <a:r>
                        <a:rPr lang="cs-CZ" sz="1000">
                          <a:effectLst/>
                        </a:rPr>
                        <a:t>&lt;Text&gt;</a:t>
                      </a:r>
                    </a:p>
                  </a:txBody>
                  <a:tcPr marL="34779" marR="34779" marT="34779" marB="34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000">
                          <a:effectLst/>
                        </a:rPr>
                        <a:t>&lt;TextView&gt;</a:t>
                      </a:r>
                    </a:p>
                  </a:txBody>
                  <a:tcPr marL="34779" marR="34779" marT="34779" marB="34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000" dirty="0">
                          <a:effectLst/>
                        </a:rPr>
                        <a:t>&lt;</a:t>
                      </a:r>
                      <a:r>
                        <a:rPr lang="cs-CZ" sz="1000" dirty="0" err="1">
                          <a:effectLst/>
                        </a:rPr>
                        <a:t>UITextView</a:t>
                      </a:r>
                      <a:r>
                        <a:rPr lang="cs-CZ" sz="1000" dirty="0">
                          <a:effectLst/>
                        </a:rPr>
                        <a:t>&gt;</a:t>
                      </a:r>
                    </a:p>
                  </a:txBody>
                  <a:tcPr marL="34779" marR="34779" marT="34779" marB="34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000" dirty="0">
                          <a:effectLst/>
                        </a:rPr>
                        <a:t>&lt;p&gt;</a:t>
                      </a:r>
                    </a:p>
                  </a:txBody>
                  <a:tcPr marL="34779" marR="34779" marT="34779" marB="34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9758885"/>
                  </a:ext>
                </a:extLst>
              </a:tr>
              <a:tr h="469106">
                <a:tc>
                  <a:txBody>
                    <a:bodyPr/>
                    <a:lstStyle/>
                    <a:p>
                      <a:pPr algn="l"/>
                      <a:r>
                        <a:rPr lang="cs-CZ" sz="1000">
                          <a:effectLst/>
                        </a:rPr>
                        <a:t>&lt;Image&gt;</a:t>
                      </a:r>
                    </a:p>
                  </a:txBody>
                  <a:tcPr marL="34779" marR="34779" marT="34779" marB="34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000">
                          <a:effectLst/>
                        </a:rPr>
                        <a:t>&lt;ImageView&gt;</a:t>
                      </a:r>
                    </a:p>
                  </a:txBody>
                  <a:tcPr marL="34779" marR="34779" marT="34779" marB="34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000">
                          <a:effectLst/>
                        </a:rPr>
                        <a:t>&lt;UIImageView&gt;</a:t>
                      </a:r>
                    </a:p>
                  </a:txBody>
                  <a:tcPr marL="34779" marR="34779" marT="34779" marB="34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000" dirty="0">
                          <a:effectLst/>
                        </a:rPr>
                        <a:t>&lt;</a:t>
                      </a:r>
                      <a:r>
                        <a:rPr lang="cs-CZ" sz="1000" dirty="0" err="1">
                          <a:effectLst/>
                        </a:rPr>
                        <a:t>img</a:t>
                      </a:r>
                      <a:r>
                        <a:rPr lang="cs-CZ" sz="1000" dirty="0">
                          <a:effectLst/>
                        </a:rPr>
                        <a:t>&gt;</a:t>
                      </a:r>
                    </a:p>
                  </a:txBody>
                  <a:tcPr marL="34779" marR="34779" marT="34779" marB="34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923642"/>
                  </a:ext>
                </a:extLst>
              </a:tr>
              <a:tr h="868816">
                <a:tc>
                  <a:txBody>
                    <a:bodyPr/>
                    <a:lstStyle/>
                    <a:p>
                      <a:pPr algn="l"/>
                      <a:r>
                        <a:rPr lang="cs-CZ" sz="1000">
                          <a:effectLst/>
                        </a:rPr>
                        <a:t>&lt;ScrollView&gt;</a:t>
                      </a:r>
                    </a:p>
                  </a:txBody>
                  <a:tcPr marL="34779" marR="34779" marT="34779" marB="34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000">
                          <a:effectLst/>
                        </a:rPr>
                        <a:t>&lt;ScrollView&gt;</a:t>
                      </a:r>
                    </a:p>
                  </a:txBody>
                  <a:tcPr marL="34779" marR="34779" marT="34779" marB="34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000">
                          <a:effectLst/>
                        </a:rPr>
                        <a:t>&lt;UIScrollView&gt;</a:t>
                      </a:r>
                    </a:p>
                  </a:txBody>
                  <a:tcPr marL="34779" marR="34779" marT="34779" marB="34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000">
                          <a:effectLst/>
                        </a:rPr>
                        <a:t>&lt;div&gt;</a:t>
                      </a:r>
                    </a:p>
                  </a:txBody>
                  <a:tcPr marL="34779" marR="34779" marT="34779" marB="34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129369"/>
                  </a:ext>
                </a:extLst>
              </a:tr>
              <a:tr h="369178">
                <a:tc>
                  <a:txBody>
                    <a:bodyPr/>
                    <a:lstStyle/>
                    <a:p>
                      <a:pPr algn="l"/>
                      <a:r>
                        <a:rPr lang="cs-CZ" sz="1000">
                          <a:effectLst/>
                        </a:rPr>
                        <a:t>&lt;TextInput&gt;</a:t>
                      </a:r>
                    </a:p>
                  </a:txBody>
                  <a:tcPr marL="34779" marR="34779" marT="34779" marB="34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000">
                          <a:effectLst/>
                        </a:rPr>
                        <a:t>&lt;EditText&gt;</a:t>
                      </a:r>
                    </a:p>
                  </a:txBody>
                  <a:tcPr marL="34779" marR="34779" marT="34779" marB="34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000">
                          <a:effectLst/>
                        </a:rPr>
                        <a:t>&lt;UITextField&gt;</a:t>
                      </a:r>
                    </a:p>
                  </a:txBody>
                  <a:tcPr marL="34779" marR="34779" marT="34779" marB="34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000" dirty="0">
                          <a:effectLst/>
                        </a:rPr>
                        <a:t>&lt;input type="text"&gt;</a:t>
                      </a:r>
                    </a:p>
                  </a:txBody>
                  <a:tcPr marL="34779" marR="34779" marT="34779" marB="34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8113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176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3124F4-FB8A-4B33-8AA4-83FFB597A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430889"/>
            <a:ext cx="9404723" cy="1400530"/>
          </a:xfrm>
        </p:spPr>
        <p:txBody>
          <a:bodyPr/>
          <a:lstStyle/>
          <a:p>
            <a:pPr algn="ctr"/>
            <a:r>
              <a:rPr lang="cs-CZ" dirty="0"/>
              <a:t>Tvorba vlastní komponenty</a:t>
            </a: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7FB931C6-0FC5-4372-AA49-A706179610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204" y="2290495"/>
            <a:ext cx="4086795" cy="2981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B78D1941-3275-4DA0-9E87-53AED9C66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9834" y="2930571"/>
            <a:ext cx="704948" cy="181000"/>
          </a:xfrm>
          <a:prstGeom prst="rect">
            <a:avLst/>
          </a:prstGeom>
        </p:spPr>
      </p:pic>
      <p:pic>
        <p:nvPicPr>
          <p:cNvPr id="14" name="Obrázek 13">
            <a:extLst>
              <a:ext uri="{FF2B5EF4-FFF2-40B4-BE49-F238E27FC236}">
                <a16:creationId xmlns:a16="http://schemas.microsoft.com/office/drawing/2014/main" id="{3B55C6F3-E59D-43A3-B55D-A3420588B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0043" y="2290495"/>
            <a:ext cx="2724530" cy="1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44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89C0DD-5C34-4179-8BF5-0B0034225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 anchor="t">
            <a:normAutofit/>
          </a:bodyPr>
          <a:lstStyle/>
          <a:p>
            <a:r>
              <a:rPr lang="cs-CZ" dirty="0" err="1"/>
              <a:t>StyleSheet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CD03ECB-E171-4A6E-BA64-30F2AF3C46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/>
          <a:p>
            <a:r>
              <a:rPr lang="cs-CZ" dirty="0" err="1"/>
              <a:t>StyleSheet</a:t>
            </a:r>
            <a:endParaRPr lang="cs-CZ" dirty="0"/>
          </a:p>
          <a:p>
            <a:r>
              <a:rPr lang="cs-CZ" dirty="0"/>
              <a:t>Stylování</a:t>
            </a:r>
          </a:p>
          <a:p>
            <a:pPr marL="0" indent="0">
              <a:buNone/>
            </a:pPr>
            <a:endParaRPr lang="cs-CZ" dirty="0"/>
          </a:p>
          <a:p>
            <a:pPr>
              <a:buFont typeface="Courier New" panose="02070309020205020404" pitchFamily="49" charset="0"/>
              <a:buChar char="o"/>
            </a:pPr>
            <a:r>
              <a:rPr lang="cs-CZ" b="1" dirty="0" err="1"/>
              <a:t>React</a:t>
            </a:r>
            <a:r>
              <a:rPr lang="cs-CZ" b="1" dirty="0"/>
              <a:t> </a:t>
            </a:r>
            <a:r>
              <a:rPr lang="cs-CZ" b="1" dirty="0" err="1"/>
              <a:t>Native</a:t>
            </a:r>
            <a:endParaRPr lang="cs-CZ" b="1" dirty="0"/>
          </a:p>
          <a:p>
            <a:pPr>
              <a:buFont typeface="Arial" panose="020B0604020202020204" pitchFamily="34" charset="0"/>
              <a:buChar char="•"/>
            </a:pPr>
            <a:r>
              <a:rPr lang="cs-CZ" dirty="0" err="1"/>
              <a:t>fontWeight</a:t>
            </a:r>
            <a:r>
              <a:rPr lang="cs-CZ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 err="1"/>
              <a:t>fontSize</a:t>
            </a:r>
            <a:r>
              <a:rPr lang="cs-CZ" dirty="0"/>
              <a:t>: 30</a:t>
            </a:r>
          </a:p>
          <a:p>
            <a:pPr marL="0" indent="0">
              <a:buNone/>
            </a:pPr>
            <a:endParaRPr lang="cs-CZ" dirty="0"/>
          </a:p>
          <a:p>
            <a:pPr>
              <a:buFont typeface="Courier New" panose="02070309020205020404" pitchFamily="49" charset="0"/>
              <a:buChar char="o"/>
            </a:pPr>
            <a:r>
              <a:rPr lang="cs-CZ" b="1" dirty="0"/>
              <a:t>CSS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font-</a:t>
            </a:r>
            <a:r>
              <a:rPr lang="cs-CZ" dirty="0" err="1"/>
              <a:t>weight</a:t>
            </a: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font-</a:t>
            </a:r>
            <a:r>
              <a:rPr lang="cs-CZ" dirty="0" err="1"/>
              <a:t>size</a:t>
            </a:r>
            <a:r>
              <a:rPr lang="cs-CZ" dirty="0"/>
              <a:t>: 30px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F8926CAD-B16F-41B6-8CA9-198DA78F8BD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993" y="2305610"/>
            <a:ext cx="2619741" cy="22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D2FC6F20-0974-41CB-B921-11E2C3C0F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351" y="2986605"/>
            <a:ext cx="262890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209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2E4004-9A7A-462A-9494-854A558B1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367260"/>
            <a:ext cx="9404723" cy="1400530"/>
          </a:xfrm>
        </p:spPr>
        <p:txBody>
          <a:bodyPr/>
          <a:lstStyle/>
          <a:p>
            <a:r>
              <a:rPr lang="cs-CZ" dirty="0"/>
              <a:t>Aplikace vytvořené v </a:t>
            </a:r>
            <a:r>
              <a:rPr lang="cs-CZ" dirty="0" err="1"/>
              <a:t>React</a:t>
            </a:r>
            <a:r>
              <a:rPr lang="cs-CZ" dirty="0"/>
              <a:t> </a:t>
            </a:r>
            <a:r>
              <a:rPr lang="cs-CZ" dirty="0" err="1"/>
              <a:t>Native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7C04E14-A7AC-4636-BE91-E4A708871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Facebook</a:t>
            </a:r>
          </a:p>
          <a:p>
            <a:r>
              <a:rPr lang="cs-CZ" dirty="0"/>
              <a:t>Instagram</a:t>
            </a:r>
          </a:p>
          <a:p>
            <a:r>
              <a:rPr lang="cs-CZ" dirty="0" err="1"/>
              <a:t>Pinterest</a:t>
            </a:r>
            <a:endParaRPr lang="cs-CZ" dirty="0"/>
          </a:p>
          <a:p>
            <a:r>
              <a:rPr lang="cs-CZ" dirty="0"/>
              <a:t>Skype</a:t>
            </a:r>
          </a:p>
        </p:txBody>
      </p:sp>
    </p:spTree>
    <p:extLst>
      <p:ext uri="{BB962C8B-B14F-4D97-AF65-F5344CB8AC3E}">
        <p14:creationId xmlns:p14="http://schemas.microsoft.com/office/powerpoint/2010/main" val="41512358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t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252_TF78884036_Win32" id="{5C447CFD-51D5-46B8-A4FD-DEF98891E288}" vid="{E75ABE12-9CF6-4323-9F8D-83009C5246B7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30393A-FEC6-4A44-9E4A-6EA49F1F7D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8C88F1-1664-415F-AFCE-F6CF458098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567</TotalTime>
  <Words>421</Words>
  <Application>Microsoft Office PowerPoint</Application>
  <PresentationFormat>Širokoúhlá obrazovka</PresentationFormat>
  <Paragraphs>125</Paragraphs>
  <Slides>17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17</vt:i4>
      </vt:variant>
    </vt:vector>
  </HeadingPairs>
  <TitlesOfParts>
    <vt:vector size="24" baseType="lpstr">
      <vt:lpstr>-apple-system</vt:lpstr>
      <vt:lpstr>Arial</vt:lpstr>
      <vt:lpstr>Calibri</vt:lpstr>
      <vt:lpstr>Century Gothic</vt:lpstr>
      <vt:lpstr>Courier New</vt:lpstr>
      <vt:lpstr>Wingdings 3</vt:lpstr>
      <vt:lpstr>Iont</vt:lpstr>
      <vt:lpstr>React Native</vt:lpstr>
      <vt:lpstr>Prezentace aplikace PowerPoint</vt:lpstr>
      <vt:lpstr>Co je React Native</vt:lpstr>
      <vt:lpstr>React Native</vt:lpstr>
      <vt:lpstr>Kód v React Native</vt:lpstr>
      <vt:lpstr>Základní nativní komponenty</vt:lpstr>
      <vt:lpstr>Tvorba vlastní komponenty</vt:lpstr>
      <vt:lpstr>StyleSheet</vt:lpstr>
      <vt:lpstr>Aplikace vytvořené v React Native</vt:lpstr>
      <vt:lpstr>Výhody a nevýhody</vt:lpstr>
      <vt:lpstr>Jiné multiplatformní frameworky</vt:lpstr>
      <vt:lpstr>React Native vs Flutter</vt:lpstr>
      <vt:lpstr>Knihovny</vt:lpstr>
      <vt:lpstr>Networking</vt:lpstr>
      <vt:lpstr>Expo</vt:lpstr>
      <vt:lpstr>První aplikace pomocí Expo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Native</dc:title>
  <dc:creator>rubes999@outlook.cz</dc:creator>
  <cp:lastModifiedBy>rubes999@outlook.cz</cp:lastModifiedBy>
  <cp:revision>39</cp:revision>
  <dcterms:created xsi:type="dcterms:W3CDTF">2022-02-22T18:07:00Z</dcterms:created>
  <dcterms:modified xsi:type="dcterms:W3CDTF">2022-03-14T21:18:51Z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