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0" r:id="rId3"/>
    <p:sldId id="256" r:id="rId4"/>
    <p:sldId id="302" r:id="rId5"/>
    <p:sldId id="257" r:id="rId6"/>
    <p:sldId id="303" r:id="rId7"/>
    <p:sldId id="258" r:id="rId8"/>
    <p:sldId id="304" r:id="rId9"/>
    <p:sldId id="259" r:id="rId10"/>
    <p:sldId id="305" r:id="rId11"/>
    <p:sldId id="260" r:id="rId12"/>
    <p:sldId id="301" r:id="rId13"/>
    <p:sldId id="261" r:id="rId14"/>
    <p:sldId id="262" r:id="rId15"/>
    <p:sldId id="263" r:id="rId16"/>
    <p:sldId id="264" r:id="rId17"/>
    <p:sldId id="306" r:id="rId18"/>
    <p:sldId id="265" r:id="rId19"/>
    <p:sldId id="300" r:id="rId20"/>
    <p:sldId id="267" r:id="rId21"/>
    <p:sldId id="299" r:id="rId23"/>
    <p:sldId id="269" r:id="rId24"/>
    <p:sldId id="307" r:id="rId25"/>
    <p:sldId id="270" r:id="rId26"/>
    <p:sldId id="272" r:id="rId27"/>
    <p:sldId id="273" r:id="rId28"/>
    <p:sldId id="266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26fb84-7ad4-44bc-9271-6c4da3839ec5}">
          <p14:sldIdLst>
            <p14:sldId id="280"/>
            <p14:sldId id="256"/>
            <p14:sldId id="302"/>
            <p14:sldId id="257"/>
            <p14:sldId id="303"/>
            <p14:sldId id="258"/>
            <p14:sldId id="304"/>
            <p14:sldId id="259"/>
            <p14:sldId id="305"/>
            <p14:sldId id="260"/>
            <p14:sldId id="301"/>
            <p14:sldId id="261"/>
            <p14:sldId id="262"/>
            <p14:sldId id="263"/>
            <p14:sldId id="264"/>
            <p14:sldId id="306"/>
            <p14:sldId id="265"/>
            <p14:sldId id="300"/>
            <p14:sldId id="267"/>
            <p14:sldId id="299"/>
            <p14:sldId id="269"/>
            <p14:sldId id="307"/>
            <p14:sldId id="270"/>
            <p14:sldId id="272"/>
            <p14:sldId id="273"/>
            <p14:sldId id="266"/>
            <p14:sldId id="274"/>
          </p14:sldIdLst>
        </p14:section>
        <p14:section name="Untitled Section" id="{332332d8-55c9-4b07-83d0-336fc0febf80}">
          <p14:sldIdLst/>
        </p14:section>
        <p14:section name="Untitled Section" id="{cc522da7-f439-4157-b7dd-e574fdb0959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1706.97 6539.13,'0'18,"18"0,-18-1,35 19,-17-18,-18-1,18 1,-1 0,-17-1,18-17,-18 18,18-18,-1 0,1 0,0 0,-18-18,17 1,1-1,0 0,-1 1,-17-1,18 0,0 0,-1 18,-17-17,0-1,18 18,0-18,-1 1,1 17,-18-18,18 18,-18-18,17 18,-17-17,18 17,-18-18,18 18,-18-18,17 1,-17-1,18 18,-18-18,18 18,0 0,-18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893.968 5284.13,'0'18,"35"18,-17-19,18 19,-36-19,17-17,-17 18,0 0,18-18,0 0,17-36,18-34,35-54,1 18,-19 0,-34 70,-19 19,-17-1,0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1141.97 6592.13,'17'36,"1"-18,0-1,-1 36,19-17,-19-19,-17 1,18-18,-18 18,18-36,17-17,0-36,18 0,0-17,-17 35,17 0,-53 35,17 0,1 1,-18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911.968 5479.13,'17'18,"19"-1,-1 19,1-1,17-17,-36 35,1-53,-18 17,18-17,-18 18,17-18,-17 18,18-18,0-53,17 0,0 0,36-18,-36 36,1-1,-19 1,1 17,-18 1,18 17,-1-18,1 18,-18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1035.97 5620.13,'17'18,"1"0,17 35,1 17,-19-17,1 0,0-35,-1 17,1-17,0-18,-1-53,36 0,18-53,0 0,-36 53,18-18,-18 54,-35-1,18 18,-18-18,0 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681.968 5355.13,'18'18,"-1"0,19 17,-1 18,-17-18,17-17,-35 0,18-18,-18 17,17-52,19-36,17-17,0-18,0 0,-18 35,18 0,-17 36,-36 0,17 35,-17-18,0 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1158.97 4348.13,'18'0,"0"0,-1 17,1 1,-18 0,18-18,-18 17,17-17,-17 18,0 0,18-18,0 0,-18 17,17-17,-17 18,18-18,0 0,-1-18,19-17,-19 0,19 17,-19-35,1 53,0-35,-1 17,1 0,0 1,-1-1,1 0,-18 1,18 17,-18-18,0 0,0 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328.968 5302.13,'17'36,"19"17,-19-18,36 18,-35-18,0 1,-1-36,-17 17,36-52,17-53,0-18,17-1,-17 37,0 17,-17 17,-1 1,-17 17,-1 1,1-1,-18 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1141.97 5355.13,'0'18,"17"-18,1 35,-18-17,18 0,-1-1,1-17,-18 18,18-18,-1 0,-17 18,0-1,18-17,0 18,-18 0,17-18,-17-36,18 1,17-18,1-35,-1 17,18 18,-35 17,-1 19,-17-1,18 18,-18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928.968 4471.13,'18'18,"-18"0,18-1,-18 1,18 0,-1-18,-17 17,18 1,0 0,-18-1,17-17,1 0,-18 18,18-18,-1 0,1-18,0-17,17 17,-17-17,-1 17,19-17,-19 17,1 1,0-1,-1 0,1 1,0-1,-1 18,1-18,0 1,-18-1,17 18,-17-18,18 18,-18-17,18 17,-18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1264.97 5426.13,'0'18,"18"-1,0-17,-1 18,1 17,17 1,-17-19,0 19,-18-19,17-17,-17 18,18-18,17-18,18-35,-17-17,17 17,18-18,-36 36,-17-1,-1 18,1 1,0-1,-18 0,0 1,17 17,1 0,-18-18,0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1759.97 4242.13,'18'0,"0"17,-18 1,17-18,1 18,0-1,17 1,-17 17,-1-17,1 17,0-17,-18 0,17-18,1 17,0-17,-18 18,35-36,-35 1,35-19,-17 1,0 0,-1-1,1-17,0 18,-1 17,1-17,0 17,0 1,-1-1,1-17,0 17,-18 0,0 0,0 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1264.97 5055.13,'18'0,"0"0,-1 17,1 19,0-19,-18 1,17-18,-17 18,18-1,0 1,-18 0,17-1,-17 1,18-18,0 0,-1 0,1-35,0-18,17 17,-17 1,17 0,1-1,-19 19,1-19,0 19,-1-1,1 18,-18-18,18 18,-18-17,17 17,-17-18,0 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1529.97 4737.13,'0'17,"18"-17,0 36,-1-19,19 1,-18 17,-1-35,1 36,0-19,-18 1,17 0,1-1,-18 1,18-18,-18-18,35-52,18-1,18-35,17-36,-17 54,-1 35,-52 18,17 17,-35 0,18 18,-18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1229.97 5656.13,'18'17,"-1"1,19 0,-36 17,17-17,1-1,-18 1,18-18,-18 18,17-1,-17 1,36-36,-1 1,0-19,1 1,17 0,-18-1,1 1,-1 17,-17-17,17 35,-35-18,18 1,-1 17,-17-18,0 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1317.97 5320.13,'0'18,"18"-1,0 19,-1-19,1 1,17 17,-17-17,-18 0,18-18,-1 0,1-36,17-17,18 0,-17-35,17 17,0 18,-18 18,-17-1,0 36,-1-17,-17-1,0 0,0 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734.968 6062.13,'18'0,"-1"18,19 17,-36-17,35 0,-35-1,0 1,0 0,18-18,17 0,-17-18,17-17,-17-1,17 1,1 0,-19 17,19-17,-19 17,1 0,0-17,-1 35,-17-18,18 0,-18 1,18 17,-1 0,1-18,-18 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540.968 8413.13,'17'18,"19"-1,-19 1,19 17,-19-17,1 18,17-19,-35 1,18-18,-18 18,18-18,-18 17,0 1,17-18,-17 18,18-36,0 0,-1 1,19-54,34 18,-34 0,-1 17,-17 19,0-1,-1 18,-17-18,18 1,0-1,-18 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1211.97 7017.13,'18'0,"-18"17,35 1,-17 0,17 17,1-17,-1 17,-17-17,-1-1,1-17,-18 18,18-36,17-17,0 0,18-36,-17 18,17-35,-18 35,1 0,-19 17,1 19,-18-1,0 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1689.97 4029.13,'17'18,"1"18,17-1,-17-17,0 17,17 18,-17-35,-1-1,-17 1,0 0,18-18,-18 17,18-52,-1 17,1-17,17-18,18 0,18-18,-36 18,1 0,-19 35,1 1,-18-1,18 18,-18-18,0 1,0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1158.97 7388.13,'36'18,"-19"-18,-17 17,36 1,-19 17,19 18,-1-17,0-1,-17 0,0 1,-1-36,1 0,-18 17,35-52,1-18,-1 0,18 0,0 0,-17 0,17 0,-18 18,0-18,-17 35,0-18,-1 36,1-17,-18-1,0 0,18 1,-18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1088.97 4206.13,'17'0,"1"18,0-18,-1 35,1-17,17 0,-17-18,0 17,-18 1,17-18,1 0,-18 18,18-36,-1-35,36-35,0-36,18 18,-18 17,-18 36,-17 36,-18-1,0 0,18 18,-18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1123.97 5002.13,'18'0,"-1"0,1 35,17-17,1 17,-1 18,0-18,-17-17,-18 0,35-36,-17-17,35-36,0-17,0 17,18-17,0 17,-36 18,18 17,-35 1,-1 17,1 1,-18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1264.97 4295.13,'18'0,"0"17,-18 1,17-18,1 35,0-17,-1 0,1 17,0-17,-1-1,1 1,-18 17,35-35,-35 18,0 0,36-54,-19-17,19 0,17-35,0 17,0 18,0-17,-35 70,-1-36,-17 19,0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3T14:42:1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1123.97 6062.13,'0'18,"18"0,-1 17,-17-17,36 17,-36-17,17-1,1 1,-18 0,18-1,-1 1,1-18,0-18,17-35,18-35,35-18,-17 17,0 19,-36 17,18 17,-35 19,0-1,-1 18,-17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customXml" Target="../ink/ink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customXml" Target="../ink/ink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customXml" Target="../ink/ink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1835"/>
            <a:ext cx="10972800" cy="532003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  APTITUDE  QUESTIONS</a:t>
            </a:r>
            <a:b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456545" y="4904105"/>
            <a:ext cx="459740" cy="315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50530" y="4102735"/>
            <a:ext cx="3351530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PRESENTED BY ARYA K 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712470" y="1527175"/>
            <a:ext cx="9182100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9. What will be the output of the following code snippet?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a = [1, 2, 3, 4, 5]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sum = 0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for ele in a: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sum += ele 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print(sum)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15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sym typeface="+mn-ea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0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sym typeface="+mn-ea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20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sym typeface="+mn-ea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None of the above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 algn="ctr"/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 algn="ctr"/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13740" y="3648075"/>
              <a:ext cx="404495" cy="34861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13740" y="3648075"/>
                <a:ext cx="404495" cy="3486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67055" y="1112520"/>
            <a:ext cx="98012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10. Which of the following statements are used in Exception Handling   in Python?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try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except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finally 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all of the above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567690" y="3131820"/>
              <a:ext cx="337185" cy="32639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567690" y="3131820"/>
                <a:ext cx="337185" cy="3263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701675" y="482600"/>
            <a:ext cx="8850630" cy="4861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11. What will be the output of the following code snippet</a:t>
            </a: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count = 0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while(True):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if count % 3 == 0: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print(count, end = " ")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if(count &gt; 15):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break;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count += 1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0,1,2,.......15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0,3,6,9,12,15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infinite loop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0,3,6,9,12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25170" y="4041140"/>
              <a:ext cx="292100" cy="28130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25170" y="4041140"/>
                <a:ext cx="292100" cy="2813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687070" y="546100"/>
            <a:ext cx="896810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12. What will be the output of the following code snippet?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def solve(a):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a = [1, 3, 5]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a = [2, 4, 6]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print(a)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solve(a)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print(a)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[2,4,6],[2,4,6]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[2,4,6],[1,3,5]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[1,3,5],[1,3,5]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none of the above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579120" y="3378835"/>
              <a:ext cx="370840" cy="2476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579120" y="3378835"/>
                <a:ext cx="370840" cy="247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673100" y="570230"/>
            <a:ext cx="9623425" cy="4554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13. What will be the output of the following code snippet?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def func():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global value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value = "Local"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value = "Global"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func()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print(value)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local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global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none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cannot be predicted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657860" y="3468370"/>
              <a:ext cx="359410" cy="3149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657860" y="3468370"/>
                <a:ext cx="359410" cy="314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426720" y="895985"/>
            <a:ext cx="1001839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14. What will be the output of the following code snippet?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a = 3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b = 1 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print(a, b)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a, b = b, a 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print(a, b)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3  1      1  3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3  1      3  1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1  3      1  3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1  3      3  1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 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433070" y="3131820"/>
              <a:ext cx="337185" cy="40449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433070" y="3131820"/>
                <a:ext cx="337185" cy="4044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07720" y="1042670"/>
            <a:ext cx="8453120" cy="222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</a:pPr>
            <a:r>
              <a:rPr lang="en-US" b="1">
                <a:latin typeface="Calibri" panose="020F0502020204030204" charset="0"/>
                <a:ea typeface="SimSun" panose="02010600030101010101" pitchFamily="2" charset="-122"/>
                <a:sym typeface="+mn-ea"/>
              </a:rPr>
              <a:t>15. Which of the following types of loops are not supported in Python?</a:t>
            </a:r>
            <a:endParaRPr lang="en-US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endParaRPr lang="en-US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>
                <a:latin typeface="Calibri" panose="020F0502020204030204" charset="0"/>
                <a:ea typeface="SimSun" panose="02010600030101010101" pitchFamily="2" charset="-122"/>
                <a:sym typeface="+mn-ea"/>
              </a:rPr>
              <a:t>for</a:t>
            </a:r>
            <a:endParaRPr lang="en-US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>
                <a:latin typeface="Calibri" panose="020F0502020204030204" charset="0"/>
                <a:ea typeface="SimSun" panose="02010600030101010101" pitchFamily="2" charset="-122"/>
                <a:sym typeface="+mn-ea"/>
              </a:rPr>
              <a:t>while</a:t>
            </a:r>
            <a:endParaRPr lang="en-US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>
                <a:latin typeface="Calibri" panose="020F0502020204030204" charset="0"/>
                <a:ea typeface="SimSun" panose="02010600030101010101" pitchFamily="2" charset="-122"/>
                <a:sym typeface="+mn-ea"/>
              </a:rPr>
              <a:t>do-while</a:t>
            </a:r>
            <a:endParaRPr lang="en-US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>
                <a:latin typeface="Calibri" panose="020F0502020204030204" charset="0"/>
                <a:ea typeface="SimSun" panose="02010600030101010101" pitchFamily="2" charset="-122"/>
                <a:sym typeface="+mn-ea"/>
              </a:rPr>
              <a:t>none of the above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35965" y="2637790"/>
              <a:ext cx="292735" cy="21399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35965" y="2637790"/>
                <a:ext cx="292735" cy="2139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71780" y="111760"/>
            <a:ext cx="10470515" cy="969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16. Which of the following is the proper syntax to check if a particular element is present in a list?</a:t>
            </a:r>
            <a:endParaRPr lang="en-US" sz="2000" b="1"/>
          </a:p>
          <a:p>
            <a:endParaRPr lang="en-US" sz="2000" b="1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if ele in list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if not ele not in list</a:t>
            </a:r>
            <a:endParaRPr lang="en-US" sz="2000">
              <a:sym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both A and B</a:t>
            </a:r>
            <a:endParaRPr lang="en-US" sz="2000">
              <a:sym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None of the above</a:t>
            </a:r>
            <a:endParaRPr lang="en-US" sz="2000">
              <a:sym typeface="+mn-ea"/>
            </a:endParaRPr>
          </a:p>
          <a:p>
            <a:pPr>
              <a:lnSpc>
                <a:spcPct val="130000"/>
              </a:lnSpc>
            </a:pPr>
            <a:endParaRPr lang="en-US" sz="2000">
              <a:sym typeface="+mn-ea"/>
            </a:endParaRPr>
          </a:p>
          <a:p>
            <a:pPr marL="457200" indent="-457200">
              <a:lnSpc>
                <a:spcPct val="130000"/>
              </a:lnSpc>
            </a:pPr>
            <a:endParaRPr lang="en-US" sz="2000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sz="2000">
              <a:sym typeface="+mn-ea"/>
            </a:endParaRPr>
          </a:p>
          <a:p>
            <a:pPr>
              <a:lnSpc>
                <a:spcPct val="130000"/>
              </a:lnSpc>
            </a:pPr>
            <a:endParaRPr lang="en-US" sz="2000">
              <a:sym typeface="+mn-ea"/>
            </a:endParaRPr>
          </a:p>
          <a:p>
            <a:pPr>
              <a:lnSpc>
                <a:spcPct val="130000"/>
              </a:lnSpc>
            </a:pPr>
            <a:endParaRPr lang="en-US" sz="2000">
              <a:sym typeface="+mn-ea"/>
            </a:endParaRPr>
          </a:p>
          <a:p>
            <a:pPr>
              <a:lnSpc>
                <a:spcPct val="130000"/>
              </a:lnSpc>
            </a:pPr>
            <a:endParaRPr lang="en-US" sz="2000"/>
          </a:p>
          <a:p>
            <a:pPr>
              <a:lnSpc>
                <a:spcPct val="130000"/>
              </a:lnSpc>
            </a:pPr>
            <a:endParaRPr lang="en-US" sz="2000"/>
          </a:p>
          <a:p>
            <a:pPr>
              <a:lnSpc>
                <a:spcPct val="130000"/>
              </a:lnSpc>
            </a:pPr>
            <a:endParaRPr lang="en-US" sz="2000"/>
          </a:p>
          <a:p>
            <a:pPr>
              <a:lnSpc>
                <a:spcPct val="130000"/>
              </a:lnSpc>
            </a:pPr>
            <a:endParaRPr lang="en-US" sz="2000"/>
          </a:p>
          <a:p>
            <a:pPr>
              <a:lnSpc>
                <a:spcPct val="130000"/>
              </a:lnSpc>
            </a:pPr>
            <a:endParaRPr lang="en-US" sz="2000"/>
          </a:p>
          <a:p>
            <a:endParaRPr lang="en-US" sz="2000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08915" y="3165475"/>
              <a:ext cx="393065" cy="3708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08915" y="3165475"/>
                <a:ext cx="393065" cy="3708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47395" y="989965"/>
            <a:ext cx="8657590" cy="379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b="1">
                <a:sym typeface="+mn-ea"/>
              </a:rPr>
              <a:t>17. What will be the output of the following code snippet?</a:t>
            </a:r>
            <a:endParaRPr 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b="1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b="1">
                <a:sym typeface="+mn-ea"/>
              </a:rPr>
              <a:t>def check(a):</a:t>
            </a:r>
            <a:endParaRPr lang="en-US" b="1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b="1">
                <a:sym typeface="+mn-ea"/>
              </a:rPr>
              <a:t>   print("Even" if a % 2 == 0 else "Odd")</a:t>
            </a:r>
            <a:endParaRPr lang="en-US" b="1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b="1">
                <a:sym typeface="+mn-ea"/>
              </a:rPr>
              <a:t>check(12)</a:t>
            </a:r>
            <a:endParaRPr 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b="1"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>
                <a:sym typeface="+mn-ea"/>
              </a:rPr>
              <a:t>even</a:t>
            </a:r>
            <a:endParaRPr lang="en-US"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>
                <a:sym typeface="+mn-ea"/>
              </a:rPr>
              <a:t>odd</a:t>
            </a:r>
            <a:endParaRPr lang="en-US"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>
                <a:sym typeface="+mn-ea"/>
              </a:rPr>
              <a:t>error</a:t>
            </a:r>
            <a:endParaRPr lang="en-US"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>
                <a:sym typeface="+mn-ea"/>
              </a:rPr>
              <a:t>none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725170" y="3266440"/>
              <a:ext cx="258445" cy="2590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725170" y="3266440"/>
                <a:ext cx="258445" cy="259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613410" y="1336040"/>
            <a:ext cx="954659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18. What will be the output of the following code snippet?</a:t>
            </a:r>
            <a:endParaRPr lang="en-US" sz="2000" b="1"/>
          </a:p>
          <a:p>
            <a:r>
              <a:rPr lang="en-US" sz="2000" b="1"/>
              <a:t>                example = ["Sunday", "Monday", "Tuesday", "Wednesday"];</a:t>
            </a:r>
            <a:endParaRPr lang="en-US" sz="2000" b="1"/>
          </a:p>
          <a:p>
            <a:r>
              <a:rPr lang="en-US" sz="2000" b="1"/>
              <a:t>                print(example[-3:-1])</a:t>
            </a:r>
            <a:endParaRPr lang="en-US" sz="2000" b="1"/>
          </a:p>
          <a:p>
            <a:endParaRPr lang="en-US" sz="2000" b="1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[‘Monday’,’Tuesday’]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[‘Sunday’,’Monday’]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[‘Tuesday’,’Wednesday’]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[‘Wednesday’,’Monday’]</a:t>
            </a:r>
            <a:endParaRPr lang="en-US" sz="2000"/>
          </a:p>
          <a:p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589915" y="2727960"/>
              <a:ext cx="337820" cy="2247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589915" y="2727960"/>
                <a:ext cx="337820" cy="2247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141095" y="1708150"/>
            <a:ext cx="6605905" cy="2707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1. What is the maximum length of a Python identifier?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32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16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128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No fixed length is specified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1083945" y="4051935"/>
              <a:ext cx="337820" cy="225425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1083945" y="4051935"/>
                <a:ext cx="337820" cy="22542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920115" y="676275"/>
            <a:ext cx="8467725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19.What will be the output of the following code snippet?</a:t>
            </a:r>
            <a:endParaRPr lang="en-US" sz="2000" b="1"/>
          </a:p>
          <a:p>
            <a:r>
              <a:rPr lang="en-US" sz="2000" b="1"/>
              <a:t>             a = [1, 2]</a:t>
            </a:r>
            <a:endParaRPr lang="en-US" sz="2000" b="1"/>
          </a:p>
          <a:p>
            <a:r>
              <a:rPr lang="en-US" sz="2000" b="1"/>
              <a:t>             print(a * 3)</a:t>
            </a:r>
            <a:endParaRPr lang="en-US" sz="2000" b="1"/>
          </a:p>
          <a:p>
            <a:endParaRPr lang="en-US" sz="2000" b="1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Error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[1,2]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[1,2,1,2]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[1,2,1,2,1,2]</a:t>
            </a:r>
            <a:endParaRPr lang="en-US" sz="2000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803275" y="3300095"/>
              <a:ext cx="360045" cy="28130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803275" y="3300095"/>
                <a:ext cx="360045" cy="2813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77291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20. What will be the output of the following code snippet?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   example = ["Sunday", "Monday", "Tuesday", "Wednesday"];</a:t>
            </a:r>
            <a:endParaRPr lang="en-US" sz="2000" b="1"/>
          </a:p>
          <a:p>
            <a:pPr marL="0" indent="0" algn="l">
              <a:buNone/>
            </a:pPr>
            <a:r>
              <a:rPr lang="en-US" sz="2000" b="1"/>
              <a:t>                           del example[2]</a:t>
            </a:r>
            <a:endParaRPr lang="en-US" sz="2000" b="1"/>
          </a:p>
          <a:p>
            <a:pPr marL="0" indent="0" algn="l">
              <a:buNone/>
            </a:pPr>
            <a:r>
              <a:rPr lang="en-US" sz="2000" b="1"/>
              <a:t>                           print(example)</a:t>
            </a:r>
            <a:endParaRPr lang="en-US" sz="2000" b="1"/>
          </a:p>
          <a:p>
            <a:pPr marL="457200" indent="-457200" algn="l">
              <a:buFont typeface="+mj-lt"/>
              <a:buAutoNum type="alphaUcPeriod"/>
            </a:pPr>
            <a:r>
              <a:rPr lang="en-US" sz="2000">
                <a:sym typeface="+mn-ea"/>
              </a:rPr>
              <a:t>["Sunday", "Monday", "Tuesday", "Wednesday"]</a:t>
            </a:r>
            <a:endParaRPr lang="en-US" sz="2000">
              <a:sym typeface="+mn-ea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000">
                <a:sym typeface="+mn-ea"/>
              </a:rPr>
              <a:t>["Sunday", "Monday", "Wednesday"]</a:t>
            </a:r>
            <a:endParaRPr lang="en-US" sz="2000">
              <a:sym typeface="+mn-ea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000">
                <a:sym typeface="+mn-ea"/>
              </a:rPr>
              <a:t>["Monday", "Tuesday", "Wednesday"]</a:t>
            </a:r>
            <a:endParaRPr lang="en-US" sz="2000">
              <a:sym typeface="+mn-ea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000">
                <a:sym typeface="+mn-ea"/>
              </a:rPr>
              <a:t>["Sunday", "Monday", "Tuesday"]</a:t>
            </a:r>
            <a:endParaRPr lang="en-US" sz="2000">
              <a:sym typeface="+mn-ea"/>
            </a:endParaRPr>
          </a:p>
          <a:p>
            <a:pPr marL="0" indent="0" algn="l">
              <a:buFont typeface="+mj-lt"/>
              <a:buNone/>
            </a:pPr>
            <a:endParaRPr lang="en-US" sz="2000">
              <a:sym typeface="+mn-ea"/>
            </a:endParaRPr>
          </a:p>
          <a:p>
            <a:pPr marL="0" indent="0" algn="l">
              <a:buNone/>
            </a:pPr>
            <a:endParaRPr lang="en-US" sz="2000">
              <a:sym typeface="+mn-ea"/>
            </a:endParaRPr>
          </a:p>
          <a:p>
            <a:pPr marL="0" indent="0" algn="l">
              <a:buNone/>
            </a:pP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803275" y="3098165"/>
              <a:ext cx="314960" cy="2362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803275" y="3098165"/>
                <a:ext cx="314960" cy="2362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00760" y="1167130"/>
            <a:ext cx="96913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+mj-lt"/>
              <a:buNone/>
            </a:pPr>
            <a:r>
              <a:rPr lang="en-US" b="1">
                <a:sym typeface="+mn-ea"/>
              </a:rPr>
              <a:t>21. What will be the type of the variable sorted_numbers in the below code snippet?</a:t>
            </a:r>
            <a:endParaRPr lang="en-US" b="1">
              <a:sym typeface="+mn-ea"/>
            </a:endParaRPr>
          </a:p>
          <a:p>
            <a:pPr marL="0" indent="0" algn="l">
              <a:buFont typeface="+mj-lt"/>
              <a:buNone/>
            </a:pPr>
            <a:endParaRPr lang="en-US" b="1"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b="1">
                <a:sym typeface="+mn-ea"/>
              </a:rPr>
              <a:t>numbers = (4, 7, 19, 2, 89, 45, 72, 22)</a:t>
            </a:r>
            <a:endParaRPr lang="en-US" b="1"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b="1">
                <a:sym typeface="+mn-ea"/>
              </a:rPr>
              <a:t>sorted_numbers = sorted(numbers)</a:t>
            </a:r>
            <a:endParaRPr lang="en-US" b="1"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b="1">
                <a:sym typeface="+mn-ea"/>
              </a:rPr>
              <a:t>print(sorted_numbers)</a:t>
            </a:r>
            <a:endParaRPr lang="en-US" b="1">
              <a:sym typeface="+mn-ea"/>
            </a:endParaRPr>
          </a:p>
          <a:p>
            <a:pPr marL="0" indent="0" algn="l">
              <a:buFont typeface="+mj-lt"/>
              <a:buNone/>
            </a:pPr>
            <a:endParaRPr lang="en-US" b="1">
              <a:sym typeface="+mn-ea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>
                <a:sym typeface="+mn-ea"/>
              </a:rPr>
              <a:t>List</a:t>
            </a:r>
            <a:endParaRPr lang="en-US">
              <a:sym typeface="+mn-ea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>
                <a:sym typeface="+mn-ea"/>
              </a:rPr>
              <a:t>Tuple</a:t>
            </a:r>
            <a:endParaRPr lang="en-US">
              <a:sym typeface="+mn-ea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>
                <a:sym typeface="+mn-ea"/>
              </a:rPr>
              <a:t>String</a:t>
            </a:r>
            <a:endParaRPr lang="en-US">
              <a:sym typeface="+mn-ea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>
                <a:sym typeface="+mn-ea"/>
              </a:rPr>
              <a:t>Int</a:t>
            </a:r>
            <a:endParaRPr lang="en-US">
              <a:sym typeface="+mn-ea"/>
            </a:endParaRPr>
          </a:p>
          <a:p>
            <a:pPr marL="457200" indent="-457200" algn="l">
              <a:buNone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971550" y="2772410"/>
              <a:ext cx="427355" cy="3937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971550" y="2772410"/>
                <a:ext cx="427355" cy="393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35"/>
            <a:ext cx="10515600" cy="6683375"/>
          </a:xfrm>
        </p:spPr>
        <p:txBody>
          <a:bodyPr/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22. What will be the output of the following code snippet?</a:t>
            </a:r>
            <a:endParaRPr lang="en-US" sz="2000" b="1"/>
          </a:p>
          <a:p>
            <a:pPr marL="0" indent="0" algn="just">
              <a:buNone/>
            </a:pPr>
            <a:r>
              <a:rPr lang="en-US" sz="2000" b="1"/>
              <a:t>                       numbers = (4, 7, 19, 2, 89, 45, 72, 22)</a:t>
            </a:r>
            <a:endParaRPr lang="en-US" sz="2000" b="1"/>
          </a:p>
          <a:p>
            <a:pPr marL="0" indent="0" algn="just">
              <a:buNone/>
            </a:pPr>
            <a:r>
              <a:rPr lang="en-US" sz="2000" b="1"/>
              <a:t>                       sorted_numbers = sorted(numbers)</a:t>
            </a:r>
            <a:endParaRPr lang="en-US" sz="2000" b="1"/>
          </a:p>
          <a:p>
            <a:pPr marL="0" indent="0" algn="just">
              <a:buNone/>
            </a:pPr>
            <a:r>
              <a:rPr lang="en-US" sz="2000" b="1"/>
              <a:t>                       even = lambda a: a % 2 == 0</a:t>
            </a:r>
            <a:endParaRPr lang="en-US" sz="2000" b="1"/>
          </a:p>
          <a:p>
            <a:pPr marL="0" indent="0" algn="just">
              <a:buNone/>
            </a:pPr>
            <a:r>
              <a:rPr lang="en-US" sz="2000" b="1"/>
              <a:t>                       even_numbers = filter(even, sorted_numbers)</a:t>
            </a:r>
            <a:endParaRPr lang="en-US" sz="2000" b="1"/>
          </a:p>
          <a:p>
            <a:pPr marL="0" indent="0" algn="just">
              <a:buNone/>
            </a:pPr>
            <a:r>
              <a:rPr lang="en-US" sz="2000" b="1"/>
              <a:t>                       print(type(even_numbers))</a:t>
            </a:r>
            <a:endParaRPr lang="en-US" sz="2000" b="1"/>
          </a:p>
          <a:p>
            <a:pPr marL="0" indent="0" algn="just">
              <a:buNone/>
            </a:pPr>
            <a:endParaRPr lang="en-US" sz="2000" b="1"/>
          </a:p>
          <a:p>
            <a:pPr marL="457200" indent="-457200" algn="just">
              <a:buFont typeface="+mj-lt"/>
              <a:buAutoNum type="alphaUcPeriod"/>
            </a:pPr>
            <a:r>
              <a:rPr lang="en-US" sz="2000"/>
              <a:t>Filter</a:t>
            </a:r>
            <a:endParaRPr lang="en-US" sz="2000"/>
          </a:p>
          <a:p>
            <a:pPr marL="457200" indent="-457200" algn="just">
              <a:buFont typeface="+mj-lt"/>
              <a:buAutoNum type="alphaUcPeriod"/>
            </a:pPr>
            <a:r>
              <a:rPr lang="en-US" sz="2000"/>
              <a:t>Int</a:t>
            </a:r>
            <a:endParaRPr lang="en-US" sz="2000"/>
          </a:p>
          <a:p>
            <a:pPr marL="457200" indent="-457200" algn="just">
              <a:buFont typeface="+mj-lt"/>
              <a:buAutoNum type="alphaUcPeriod"/>
            </a:pPr>
            <a:r>
              <a:rPr lang="en-US" sz="2000"/>
              <a:t>List</a:t>
            </a:r>
            <a:endParaRPr lang="en-US" sz="2000"/>
          </a:p>
          <a:p>
            <a:pPr marL="457200" indent="-457200" algn="just">
              <a:buFont typeface="+mj-lt"/>
              <a:buAutoNum type="alphaUcPeriod"/>
            </a:pPr>
            <a:r>
              <a:rPr lang="en-US" sz="2000"/>
              <a:t>Tuple</a:t>
            </a:r>
            <a:endParaRPr lang="en-US" sz="2000"/>
          </a:p>
          <a:p>
            <a:pPr marL="0" indent="0" algn="just">
              <a:buFont typeface="+mj-lt"/>
              <a:buNone/>
            </a:pP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81050" y="3513455"/>
              <a:ext cx="337185" cy="2025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81050" y="3513455"/>
                <a:ext cx="337185" cy="2025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935"/>
            <a:ext cx="10515600" cy="5554345"/>
          </a:xfrm>
        </p:spPr>
        <p:txBody>
          <a:bodyPr/>
          <a:p>
            <a:pPr marL="0" indent="0">
              <a:buNone/>
            </a:pPr>
            <a:r>
              <a:rPr lang="en-US" sz="2000" b="1"/>
              <a:t>23. What will be the output of the following code snippet?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               numbers = (4, 7, 19, 2, 89, 45, 72, 22)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               sorted_numbers = sorted(numbers)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               odd_numbers = [x for x in sorted_numbers if x % 2 != 0]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                print(odd_numbers)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457200" indent="-457200">
              <a:buFont typeface="+mj-lt"/>
              <a:buAutoNum type="alphaUcPeriod"/>
            </a:pPr>
            <a:r>
              <a:rPr lang="en-US" sz="2000"/>
              <a:t>[7,19,45,89]</a:t>
            </a:r>
            <a:endParaRPr lang="en-US" sz="2000"/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sym typeface="+mn-ea"/>
              </a:rPr>
              <a:t>[2,4,22,72</a:t>
            </a:r>
            <a:endParaRPr lang="en-US" sz="2000"/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sym typeface="+mn-ea"/>
              </a:rPr>
              <a:t>[4,7,19,2,89,45,72,22]</a:t>
            </a:r>
            <a:endParaRPr lang="en-US" sz="2000"/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sym typeface="+mn-ea"/>
              </a:rPr>
              <a:t>[2,4,7,19,22,45,72,89]</a:t>
            </a:r>
            <a:endParaRPr lang="en-US" sz="2000"/>
          </a:p>
          <a:p>
            <a:pPr marL="457200" indent="-45720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836930" y="3187700"/>
              <a:ext cx="314960" cy="3041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836930" y="3187700"/>
                <a:ext cx="314960" cy="3041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744855"/>
            <a:ext cx="11353165" cy="5432425"/>
          </a:xfrm>
        </p:spPr>
        <p:txBody>
          <a:bodyPr/>
          <a:p>
            <a:pPr marL="0" indent="0">
              <a:buNone/>
            </a:pPr>
            <a:r>
              <a:rPr lang="en-US" sz="2000" b="1"/>
              <a:t>24. What will be the output of the following code snippet?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def is_even(number):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message =  f"{number} is an even number" if number % 2 == 0 else  f"{number} is an odd </a:t>
            </a:r>
            <a:r>
              <a:rPr lang="en-US" sz="2000" b="1">
                <a:sym typeface="+mn-ea"/>
              </a:rPr>
              <a:t>number"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return message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print(is_even(54))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457200" indent="-457200">
              <a:buFont typeface="+mj-lt"/>
              <a:buAutoNum type="alphaUcPeriod"/>
            </a:pPr>
            <a:r>
              <a:rPr lang="en-US" sz="2000"/>
              <a:t>54 is an even number</a:t>
            </a:r>
            <a:endParaRPr lang="en-US" sz="2000"/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sym typeface="+mn-ea"/>
              </a:rPr>
              <a:t>54 is an odd number</a:t>
            </a:r>
            <a:endParaRPr lang="en-US" sz="2000"/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sym typeface="+mn-ea"/>
              </a:rPr>
              <a:t>Number is an even number</a:t>
            </a:r>
            <a:endParaRPr lang="en-US" sz="2000"/>
          </a:p>
          <a:p>
            <a:pPr marL="457200" indent="-457200">
              <a:buFont typeface="+mj-lt"/>
              <a:buAutoNum type="alphaUcPeriod"/>
            </a:pPr>
            <a:r>
              <a:rPr lang="en-US" sz="2000">
                <a:sym typeface="+mn-ea"/>
              </a:rPr>
              <a:t>Number is an odd number</a:t>
            </a:r>
            <a:endParaRPr lang="en-US" sz="2000"/>
          </a:p>
          <a:p>
            <a:pPr marL="457200" indent="-457200">
              <a:buFont typeface="+mj-lt"/>
              <a:buAutoNum type="alphaUcPeriod"/>
            </a:pP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466725" y="3715385"/>
              <a:ext cx="314960" cy="22542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466725" y="3715385"/>
                <a:ext cx="314960" cy="2254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27355" y="213360"/>
            <a:ext cx="10855960" cy="7539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15. What will be the output of the following code snippet?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def thrive(n):</a:t>
            </a:r>
            <a:endParaRPr lang="en-US" sz="2000" b="1"/>
          </a:p>
          <a:p>
            <a:r>
              <a:rPr lang="en-US" sz="2000" b="1"/>
              <a:t> if n % 15 == 0:</a:t>
            </a:r>
            <a:endParaRPr lang="en-US" sz="2000" b="1"/>
          </a:p>
          <a:p>
            <a:r>
              <a:rPr lang="en-US" sz="2000" b="1"/>
              <a:t>   print("thrive", end = “ ”)</a:t>
            </a:r>
            <a:endParaRPr lang="en-US" sz="2000" b="1"/>
          </a:p>
          <a:p>
            <a:r>
              <a:rPr lang="en-US" sz="2000" b="1"/>
              <a:t> elif n % 3 != 0 and n % 5 != 0:</a:t>
            </a:r>
            <a:endParaRPr lang="en-US" sz="2000" b="1"/>
          </a:p>
          <a:p>
            <a:r>
              <a:rPr lang="en-US" sz="2000" b="1"/>
              <a:t>   print("neither", end = “ ”)</a:t>
            </a:r>
            <a:endParaRPr lang="en-US" sz="2000" b="1"/>
          </a:p>
          <a:p>
            <a:r>
              <a:rPr lang="en-US" sz="2000" b="1"/>
              <a:t> elif n % 3 == 0:</a:t>
            </a:r>
            <a:endParaRPr lang="en-US" sz="2000" b="1"/>
          </a:p>
          <a:p>
            <a:r>
              <a:rPr lang="en-US" sz="2000" b="1"/>
              <a:t>   print("three", end = “ ”)</a:t>
            </a:r>
            <a:endParaRPr lang="en-US" sz="2000" b="1"/>
          </a:p>
          <a:p>
            <a:r>
              <a:rPr lang="en-US" sz="2000" b="1"/>
              <a:t> elif n % 5 == 0:</a:t>
            </a:r>
            <a:endParaRPr lang="en-US" sz="2000" b="1"/>
          </a:p>
          <a:p>
            <a:r>
              <a:rPr lang="en-US" sz="2000" b="1"/>
              <a:t>   print("five", end = “ ”)</a:t>
            </a:r>
            <a:endParaRPr lang="en-US" sz="2000" b="1"/>
          </a:p>
          <a:p>
            <a:r>
              <a:rPr lang="en-US" sz="2000" b="1"/>
              <a:t>thrive(35)</a:t>
            </a:r>
            <a:endParaRPr lang="en-US" sz="2000" b="1"/>
          </a:p>
          <a:p>
            <a:r>
              <a:rPr lang="en-US" sz="2000" b="1"/>
              <a:t>thrive(56)</a:t>
            </a:r>
            <a:endParaRPr lang="en-US" sz="2000" b="1"/>
          </a:p>
          <a:p>
            <a:r>
              <a:rPr lang="en-US" sz="2000" b="1"/>
              <a:t>thrive(15)</a:t>
            </a:r>
            <a:endParaRPr lang="en-US" sz="2000" b="1"/>
          </a:p>
          <a:p>
            <a:r>
              <a:rPr lang="en-US" sz="2000" b="1"/>
              <a:t>thrive(39)</a:t>
            </a:r>
            <a:endParaRPr lang="en-US" sz="2000" b="1"/>
          </a:p>
          <a:p>
            <a:endParaRPr lang="en-US" sz="2000" b="1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five neither thrive three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five neither three thrive</a:t>
            </a:r>
            <a:endParaRPr lang="en-US" sz="2000">
              <a:sym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three three three three</a:t>
            </a:r>
            <a:endParaRPr lang="en-US" sz="2000">
              <a:sym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>
                <a:sym typeface="+mn-ea"/>
              </a:rPr>
              <a:t>five neither five neither</a:t>
            </a:r>
            <a:endParaRPr lang="en-US" sz="2000">
              <a:sym typeface="+mn-ea"/>
            </a:endParaRP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43535" y="5275580"/>
              <a:ext cx="348615" cy="22542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43535" y="5275580"/>
                <a:ext cx="348615" cy="2254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66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p>
            <a:pPr algn="ctr"/>
            <a:r>
              <a:rPr lang="en-US" sz="9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THANKYOU</a:t>
            </a:r>
            <a:endParaRPr lang="en-US" sz="9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1570" y="1328420"/>
            <a:ext cx="621601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2. What will be the output of the following code snippet?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print(2**3 + (5 + 6)**(1 + 1))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40000"/>
              </a:lnSpc>
              <a:buNone/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129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8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121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None of the above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117600" y="2559050"/>
              <a:ext cx="337820" cy="29273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117600" y="2559050"/>
                <a:ext cx="337820" cy="2927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776605" y="1177608"/>
            <a:ext cx="7512050" cy="39382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3. What will be the datatype of the var in the below code snippet?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  var = 10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  print(type(var))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  var = "Hello"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  print(type(var))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Str and Int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Int and Int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Int and Str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Str and Str 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69620" y="4276725"/>
              <a:ext cx="360045" cy="30353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69620" y="4276725"/>
                <a:ext cx="360045" cy="3035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43940" y="1287780"/>
            <a:ext cx="73399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4. How is a code block indicated in Python?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Brackets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Indentation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Key</a:t>
            </a:r>
            <a:endParaRPr lang="en-US" sz="2000"/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/>
              <a:t>None of the above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073150" y="2447290"/>
              <a:ext cx="337185" cy="2921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073150" y="2447290"/>
                <a:ext cx="337185" cy="292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739140" y="1267460"/>
            <a:ext cx="8792845" cy="3630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5. What will be the output of the following code snippet?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a = [1, 2, 3]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a = tuple(a)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a[0] = 2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                    print(a)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[2,2,3]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(2,2,3)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(1,2,3)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None of the above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35965" y="4523740"/>
              <a:ext cx="472440" cy="35941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35965" y="4523740"/>
                <a:ext cx="472440" cy="3594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702310" y="1663065"/>
            <a:ext cx="692213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6. Which of the following concepts is not a part of Python?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pointers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loops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dynamic typing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all of the above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691515" y="2390775"/>
              <a:ext cx="337185" cy="37147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691515" y="2390775"/>
                <a:ext cx="337185" cy="3714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723265" y="1517015"/>
            <a:ext cx="764159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7. What will be the output of the following code snippet?  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print(type(5 / 2))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                   print(type(5 // 2))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float and int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int and float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float and float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int and int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13740" y="2929890"/>
              <a:ext cx="449580" cy="38227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13740" y="2929890"/>
                <a:ext cx="449580" cy="3822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844550" y="937260"/>
            <a:ext cx="721042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8. What will be the output of the following code snippet?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def solve(a, b):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   return b if a == 0 else solve(b % a, a)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000" b="1">
                <a:latin typeface="Calibri" panose="020F0502020204030204" charset="0"/>
                <a:ea typeface="SimSun" panose="02010600030101010101" pitchFamily="2" charset="-122"/>
              </a:rPr>
              <a:t>print(solve(20, 50))</a:t>
            </a:r>
            <a:endParaRPr lang="en-US" sz="2000" b="1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10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20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50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</a:rPr>
              <a:t>1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803275" y="2593340"/>
              <a:ext cx="348615" cy="30353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803275" y="2593340"/>
                <a:ext cx="348615" cy="3035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5186</Words>
  <Application>WPS Presentation</Application>
  <PresentationFormat>Widescreen</PresentationFormat>
  <Paragraphs>315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Microsoft YaHei</vt:lpstr>
      <vt:lpstr>Arial Unicode MS</vt:lpstr>
      <vt:lpstr>Default Design</vt:lpstr>
      <vt:lpstr>PYTHON  APTITUDE  QUESTIONS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ARYA</cp:lastModifiedBy>
  <cp:revision>7</cp:revision>
  <dcterms:created xsi:type="dcterms:W3CDTF">2023-06-19T14:38:00Z</dcterms:created>
  <dcterms:modified xsi:type="dcterms:W3CDTF">2023-08-03T09:12:12Z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071FA68484D8480B88DF4972282D0C0B</vt:lpwstr>
  </property>
  <property fmtid="{D5CDD505-2E9C-101B-9397-08002B2CF9AE}" pid="3" name="KSOProductBuildVer">
    <vt:lpwstr>1033-11.2.0.11417</vt:lpwstr>
  </property>
</Properties>
</file>