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8" r:id="rId2"/>
    <p:sldId id="259" r:id="rId3"/>
    <p:sldId id="260" r:id="rId4"/>
    <p:sldId id="261" r:id="rId5"/>
    <p:sldId id="262" r:id="rId6"/>
    <p:sldId id="263" r:id="rId7"/>
    <p:sldId id="264" r:id="rId8"/>
    <p:sldId id="265" r:id="rId9"/>
    <p:sldId id="266"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3284890-85D2-4D7B-8EF5-15A9C1DB8F42}" type="datetimeFigureOut">
              <a:rPr lang="en-US" smtClean="0"/>
              <a:t>3/25/2025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76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19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218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5982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C6F822A4-8DA6-4447-9B1F-C5DB58435268}" type="datetimeFigureOut">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046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8465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515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5711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2960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43577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4989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664C608-40B1-4030-A28D-5B74BC98ADCE}" type="datetimeFigureOut">
              <a:rPr lang="en-US" smtClean="0"/>
              <a:t>3/25/2025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918877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28282" y="2625634"/>
            <a:ext cx="6410153" cy="1323439"/>
          </a:xfrm>
          <a:prstGeom prst="rect">
            <a:avLst/>
          </a:prstGeom>
          <a:noFill/>
        </p:spPr>
        <p:txBody>
          <a:bodyPr wrap="none" rtlCol="0">
            <a:spAutoFit/>
          </a:bodyPr>
          <a:lstStyle/>
          <a:p>
            <a:pPr algn="ctr"/>
            <a:r>
              <a:rPr lang="en-US" sz="4000" b="1" dirty="0" err="1" smtClean="0">
                <a:latin typeface="Times New Roman" panose="02020603050405020304" pitchFamily="18" charset="0"/>
                <a:cs typeface="Times New Roman" panose="02020603050405020304" pitchFamily="18" charset="0"/>
              </a:rPr>
              <a:t>Bo‘yoq</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haqida</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asosiy</a:t>
            </a:r>
            <a:r>
              <a:rPr lang="en-US" sz="4000" b="1" dirty="0" smtClean="0">
                <a:latin typeface="Times New Roman" panose="02020603050405020304" pitchFamily="18" charset="0"/>
                <a:cs typeface="Times New Roman" panose="02020603050405020304" pitchFamily="18" charset="0"/>
              </a:rPr>
              <a:t> </a:t>
            </a:r>
          </a:p>
          <a:p>
            <a:pPr algn="ctr"/>
            <a:r>
              <a:rPr lang="en-US" sz="4000" b="1" dirty="0" err="1" smtClean="0">
                <a:latin typeface="Times New Roman" panose="02020603050405020304" pitchFamily="18" charset="0"/>
                <a:cs typeface="Times New Roman" panose="02020603050405020304" pitchFamily="18" charset="0"/>
              </a:rPr>
              <a:t>ma’lumotlar.Bo‘yoq</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turlari</a:t>
            </a:r>
            <a:r>
              <a:rPr lang="en-US" sz="4000" b="1" dirty="0" smtClean="0">
                <a:latin typeface="Times New Roman" panose="02020603050405020304" pitchFamily="18" charset="0"/>
                <a:cs typeface="Times New Roman" panose="02020603050405020304" pitchFamily="18" charset="0"/>
              </a:rPr>
              <a:t>.</a:t>
            </a:r>
            <a:endParaRPr lang="ru-RU" sz="4000" b="1"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9101841" y="3713956"/>
            <a:ext cx="1956660" cy="2695803"/>
          </a:xfrm>
          <a:prstGeom prst="rect">
            <a:avLst/>
          </a:prstGeom>
          <a:blipFill rotWithShape="1">
            <a:blip r:embed="rId2"/>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
        <p:nvSpPr>
          <p:cNvPr id="4" name="Прямоугольник 3"/>
          <p:cNvSpPr/>
          <p:nvPr/>
        </p:nvSpPr>
        <p:spPr>
          <a:xfrm>
            <a:off x="533713" y="3713956"/>
            <a:ext cx="1994569" cy="2636250"/>
          </a:xfrm>
          <a:prstGeom prst="rect">
            <a:avLst/>
          </a:prstGeom>
          <a:blipFill rotWithShape="1">
            <a:blip r:embed="rId3"/>
            <a:stretch>
              <a:fillRect/>
            </a:stretch>
          </a:blipFill>
          <a:scene3d>
            <a:camera prst="orthographicFront">
              <a:rot lat="0" lon="0" rev="0"/>
            </a:camera>
            <a:lightRig rig="contrasting" dir="t">
              <a:rot lat="0" lon="0" rev="1200000"/>
            </a:lightRig>
          </a:scene3d>
          <a:sp3d z="300000" contourW="19050" prstMaterial="metal">
            <a:bevelT w="88900" h="203200"/>
            <a:bevelB w="165100" h="254000"/>
          </a:sp3d>
        </p:spPr>
        <p:style>
          <a:lnRef idx="0">
            <a:schemeClr val="lt1">
              <a:hueOff val="0"/>
              <a:satOff val="0"/>
              <a:lumOff val="0"/>
              <a:alphaOff val="0"/>
            </a:schemeClr>
          </a:lnRef>
          <a:fillRef idx="1">
            <a:scrgbClr r="0" g="0" b="0"/>
          </a:fillRef>
          <a:effectRef idx="1">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335222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627017" y="422777"/>
            <a:ext cx="10646229" cy="6030273"/>
          </a:xfrm>
          <a:prstGeom prst="rect">
            <a:avLst/>
          </a:prstGeom>
        </p:spPr>
      </p:pic>
    </p:spTree>
    <p:extLst>
      <p:ext uri="{BB962C8B-B14F-4D97-AF65-F5344CB8AC3E}">
        <p14:creationId xmlns:p14="http://schemas.microsoft.com/office/powerpoint/2010/main" val="40730570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1417" y="682094"/>
            <a:ext cx="9575074" cy="5565947"/>
          </a:xfrm>
          <a:prstGeom prst="rect">
            <a:avLst/>
          </a:prstGeom>
        </p:spPr>
        <p:txBody>
          <a:bodyPr wrap="square">
            <a:spAutoFit/>
          </a:bodyPr>
          <a:lstStyle/>
          <a:p>
            <a:pPr marL="339725" marR="627380" indent="450850" algn="just">
              <a:lnSpc>
                <a:spcPct val="150000"/>
              </a:lnSpc>
              <a:spcBef>
                <a:spcPts val="740"/>
              </a:spcBef>
              <a:spcAft>
                <a:spcPts val="0"/>
              </a:spcAft>
            </a:pPr>
            <a:r>
              <a:rPr lang="tr-TR" sz="2400" b="1" dirty="0">
                <a:latin typeface="Times New Roman" panose="02020603050405020304" pitchFamily="18" charset="0"/>
                <a:ea typeface="Times New Roman" panose="02020603050405020304" pitchFamily="18" charset="0"/>
              </a:rPr>
              <a:t>Bo'yoqlar </a:t>
            </a:r>
            <a:r>
              <a:rPr lang="tr-TR" sz="2400" dirty="0">
                <a:latin typeface="Times New Roman" panose="02020603050405020304" pitchFamily="18" charset="0"/>
                <a:ea typeface="Times New Roman" panose="02020603050405020304" pitchFamily="18" charset="0"/>
              </a:rPr>
              <a:t>- bu tolalar va boshqa materiallarga rang bera oladigan moddalardir</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va ularning farqi shundaki, rang bergandan so'ng pigmentlar ma'lum bir muhitda osongina o'chib ketishi mumkin, bo'yoqlar tushishi va rangi o'zgarishi oson emas. Pigmentlar muhitda erimaydi va bo'yoqlar muhitda eriydi (masalan: suv, erituvchi, yog', plastmassa yoki yuqori molekulyar og'irlik va boshqalar). Pigment muhitda zarralar shaklida, bo'yoq esa molekulalar shaklida bo'ladi. Ko'pgina sirtlar, masalan, shamol, qor, quyosh nurlari, yomg'ir, issiqlik, ishqalanish, oksidlanish, kimyoviy moddalar va boshqalar kabi ta'sirga sezgir.</a:t>
            </a:r>
            <a:endParaRPr lang="ru-RU" sz="2400" dirty="0">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10477177" y="5225144"/>
            <a:ext cx="1588548" cy="1436914"/>
          </a:xfrm>
          <a:prstGeom prst="rect">
            <a:avLst/>
          </a:prstGeom>
        </p:spPr>
      </p:pic>
    </p:spTree>
    <p:extLst>
      <p:ext uri="{BB962C8B-B14F-4D97-AF65-F5344CB8AC3E}">
        <p14:creationId xmlns:p14="http://schemas.microsoft.com/office/powerpoint/2010/main" val="30817354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914400" y="371103"/>
            <a:ext cx="10593976" cy="50321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682410" bIns="0" numCol="1" anchor="ctr" anchorCtr="0" compatLnSpc="1">
            <a:prstTxWarp prst="textNoShape">
              <a:avLst/>
            </a:prstTxWarp>
            <a:spAutoFit/>
          </a:bodyPr>
          <a:lstStyle/>
          <a:p>
            <a:pPr marL="0" marR="0" lvl="0" indent="450850" algn="just" defTabSz="914400" rtl="0" eaLnBrk="0" fontAlgn="base" latinLnBrk="0" hangingPunct="0">
              <a:lnSpc>
                <a:spcPct val="15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hech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bo'lmaganda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qayta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ishlashning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qaysidir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bosqichida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materialga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o'ziga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xos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yaqinlikka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o’zgartirishga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moddadir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jarayonining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ayrim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bosqichida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muhitida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eriydi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materialga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kirib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ko'proq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kamroq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mustahkam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bog'lanish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hosil</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Barcha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organik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moddalardir.</a:t>
            </a: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Pigment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bu</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mato</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yuzasiga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ishlatiladigan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Pigmentlar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materiallariga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ichki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yaqinlikka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emas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maxsus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kimyoviy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yordamida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saqlanadi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Pigmentlar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organik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noorganik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moddalar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78116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1201783" y="1207164"/>
            <a:ext cx="9614263" cy="33701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682410" bIns="0" numCol="1" anchor="ctr" anchorCtr="0" compatLnSpc="1">
            <a:prstTxWarp prst="textNoShape">
              <a:avLst/>
            </a:prstTxWarp>
            <a:spAutoFit/>
          </a:bodyPr>
          <a:lstStyle/>
          <a:p>
            <a:pPr marL="0" marR="0" lvl="0" indent="450850" algn="just" defTabSz="914400" rtl="0" eaLnBrk="0" fontAlgn="base" latinLnBrk="0" hangingPunct="0">
              <a:lnSpc>
                <a:spcPct val="15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To'qimachilik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sanoatida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tarqalgan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bo'lib</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qo'llaniladigan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sakkizta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asosiy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sinflari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mavjud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Birinchi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toifadagi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to'g'ridan-to'g'ri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azoid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reaktiv</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bodring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asosan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paxta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rayon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kabi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tsellyulozali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ishlatiladi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oxirgi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sinfi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kislota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asosiy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dispers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boshqa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tabiiy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sintetik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ishlatiladi</a:t>
            </a:r>
            <a:r>
              <a:rPr kumimoji="0" lang="ru-RU" altLang="ru-RU" sz="1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1100" b="0" i="0" u="none" strike="noStrike" cap="none" normalizeH="0" baseline="0" dirty="0" smtClean="0">
                <a:ln>
                  <a:noFill/>
                </a:ln>
                <a:solidFill>
                  <a:schemeClr val="tx1"/>
                </a:solidFill>
                <a:effectLst/>
              </a:rPr>
              <a:t> </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52305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875210" y="446483"/>
            <a:ext cx="10411097"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682410" bIns="0" numCol="1" anchor="ctr" anchorCtr="0" compatLnSpc="1">
            <a:prstTxWarp prst="textNoShape">
              <a:avLst/>
            </a:prstTxWarp>
            <a:spAutoFit/>
          </a:bodyPr>
          <a:lstStyle/>
          <a:p>
            <a:pPr marL="0" marR="0" lvl="0" indent="450850" algn="just" defTabSz="914400" rtl="0" eaLnBrk="0" fontAlgn="base" latinLnBrk="0" hangingPunct="0">
              <a:lnSpc>
                <a:spcPct val="15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To'g'ridan-to'g'ri</a:t>
            </a:r>
            <a:r>
              <a:rPr kumimoji="0" lang="ru-RU" altLang="ru-RU" sz="2400" b="1"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Ushbu</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anionli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suvda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eruvchan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shunday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nomlanadi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chunki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tsellyuloza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tolalariga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yuqori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darajada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yaqinlik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kimyoviy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yordamchilarsiz</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foydalanish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mumkin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Biroq</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amalda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natriy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xlorid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natriy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sulfat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kabi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noorganik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tuzlarni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qo'shish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orqali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tezligi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rang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intensivligini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oshirish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mumkin.To'g'ridan-to'g'ri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paxta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viskoza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matolarni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qo'llaniladi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katta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afzalligi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foydalanish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qulayligi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ammo</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kamchiliklari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shundaki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ba'zi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hollarda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ishlov</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berishga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chidamli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emas</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To'g'ridan-to'g'ri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ishlovga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chidamliligi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fiksatorlarni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kiritish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turli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texnologik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usullarni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orqali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oshiriladi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28230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rot="10800000" flipV="1">
            <a:off x="261257" y="252048"/>
            <a:ext cx="11930743" cy="55861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39580" tIns="45720" rIns="682410" bIns="0" numCol="1" anchor="ctr" anchorCtr="0" compatLnSpc="1">
            <a:prstTxWarp prst="textNoShape">
              <a:avLst/>
            </a:prstTxWarp>
            <a:spAutoFit/>
          </a:bodyPr>
          <a:lstStyle/>
          <a:p>
            <a:pPr marL="0" marR="0" lvl="0" indent="450850" algn="just" defTabSz="914400" rtl="0" eaLnBrk="0" fontAlgn="base" latinLnBrk="0" hangingPunct="0">
              <a:lnSpc>
                <a:spcPct val="150000"/>
              </a:lnSpc>
              <a:spcBef>
                <a:spcPct val="0"/>
              </a:spcBef>
              <a:spcAft>
                <a:spcPct val="0"/>
              </a:spcAft>
              <a:buClrTx/>
              <a:buSzTx/>
              <a:buFontTx/>
              <a:buNone/>
              <a:tabLst/>
            </a:pP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Oltingugurtli</a:t>
            </a:r>
            <a:r>
              <a:rPr kumimoji="0" lang="ru-RU" altLang="ru-RU" sz="2400" b="1"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1"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aminlar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yoki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fenollar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guruhidan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aralashmalarni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ishtirokida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qizdirish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natijasida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olingan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organik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birikmalar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tsellyulozaga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yaqinligi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bo'lmagan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pigmentlar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shaklida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mavjud</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bilan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ishlov</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jarayonida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qaytarilish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oksidlanishning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kimyoviy</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reaktsiyalari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qo'llaniladi.Qaytarilish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orqali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tsellyulozaga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yaqinlik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qiluvchi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suvda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eriydigan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shaklga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aylanadi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Elyaflar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tomonidan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so'rilgach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yana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pigment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shakliga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aylanishi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uchun</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oksidlanishi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kerak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Oltingugurt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bo'yoqlarining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katta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afzalligi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ularning</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arzonligidir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Kamchiliklar</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orasida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past</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yorqinlik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ba'zi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ilovalarda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nam</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ishlov</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berish</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va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yorug'lik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ta'siriga</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zaif</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qarshilik</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ru-RU" altLang="ru-RU" sz="2400" b="0" i="0" u="none" strike="noStrike" cap="none" normalizeH="0" baseline="0" dirty="0" err="1"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kiradi</a:t>
            </a:r>
            <a:r>
              <a:rPr kumimoji="0" lang="ru-RU" altLang="ru-RU" sz="2400" b="0" i="0" u="none" strike="noStrike" cap="none" normalizeH="0" baseline="0" dirty="0" smtClean="0">
                <a:ln>
                  <a:noFill/>
                </a:ln>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ru-RU" altLang="ru-RU" sz="2400" b="0" i="0" u="none" strike="noStrike" cap="none" normalizeH="0" baseline="0" dirty="0" smtClean="0">
                <a:ln>
                  <a:noFill/>
                </a:ln>
                <a:solidFill>
                  <a:schemeClr val="tx1"/>
                </a:solidFill>
                <a:effectLst/>
              </a:rPr>
              <a:t> </a:t>
            </a:r>
            <a:endParaRPr kumimoji="0" lang="ru-RU" altLang="ru-RU"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3361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840245" y="1345474"/>
            <a:ext cx="10406875" cy="4271555"/>
          </a:xfrm>
          <a:prstGeom prst="rect">
            <a:avLst/>
          </a:prstGeom>
        </p:spPr>
      </p:pic>
    </p:spTree>
    <p:extLst>
      <p:ext uri="{BB962C8B-B14F-4D97-AF65-F5344CB8AC3E}">
        <p14:creationId xmlns:p14="http://schemas.microsoft.com/office/powerpoint/2010/main" val="1173353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16179" y="1306287"/>
            <a:ext cx="9264735" cy="3370216"/>
          </a:xfrm>
          <a:prstGeom prst="rect">
            <a:avLst/>
          </a:prstGeom>
        </p:spPr>
      </p:pic>
      <p:pic>
        <p:nvPicPr>
          <p:cNvPr id="3" name="Рисунок 2"/>
          <p:cNvPicPr>
            <a:picLocks noChangeAspect="1"/>
          </p:cNvPicPr>
          <p:nvPr/>
        </p:nvPicPr>
        <p:blipFill>
          <a:blip r:embed="rId3"/>
          <a:stretch>
            <a:fillRect/>
          </a:stretch>
        </p:blipFill>
        <p:spPr>
          <a:xfrm>
            <a:off x="8882743" y="4140430"/>
            <a:ext cx="2970726" cy="2377251"/>
          </a:xfrm>
          <a:prstGeom prst="rect">
            <a:avLst/>
          </a:prstGeom>
        </p:spPr>
      </p:pic>
    </p:spTree>
    <p:extLst>
      <p:ext uri="{BB962C8B-B14F-4D97-AF65-F5344CB8AC3E}">
        <p14:creationId xmlns:p14="http://schemas.microsoft.com/office/powerpoint/2010/main" val="3920096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900122" y="1436914"/>
            <a:ext cx="9915923" cy="4349932"/>
          </a:xfrm>
          <a:prstGeom prst="rect">
            <a:avLst/>
          </a:prstGeom>
        </p:spPr>
      </p:pic>
      <p:pic>
        <p:nvPicPr>
          <p:cNvPr id="3" name="Picture 4" descr="Идеи на тему «Школа» (9) | репетитор по математике, математические факты,  школьные урок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0834" y="4243520"/>
            <a:ext cx="2037306" cy="2218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73745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Базис">
  <a:themeElements>
    <a:clrScheme name="Базис">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Базис</Template>
  <TotalTime>23</TotalTime>
  <Words>422</Words>
  <Application>Microsoft Office PowerPoint</Application>
  <PresentationFormat>Широкоэкранный</PresentationFormat>
  <Paragraphs>7</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Arial</vt:lpstr>
      <vt:lpstr>Corbel</vt:lpstr>
      <vt:lpstr>Times New Roman</vt:lpstr>
      <vt:lpstr>Базис</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O'tkirbek</dc:creator>
  <cp:lastModifiedBy>O'tkirbek</cp:lastModifiedBy>
  <cp:revision>9</cp:revision>
  <dcterms:created xsi:type="dcterms:W3CDTF">2025-02-20T04:43:11Z</dcterms:created>
  <dcterms:modified xsi:type="dcterms:W3CDTF">2025-03-25T01:07:36Z</dcterms:modified>
</cp:coreProperties>
</file>