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3/25/2025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smtClean="0"/>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3/25/2025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7624" y="2181498"/>
            <a:ext cx="8865312" cy="2554545"/>
          </a:xfrm>
          <a:prstGeom prst="rect">
            <a:avLst/>
          </a:prstGeom>
          <a:noFill/>
        </p:spPr>
        <p:txBody>
          <a:bodyPr wrap="square" rtlCol="0">
            <a:spAutoFit/>
          </a:bodyPr>
          <a:lstStyle/>
          <a:p>
            <a:pPr algn="ctr"/>
            <a:r>
              <a:rPr lang="en-US" sz="4000" dirty="0" err="1" smtClean="0">
                <a:latin typeface="Times New Roman" panose="02020603050405020304" pitchFamily="18" charset="0"/>
                <a:cs typeface="Times New Roman" panose="02020603050405020304" pitchFamily="18" charset="0"/>
              </a:rPr>
              <a:t>Gazlamalarni</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to’qish</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turlari:oddiy</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mayda</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gulli</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murakkab</a:t>
            </a:r>
            <a:r>
              <a:rPr lang="en-US" sz="4000" dirty="0" smtClean="0">
                <a:latin typeface="Times New Roman" panose="02020603050405020304" pitchFamily="18" charset="0"/>
                <a:cs typeface="Times New Roman" panose="02020603050405020304" pitchFamily="18" charset="0"/>
              </a:rPr>
              <a:t> , </a:t>
            </a:r>
            <a:r>
              <a:rPr lang="en-US" sz="4000" dirty="0" err="1" smtClean="0">
                <a:latin typeface="Times New Roman" panose="02020603050405020304" pitchFamily="18" charset="0"/>
                <a:cs typeface="Times New Roman" panose="02020603050405020304" pitchFamily="18" charset="0"/>
              </a:rPr>
              <a:t>jakkard</a:t>
            </a:r>
            <a:r>
              <a:rPr lang="en-US" sz="4000" dirty="0" smtClean="0">
                <a:latin typeface="Times New Roman" panose="02020603050405020304" pitchFamily="18" charset="0"/>
                <a:cs typeface="Times New Roman" panose="02020603050405020304" pitchFamily="18" charset="0"/>
              </a:rPr>
              <a:t> </a:t>
            </a:r>
          </a:p>
          <a:p>
            <a:pPr algn="ctr"/>
            <a:r>
              <a:rPr lang="en-US" sz="4000" dirty="0" err="1" smtClean="0">
                <a:latin typeface="Times New Roman" panose="02020603050405020304" pitchFamily="18" charset="0"/>
                <a:cs typeface="Times New Roman" panose="02020603050405020304" pitchFamily="18" charset="0"/>
              </a:rPr>
              <a:t>va</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boshqa</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turlari</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Maxsulot</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sifatiga</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ko’rinishiga</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va</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xossalariga</a:t>
            </a:r>
            <a:r>
              <a:rPr lang="en-US" sz="4000" dirty="0" smtClean="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ta’siri</a:t>
            </a:r>
            <a:r>
              <a:rPr lang="en-US" sz="4000" dirty="0" smtClean="0">
                <a:latin typeface="Times New Roman" panose="02020603050405020304" pitchFamily="18" charset="0"/>
                <a:cs typeface="Times New Roman" panose="02020603050405020304" pitchFamily="18" charset="0"/>
              </a:rPr>
              <a:t> </a:t>
            </a:r>
            <a:endParaRPr lang="ru-RU"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7603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45029" y="431074"/>
            <a:ext cx="10502537" cy="6186309"/>
          </a:xfrm>
          <a:prstGeom prst="rect">
            <a:avLst/>
          </a:prstGeom>
        </p:spPr>
        <p:txBody>
          <a:bodyPr wrap="square">
            <a:spAutoFit/>
          </a:bodyPr>
          <a:lstStyle/>
          <a:p>
            <a:pPr algn="just">
              <a:lnSpc>
                <a:spcPct val="150000"/>
              </a:lnSpc>
            </a:pPr>
            <a:r>
              <a:rPr lang="tr-TR" sz="2400" b="1" dirty="0">
                <a:latin typeface="Times New Roman" panose="02020603050405020304" pitchFamily="18" charset="0"/>
                <a:ea typeface="Times New Roman" panose="02020603050405020304" pitchFamily="18" charset="0"/>
              </a:rPr>
              <a:t>Gazlamalarning o‘rilishi </a:t>
            </a:r>
            <a:r>
              <a:rPr lang="tr-TR" sz="2400" dirty="0">
                <a:latin typeface="Times New Roman" panose="02020603050405020304" pitchFamily="18" charset="0"/>
                <a:ea typeface="Times New Roman" panose="02020603050405020304" pitchFamily="18" charset="0"/>
              </a:rPr>
              <a:t>deb, tanda va arqoq iplarining m a’lum tartibda o‘zaro bog‘lanishiga aytiladi. Tanda va arqoq iplarining o‘rilishini ko‘rsatuvchi shaklga o‘rilish naqshi deb aytiladi. O‘rilish jarayonida hosil bo‘luvchi naqshning takrorlanishi rapport (R) deb ataladi. Tanda ipi gazlamaning sirtiga chiqib arqoq ipining ustini qoplashi tanda qoplanishi, arqoq ipi gazlamaning sirtiga chiqib tanda ipining ustini qoplashi esa arqoq qoplanishi deyiladi. Gazlamalarning o‘rilishlari katak qog‘ozga chiziladi. Bunda har qaysi ko‘ndalang qatorni arqoq iplari deb, har qaysi bo‘ylama qatorni tanda iplari deb hisoblash qabul qilingan. Har bir katak tanda va arqoq ipining kesishuvidan iborat. Bu kesishgan joyda tanda qoplanishi bo‘lsa, o</a:t>
            </a:r>
            <a:r>
              <a:rPr lang="tr-TR" sz="2400" spc="20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‘rilish naqshini chizish paytida katak bo‘yab qo‘yiladi. Agar arqoq qoplanishi bo‘lsa, katak oqligicha qoldiriladi.</a:t>
            </a:r>
            <a:endParaRPr lang="ru-RU" sz="2400" dirty="0"/>
          </a:p>
        </p:txBody>
      </p:sp>
    </p:spTree>
    <p:extLst>
      <p:ext uri="{BB962C8B-B14F-4D97-AF65-F5344CB8AC3E}">
        <p14:creationId xmlns:p14="http://schemas.microsoft.com/office/powerpoint/2010/main" val="67796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05394" y="404949"/>
            <a:ext cx="10776857" cy="6186309"/>
          </a:xfrm>
          <a:prstGeom prst="rect">
            <a:avLst/>
          </a:prstGeom>
        </p:spPr>
        <p:txBody>
          <a:bodyPr wrap="square">
            <a:spAutoFit/>
          </a:bodyPr>
          <a:lstStyle/>
          <a:p>
            <a:pPr marL="339725" marR="626110" indent="450850" algn="just">
              <a:lnSpc>
                <a:spcPct val="150000"/>
              </a:lnSpc>
              <a:spcAft>
                <a:spcPts val="0"/>
              </a:spcAft>
            </a:pPr>
            <a:r>
              <a:rPr lang="tr-TR" sz="2400" dirty="0">
                <a:latin typeface="Times New Roman" panose="02020603050405020304" pitchFamily="18" charset="0"/>
                <a:ea typeface="Times New Roman" panose="02020603050405020304" pitchFamily="18" charset="0"/>
              </a:rPr>
              <a:t>. Cheksiz ko‘p xilma-xil hamma o‘rilishlar quyidagi sinflarga tasniflanadi:</a:t>
            </a:r>
            <a:endParaRPr lang="ru-RU" sz="24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SzPts val="1400"/>
              <a:buFont typeface="Times New Roman" panose="02020603050405020304" pitchFamily="18" charset="0"/>
              <a:buAutoNum type="arabicPeriod"/>
              <a:tabLst>
                <a:tab pos="970280" algn="l"/>
              </a:tabLst>
            </a:pPr>
            <a:r>
              <a:rPr lang="tr-TR" sz="2400" dirty="0">
                <a:latin typeface="Times New Roman" panose="02020603050405020304" pitchFamily="18" charset="0"/>
                <a:ea typeface="Times New Roman" panose="02020603050405020304" pitchFamily="18" charset="0"/>
              </a:rPr>
              <a:t>Oddiy</a:t>
            </a:r>
            <a:r>
              <a:rPr lang="tr-TR" sz="2400" spc="-3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yoki</a:t>
            </a:r>
            <a:r>
              <a:rPr lang="tr-TR" sz="2400" spc="-2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bosh</a:t>
            </a:r>
            <a:r>
              <a:rPr lang="tr-TR" sz="2400" spc="-2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o</a:t>
            </a:r>
            <a:r>
              <a:rPr lang="tr-TR" sz="2400" spc="-25" dirty="0">
                <a:latin typeface="Times New Roman" panose="02020603050405020304" pitchFamily="18" charset="0"/>
                <a:ea typeface="Times New Roman" panose="02020603050405020304" pitchFamily="18" charset="0"/>
              </a:rPr>
              <a:t> </a:t>
            </a:r>
            <a:r>
              <a:rPr lang="tr-TR" sz="2400" spc="-10" dirty="0">
                <a:latin typeface="Times New Roman" panose="02020603050405020304" pitchFamily="18" charset="0"/>
                <a:ea typeface="Times New Roman" panose="02020603050405020304" pitchFamily="18" charset="0"/>
              </a:rPr>
              <a:t>‘rilishlar.</a:t>
            </a:r>
            <a:endParaRPr lang="ru-RU" sz="2400" dirty="0">
              <a:latin typeface="Times New Roman" panose="02020603050405020304" pitchFamily="18" charset="0"/>
              <a:ea typeface="Times New Roman" panose="02020603050405020304" pitchFamily="18" charset="0"/>
            </a:endParaRPr>
          </a:p>
          <a:p>
            <a:pPr marL="342900" lvl="0" indent="-342900">
              <a:lnSpc>
                <a:spcPct val="150000"/>
              </a:lnSpc>
              <a:spcAft>
                <a:spcPts val="0"/>
              </a:spcAft>
              <a:buSzPts val="1400"/>
              <a:buFont typeface="Times New Roman" panose="02020603050405020304" pitchFamily="18" charset="0"/>
              <a:buAutoNum type="arabicPeriod"/>
              <a:tabLst>
                <a:tab pos="970280" algn="l"/>
              </a:tabLst>
            </a:pPr>
            <a:r>
              <a:rPr lang="tr-TR" sz="2400" dirty="0">
                <a:latin typeface="Times New Roman" panose="02020603050405020304" pitchFamily="18" charset="0"/>
                <a:ea typeface="Times New Roman" panose="02020603050405020304" pitchFamily="18" charset="0"/>
              </a:rPr>
              <a:t>Mayda</a:t>
            </a:r>
            <a:r>
              <a:rPr lang="tr-TR" sz="2400" spc="-2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gulli</a:t>
            </a:r>
            <a:r>
              <a:rPr lang="tr-TR" sz="2400" spc="-25" dirty="0">
                <a:latin typeface="Times New Roman" panose="02020603050405020304" pitchFamily="18" charset="0"/>
                <a:ea typeface="Times New Roman" panose="02020603050405020304" pitchFamily="18" charset="0"/>
              </a:rPr>
              <a:t> </a:t>
            </a:r>
            <a:r>
              <a:rPr lang="tr-TR" sz="2400" spc="-10" dirty="0">
                <a:latin typeface="Times New Roman" panose="02020603050405020304" pitchFamily="18" charset="0"/>
                <a:ea typeface="Times New Roman" panose="02020603050405020304" pitchFamily="18" charset="0"/>
              </a:rPr>
              <a:t>o‘rilishlar.</a:t>
            </a:r>
            <a:endParaRPr lang="ru-RU" sz="2400" dirty="0">
              <a:latin typeface="Times New Roman" panose="02020603050405020304" pitchFamily="18" charset="0"/>
              <a:ea typeface="Times New Roman" panose="02020603050405020304" pitchFamily="18" charset="0"/>
            </a:endParaRPr>
          </a:p>
          <a:p>
            <a:pPr marL="342900" lvl="0" indent="-342900">
              <a:lnSpc>
                <a:spcPct val="150000"/>
              </a:lnSpc>
              <a:spcAft>
                <a:spcPts val="0"/>
              </a:spcAft>
              <a:buSzPts val="1400"/>
              <a:buFont typeface="Times New Roman" panose="02020603050405020304" pitchFamily="18" charset="0"/>
              <a:buAutoNum type="arabicPeriod"/>
              <a:tabLst>
                <a:tab pos="970280" algn="l"/>
              </a:tabLst>
            </a:pPr>
            <a:r>
              <a:rPr lang="tr-TR" sz="2400" dirty="0">
                <a:latin typeface="Times New Roman" panose="02020603050405020304" pitchFamily="18" charset="0"/>
                <a:ea typeface="Times New Roman" panose="02020603050405020304" pitchFamily="18" charset="0"/>
              </a:rPr>
              <a:t>Murakkab</a:t>
            </a:r>
            <a:r>
              <a:rPr lang="tr-TR" sz="2400" spc="-2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o</a:t>
            </a:r>
            <a:r>
              <a:rPr lang="tr-TR" sz="2400" spc="-20" dirty="0">
                <a:latin typeface="Times New Roman" panose="02020603050405020304" pitchFamily="18" charset="0"/>
                <a:ea typeface="Times New Roman" panose="02020603050405020304" pitchFamily="18" charset="0"/>
              </a:rPr>
              <a:t> </a:t>
            </a:r>
            <a:r>
              <a:rPr lang="tr-TR" sz="2400" spc="-10" dirty="0">
                <a:latin typeface="Times New Roman" panose="02020603050405020304" pitchFamily="18" charset="0"/>
                <a:ea typeface="Times New Roman" panose="02020603050405020304" pitchFamily="18" charset="0"/>
              </a:rPr>
              <a:t>‘rilishlar.</a:t>
            </a:r>
            <a:endParaRPr lang="ru-RU" sz="2400" dirty="0">
              <a:latin typeface="Times New Roman" panose="02020603050405020304" pitchFamily="18" charset="0"/>
              <a:ea typeface="Times New Roman" panose="02020603050405020304" pitchFamily="18" charset="0"/>
            </a:endParaRPr>
          </a:p>
          <a:p>
            <a:pPr marL="342900" lvl="0" indent="-342900">
              <a:lnSpc>
                <a:spcPct val="150000"/>
              </a:lnSpc>
              <a:spcAft>
                <a:spcPts val="0"/>
              </a:spcAft>
              <a:buSzPts val="1400"/>
              <a:buFont typeface="Times New Roman" panose="02020603050405020304" pitchFamily="18" charset="0"/>
              <a:buAutoNum type="arabicPeriod"/>
              <a:tabLst>
                <a:tab pos="970280" algn="l"/>
              </a:tabLst>
            </a:pPr>
            <a:r>
              <a:rPr lang="tr-TR" sz="2400" dirty="0">
                <a:latin typeface="Times New Roman" panose="02020603050405020304" pitchFamily="18" charset="0"/>
                <a:ea typeface="Times New Roman" panose="02020603050405020304" pitchFamily="18" charset="0"/>
              </a:rPr>
              <a:t>Yirik</a:t>
            </a:r>
            <a:r>
              <a:rPr lang="tr-TR" sz="2400" spc="-4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gulli,</a:t>
            </a:r>
            <a:r>
              <a:rPr lang="tr-TR" sz="2400" spc="-2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naqsh</a:t>
            </a:r>
            <a:r>
              <a:rPr lang="tr-TR" sz="2400" spc="-2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(jakkard)</a:t>
            </a:r>
            <a:r>
              <a:rPr lang="tr-TR" sz="2400" spc="-35" dirty="0">
                <a:latin typeface="Times New Roman" panose="02020603050405020304" pitchFamily="18" charset="0"/>
                <a:ea typeface="Times New Roman" panose="02020603050405020304" pitchFamily="18" charset="0"/>
              </a:rPr>
              <a:t> </a:t>
            </a:r>
            <a:r>
              <a:rPr lang="tr-TR" sz="2400" spc="-10" dirty="0">
                <a:latin typeface="Times New Roman" panose="02020603050405020304" pitchFamily="18" charset="0"/>
                <a:ea typeface="Times New Roman" panose="02020603050405020304" pitchFamily="18" charset="0"/>
              </a:rPr>
              <a:t>o‘rilishiar.</a:t>
            </a:r>
            <a:endParaRPr lang="ru-RU" sz="2400" dirty="0">
              <a:latin typeface="Times New Roman" panose="02020603050405020304" pitchFamily="18" charset="0"/>
              <a:ea typeface="Times New Roman" panose="02020603050405020304" pitchFamily="18" charset="0"/>
            </a:endParaRPr>
          </a:p>
          <a:p>
            <a:pPr marL="339725">
              <a:lnSpc>
                <a:spcPct val="150000"/>
              </a:lnSpc>
              <a:spcAft>
                <a:spcPts val="0"/>
              </a:spcAft>
            </a:pPr>
            <a:r>
              <a:rPr lang="tr-TR" sz="2400" dirty="0">
                <a:latin typeface="Times New Roman" panose="02020603050405020304" pitchFamily="18" charset="0"/>
                <a:ea typeface="Times New Roman" panose="02020603050405020304" pitchFamily="18" charset="0"/>
              </a:rPr>
              <a:t> </a:t>
            </a:r>
            <a:endParaRPr lang="ru-RU" sz="2400" dirty="0">
              <a:latin typeface="Times New Roman" panose="02020603050405020304" pitchFamily="18" charset="0"/>
              <a:ea typeface="Times New Roman" panose="02020603050405020304" pitchFamily="18" charset="0"/>
            </a:endParaRPr>
          </a:p>
          <a:p>
            <a:pPr marL="339725" marR="626745" indent="494030" algn="just">
              <a:lnSpc>
                <a:spcPct val="150000"/>
              </a:lnSpc>
              <a:spcAft>
                <a:spcPts val="0"/>
              </a:spcAft>
            </a:pPr>
            <a:r>
              <a:rPr lang="tr-TR" sz="2400" dirty="0">
                <a:latin typeface="Times New Roman" panose="02020603050405020304" pitchFamily="18" charset="0"/>
                <a:ea typeface="Times New Roman" panose="02020603050405020304" pitchFamily="18" charset="0"/>
              </a:rPr>
              <a:t>Oddiy yoki bosh o'rilishlar. Oddiy o‘rilishlar uch xil bo‘ladi: polotno, saija va satin (atlas) o ‘rilishi. Barcha oddiy o ‘rilishlarga xos umumiy xususiyatlar shundaki, tanda bo‘yicha rapport arqoq bo‘yicha rapportga</a:t>
            </a:r>
            <a:r>
              <a:rPr lang="tr-TR" sz="2400" spc="20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teng bo‘ladi, bitta rapport ichida har bir tanda ipi har bir arqoq ipi bilan faqat bir martagina o‘rilishadi</a:t>
            </a:r>
            <a:endParaRPr lang="ru-RU"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19900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89165" y="1214847"/>
            <a:ext cx="9117875" cy="4149854"/>
          </a:xfrm>
          <a:prstGeom prst="rect">
            <a:avLst/>
          </a:prstGeom>
        </p:spPr>
        <p:txBody>
          <a:bodyPr wrap="square">
            <a:spAutoFit/>
          </a:bodyPr>
          <a:lstStyle/>
          <a:p>
            <a:pPr marL="791210" algn="just">
              <a:lnSpc>
                <a:spcPct val="150000"/>
              </a:lnSpc>
              <a:spcBef>
                <a:spcPts val="290"/>
              </a:spcBef>
              <a:spcAft>
                <a:spcPts val="0"/>
              </a:spcAft>
            </a:pPr>
            <a:r>
              <a:rPr lang="tr-TR" sz="2800" dirty="0">
                <a:latin typeface="Times New Roman" panose="02020603050405020304" pitchFamily="18" charset="0"/>
                <a:ea typeface="Times New Roman" panose="02020603050405020304" pitchFamily="18" charset="0"/>
              </a:rPr>
              <a:t>Mayda</a:t>
            </a:r>
            <a:r>
              <a:rPr lang="tr-TR" sz="2800" spc="-30" dirty="0">
                <a:latin typeface="Times New Roman" panose="02020603050405020304" pitchFamily="18" charset="0"/>
                <a:ea typeface="Times New Roman" panose="02020603050405020304" pitchFamily="18" charset="0"/>
              </a:rPr>
              <a:t> </a:t>
            </a:r>
            <a:r>
              <a:rPr lang="tr-TR" sz="2800" dirty="0">
                <a:latin typeface="Times New Roman" panose="02020603050405020304" pitchFamily="18" charset="0"/>
                <a:ea typeface="Times New Roman" panose="02020603050405020304" pitchFamily="18" charset="0"/>
              </a:rPr>
              <a:t>gulli</a:t>
            </a:r>
            <a:r>
              <a:rPr lang="tr-TR" sz="2800" spc="-25" dirty="0">
                <a:latin typeface="Times New Roman" panose="02020603050405020304" pitchFamily="18" charset="0"/>
                <a:ea typeface="Times New Roman" panose="02020603050405020304" pitchFamily="18" charset="0"/>
              </a:rPr>
              <a:t> </a:t>
            </a:r>
            <a:r>
              <a:rPr lang="tr-TR" sz="2800" dirty="0">
                <a:latin typeface="Times New Roman" panose="02020603050405020304" pitchFamily="18" charset="0"/>
                <a:ea typeface="Times New Roman" panose="02020603050405020304" pitchFamily="18" charset="0"/>
              </a:rPr>
              <a:t>o'rilishlar.</a:t>
            </a:r>
            <a:r>
              <a:rPr lang="tr-TR" sz="2800" spc="-30" dirty="0">
                <a:latin typeface="Times New Roman" panose="02020603050405020304" pitchFamily="18" charset="0"/>
                <a:ea typeface="Times New Roman" panose="02020603050405020304" pitchFamily="18" charset="0"/>
              </a:rPr>
              <a:t> </a:t>
            </a:r>
            <a:r>
              <a:rPr lang="tr-TR" sz="2800" dirty="0">
                <a:latin typeface="Times New Roman" panose="02020603050405020304" pitchFamily="18" charset="0"/>
                <a:ea typeface="Times New Roman" panose="02020603050405020304" pitchFamily="18" charset="0"/>
              </a:rPr>
              <a:t>Mayda</a:t>
            </a:r>
            <a:r>
              <a:rPr lang="tr-TR" sz="2800" spc="-20" dirty="0">
                <a:latin typeface="Times New Roman" panose="02020603050405020304" pitchFamily="18" charset="0"/>
                <a:ea typeface="Times New Roman" panose="02020603050405020304" pitchFamily="18" charset="0"/>
              </a:rPr>
              <a:t> </a:t>
            </a:r>
            <a:r>
              <a:rPr lang="tr-TR" sz="2800" dirty="0">
                <a:latin typeface="Times New Roman" panose="02020603050405020304" pitchFamily="18" charset="0"/>
                <a:ea typeface="Times New Roman" panose="02020603050405020304" pitchFamily="18" charset="0"/>
              </a:rPr>
              <a:t>gulli</a:t>
            </a:r>
            <a:r>
              <a:rPr lang="tr-TR" sz="2800" spc="-20" dirty="0">
                <a:latin typeface="Times New Roman" panose="02020603050405020304" pitchFamily="18" charset="0"/>
                <a:ea typeface="Times New Roman" panose="02020603050405020304" pitchFamily="18" charset="0"/>
              </a:rPr>
              <a:t> </a:t>
            </a:r>
            <a:r>
              <a:rPr lang="tr-TR" sz="2800" dirty="0">
                <a:latin typeface="Times New Roman" panose="02020603050405020304" pitchFamily="18" charset="0"/>
                <a:ea typeface="Times New Roman" panose="02020603050405020304" pitchFamily="18" charset="0"/>
              </a:rPr>
              <a:t>o</a:t>
            </a:r>
            <a:r>
              <a:rPr lang="tr-TR" sz="2800" spc="-25" dirty="0">
                <a:latin typeface="Times New Roman" panose="02020603050405020304" pitchFamily="18" charset="0"/>
                <a:ea typeface="Times New Roman" panose="02020603050405020304" pitchFamily="18" charset="0"/>
              </a:rPr>
              <a:t> </a:t>
            </a:r>
            <a:r>
              <a:rPr lang="tr-TR" sz="2800" dirty="0">
                <a:latin typeface="Times New Roman" panose="02020603050405020304" pitchFamily="18" charset="0"/>
                <a:ea typeface="Times New Roman" panose="02020603050405020304" pitchFamily="18" charset="0"/>
              </a:rPr>
              <a:t>‘rilishlar</a:t>
            </a:r>
            <a:r>
              <a:rPr lang="tr-TR" sz="2800" spc="-30" dirty="0">
                <a:latin typeface="Times New Roman" panose="02020603050405020304" pitchFamily="18" charset="0"/>
                <a:ea typeface="Times New Roman" panose="02020603050405020304" pitchFamily="18" charset="0"/>
              </a:rPr>
              <a:t> </a:t>
            </a:r>
            <a:r>
              <a:rPr lang="tr-TR" sz="2800" dirty="0">
                <a:latin typeface="Times New Roman" panose="02020603050405020304" pitchFamily="18" charset="0"/>
                <a:ea typeface="Times New Roman" panose="02020603050405020304" pitchFamily="18" charset="0"/>
              </a:rPr>
              <a:t>sinfi</a:t>
            </a:r>
            <a:r>
              <a:rPr lang="tr-TR" sz="2800" spc="-20" dirty="0">
                <a:latin typeface="Times New Roman" panose="02020603050405020304" pitchFamily="18" charset="0"/>
                <a:ea typeface="Times New Roman" panose="02020603050405020304" pitchFamily="18" charset="0"/>
              </a:rPr>
              <a:t> </a:t>
            </a:r>
            <a:r>
              <a:rPr lang="tr-TR" sz="2800" dirty="0">
                <a:latin typeface="Times New Roman" panose="02020603050405020304" pitchFamily="18" charset="0"/>
                <a:ea typeface="Times New Roman" panose="02020603050405020304" pitchFamily="18" charset="0"/>
              </a:rPr>
              <a:t>ikki</a:t>
            </a:r>
            <a:r>
              <a:rPr lang="tr-TR" sz="2800" spc="-35" dirty="0">
                <a:latin typeface="Times New Roman" panose="02020603050405020304" pitchFamily="18" charset="0"/>
                <a:ea typeface="Times New Roman" panose="02020603050405020304" pitchFamily="18" charset="0"/>
              </a:rPr>
              <a:t> </a:t>
            </a:r>
            <a:r>
              <a:rPr lang="tr-TR" sz="2800" dirty="0">
                <a:latin typeface="Times New Roman" panose="02020603050405020304" pitchFamily="18" charset="0"/>
                <a:ea typeface="Times New Roman" panose="02020603050405020304" pitchFamily="18" charset="0"/>
              </a:rPr>
              <a:t>guruhga</a:t>
            </a:r>
            <a:r>
              <a:rPr lang="tr-TR" sz="2800" spc="-25" dirty="0">
                <a:latin typeface="Times New Roman" panose="02020603050405020304" pitchFamily="18" charset="0"/>
                <a:ea typeface="Times New Roman" panose="02020603050405020304" pitchFamily="18" charset="0"/>
              </a:rPr>
              <a:t> </a:t>
            </a:r>
            <a:r>
              <a:rPr lang="tr-TR" sz="2800" spc="-10" dirty="0">
                <a:latin typeface="Times New Roman" panose="02020603050405020304" pitchFamily="18" charset="0"/>
                <a:ea typeface="Times New Roman" panose="02020603050405020304" pitchFamily="18" charset="0"/>
              </a:rPr>
              <a:t>boiinadi:</a:t>
            </a:r>
            <a:endParaRPr lang="ru-RU" sz="2800" dirty="0">
              <a:latin typeface="Times New Roman" panose="02020603050405020304" pitchFamily="18" charset="0"/>
              <a:ea typeface="Times New Roman" panose="02020603050405020304" pitchFamily="18" charset="0"/>
            </a:endParaRPr>
          </a:p>
          <a:p>
            <a:pPr marL="742950" marR="625475" lvl="1" indent="-285750" algn="just">
              <a:lnSpc>
                <a:spcPct val="150000"/>
              </a:lnSpc>
              <a:spcBef>
                <a:spcPts val="1105"/>
              </a:spcBef>
              <a:spcAft>
                <a:spcPts val="0"/>
              </a:spcAft>
              <a:buSzPts val="1400"/>
              <a:buFont typeface="Times New Roman" panose="02020603050405020304" pitchFamily="18" charset="0"/>
              <a:buAutoNum type="arabicPeriod"/>
              <a:tabLst>
                <a:tab pos="1087120" algn="l"/>
              </a:tabLst>
            </a:pPr>
            <a:r>
              <a:rPr lang="tr-TR" sz="2800" dirty="0">
                <a:latin typeface="Times New Roman" panose="02020603050405020304" pitchFamily="18" charset="0"/>
                <a:ea typeface="Times New Roman" panose="02020603050405020304" pitchFamily="18" charset="0"/>
              </a:rPr>
              <a:t>Oddiy o'rilishlarni o'zgartirish va murakkablashtirish yo‘li bilan hosil qilingan hosila o'rilishlar guruhi.</a:t>
            </a:r>
            <a:endParaRPr lang="ru-RU" sz="2800" dirty="0">
              <a:latin typeface="Times New Roman" panose="02020603050405020304" pitchFamily="18" charset="0"/>
              <a:ea typeface="Times New Roman" panose="02020603050405020304" pitchFamily="18" charset="0"/>
            </a:endParaRPr>
          </a:p>
          <a:p>
            <a:pPr marL="742950" marR="631190" lvl="1" indent="-285750" algn="just">
              <a:lnSpc>
                <a:spcPct val="150000"/>
              </a:lnSpc>
              <a:spcBef>
                <a:spcPts val="265"/>
              </a:spcBef>
              <a:spcAft>
                <a:spcPts val="0"/>
              </a:spcAft>
              <a:buSzPts val="1400"/>
              <a:buFont typeface="Times New Roman" panose="02020603050405020304" pitchFamily="18" charset="0"/>
              <a:buAutoNum type="arabicPeriod"/>
              <a:tabLst>
                <a:tab pos="1009650" algn="l"/>
              </a:tabLst>
            </a:pPr>
            <a:r>
              <a:rPr lang="tr-TR" sz="2800" dirty="0">
                <a:latin typeface="Times New Roman" panose="02020603050405020304" pitchFamily="18" charset="0"/>
                <a:ea typeface="Times New Roman" panose="02020603050405020304" pitchFamily="18" charset="0"/>
              </a:rPr>
              <a:t>Oddiy o'rilishlami aralashtirish yoii bilan hosil qilingan aralash o'rilishlar </a:t>
            </a:r>
            <a:r>
              <a:rPr lang="tr-TR" sz="2800" spc="-10" dirty="0">
                <a:latin typeface="Times New Roman" panose="02020603050405020304" pitchFamily="18" charset="0"/>
                <a:ea typeface="Times New Roman" panose="02020603050405020304" pitchFamily="18" charset="0"/>
              </a:rPr>
              <a:t>guruhi.</a:t>
            </a:r>
            <a:endParaRPr lang="ru-RU"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705230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27017" y="444137"/>
            <a:ext cx="11051177" cy="5586145"/>
          </a:xfrm>
          <a:prstGeom prst="rect">
            <a:avLst/>
          </a:prstGeom>
        </p:spPr>
        <p:txBody>
          <a:bodyPr wrap="square">
            <a:spAutoFit/>
          </a:bodyPr>
          <a:lstStyle/>
          <a:p>
            <a:pPr marL="339725" marR="624205" indent="450850" algn="just">
              <a:lnSpc>
                <a:spcPct val="150000"/>
              </a:lnSpc>
              <a:spcBef>
                <a:spcPts val="260"/>
              </a:spcBef>
              <a:spcAft>
                <a:spcPts val="0"/>
              </a:spcAft>
            </a:pPr>
            <a:r>
              <a:rPr lang="tr-TR" sz="2400" dirty="0">
                <a:latin typeface="Times New Roman" panose="02020603050405020304" pitchFamily="18" charset="0"/>
                <a:ea typeface="Times New Roman" panose="02020603050405020304" pitchFamily="18" charset="0"/>
              </a:rPr>
              <a:t>Oddiy</a:t>
            </a:r>
            <a:r>
              <a:rPr lang="tr-TR" sz="2400" spc="-1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hosila</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o'rilishlar. Polotno o'rilishdan olingan hosila</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o'rilish jumlasiga reps va rogojkalar kiradi. Reps o'rilishi tanda yoki arqoq qoplanishlami uzaytirish yo'li</a:t>
            </a:r>
            <a:r>
              <a:rPr lang="tr-TR" sz="2400" spc="20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bilan hosil qilinadi. Bu o'rilishda har qaysi tanda yoki arqoq ipi ikki, uch va</a:t>
            </a:r>
            <a:r>
              <a:rPr lang="tr-TR" sz="2400" spc="40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undan ko‘p arqoq yoki tanda ipi tagidan o'tishi mumkin. Natijada, tandali yoki arqoqli reps o‘rilishi yuzaga keladi. Agar iplar turkumidan biri ikkinchisiga nasbatan yo‘g‘on bo‘lsa, reps o'rilishda mato sirti silliq chiqadi. Reps o‘rilishda reps degan ip va ipak matolari, flanel ip matosi va boshqalar ishlab chiqariladi. Rogojka o‘rilishi ikki yoki uchtalik polotno o‘rilishi bo‘lib, tanda va arqoq qoplanishlari birdaniga kuchaytirilganidan hosil bo‘ladi. </a:t>
            </a:r>
            <a:r>
              <a:rPr lang="tr-TR" sz="2400" dirty="0" smtClean="0">
                <a:latin typeface="Times New Roman" panose="02020603050405020304" pitchFamily="18" charset="0"/>
                <a:ea typeface="Times New Roman" panose="02020603050405020304" pitchFamily="18" charset="0"/>
              </a:rPr>
              <a:t>kostyumlik </a:t>
            </a:r>
            <a:r>
              <a:rPr lang="tr-TR" sz="2400" dirty="0">
                <a:latin typeface="Times New Roman" panose="02020603050405020304" pitchFamily="18" charset="0"/>
                <a:ea typeface="Times New Roman" panose="02020603050405020304" pitchFamily="18" charset="0"/>
              </a:rPr>
              <a:t>matolar ishlab chiqariladi. </a:t>
            </a:r>
            <a:endParaRPr lang="ru-RU" sz="2400" dirty="0"/>
          </a:p>
        </p:txBody>
      </p:sp>
    </p:spTree>
    <p:extLst>
      <p:ext uri="{BB962C8B-B14F-4D97-AF65-F5344CB8AC3E}">
        <p14:creationId xmlns:p14="http://schemas.microsoft.com/office/powerpoint/2010/main" val="19138085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62149" y="1097593"/>
            <a:ext cx="9888582" cy="4524315"/>
          </a:xfrm>
          <a:prstGeom prst="rect">
            <a:avLst/>
          </a:prstGeom>
        </p:spPr>
        <p:txBody>
          <a:bodyPr wrap="square">
            <a:spAutoFit/>
          </a:bodyPr>
          <a:lstStyle/>
          <a:p>
            <a:pPr marL="339725" marR="624205" indent="450850" algn="just">
              <a:lnSpc>
                <a:spcPct val="150000"/>
              </a:lnSpc>
              <a:spcBef>
                <a:spcPts val="290"/>
              </a:spcBef>
              <a:spcAft>
                <a:spcPts val="0"/>
              </a:spcAft>
            </a:pPr>
            <a:r>
              <a:rPr lang="tr-TR" sz="2400" dirty="0">
                <a:latin typeface="Times New Roman" panose="02020603050405020304" pitchFamily="18" charset="0"/>
                <a:ea typeface="Times New Roman" panose="02020603050405020304" pitchFamily="18" charset="0"/>
              </a:rPr>
              <a:t>Aralash o'rilishlar jumlasiga jilvali, bo'rtmali, bo'ylamasiga yoki eni bo'yicha yo'l-yo'lli o'rilishlar kiradi. Jilvali o'rilishning o'ziga xos tomoni shundaki, mato</a:t>
            </a:r>
            <a:r>
              <a:rPr lang="tr-TR" sz="2400" spc="20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o'ngida cho'ziq qoplanishlar betartib tarqalgan bo'lib, ular matoda mayda donli sirt hosil qiladi. Jilvali o'rilishlami rapportlari teng bo'lgan ikki o'rilishni ustma-ust qo'yish yoki rapportlari teng bo'lmagan bir necha o'rilishlami qo'shish yo'li bilan hosil qilish mumkin. Bu o'rilishlar xilma-xil paxta, zig'ir, jun va ipak tolali ko'ylaklik matolarni to'qishda qo'llaniladi.</a:t>
            </a:r>
            <a:endParaRPr lang="ru-RU"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513644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40971" y="1720840"/>
            <a:ext cx="10110652" cy="3349956"/>
          </a:xfrm>
          <a:prstGeom prst="rect">
            <a:avLst/>
          </a:prstGeom>
        </p:spPr>
        <p:txBody>
          <a:bodyPr wrap="square">
            <a:spAutoFit/>
          </a:bodyPr>
          <a:lstStyle/>
          <a:p>
            <a:pPr marL="339725" marR="627380" indent="450850" algn="just">
              <a:lnSpc>
                <a:spcPct val="150000"/>
              </a:lnSpc>
              <a:spcBef>
                <a:spcPts val="310"/>
              </a:spcBef>
              <a:spcAft>
                <a:spcPts val="0"/>
              </a:spcAft>
            </a:pPr>
            <a:r>
              <a:rPr lang="tr-TR" sz="2400" dirty="0">
                <a:latin typeface="Times New Roman" panose="02020603050405020304" pitchFamily="18" charset="0"/>
                <a:ea typeface="Times New Roman" panose="02020603050405020304" pitchFamily="18" charset="0"/>
              </a:rPr>
              <a:t>Murakkab o'rilishlar. O'z tuzilishiga ko'ra ikkitadan ortiq ip turkumini talab qiluvchi o'rilishlar murakkab o'rilishlar sinfiga kiradi. Ular tukli, ikki tomonli, ikki qavatli, qopsimon va pike o'rilish turlariga bo'linadi.</a:t>
            </a:r>
            <a:r>
              <a:rPr lang="tr-TR" sz="2400" spc="20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Tukli o'rilishda to'qilgan matolaming o‘ngida qirqma yoki halqali tik tuklar bo‘ladi. Ular yaxlit yoki kengligi har xil yo‘llar tarzida naqshdor bo‘ladi.</a:t>
            </a:r>
            <a:endParaRPr lang="ru-RU"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061692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58537" y="682094"/>
            <a:ext cx="9601200" cy="5565947"/>
          </a:xfrm>
          <a:prstGeom prst="rect">
            <a:avLst/>
          </a:prstGeom>
        </p:spPr>
        <p:txBody>
          <a:bodyPr wrap="square">
            <a:spAutoFit/>
          </a:bodyPr>
          <a:lstStyle/>
          <a:p>
            <a:pPr marL="339725" marR="624840" indent="450850" algn="just">
              <a:lnSpc>
                <a:spcPct val="150000"/>
              </a:lnSpc>
              <a:spcBef>
                <a:spcPts val="305"/>
              </a:spcBef>
              <a:spcAft>
                <a:spcPts val="0"/>
              </a:spcAft>
            </a:pPr>
            <a:r>
              <a:rPr lang="tr-TR" sz="2400" dirty="0">
                <a:latin typeface="Times New Roman" panose="02020603050405020304" pitchFamily="18" charset="0"/>
                <a:ea typeface="Times New Roman" panose="02020603050405020304" pitchFamily="18" charset="0"/>
              </a:rPr>
              <a:t>Yirik gulli o‘rilishlar. Yirik gulli o'rilishdagi matolar to'quv dastgohlardagi jakkard mashinalari yordamida ishlab chiqariladi. Bunday o'rilishlarning rapporti bir necha yuz ming ipdan iborat bo‘lishi mumkin, ya’ni har bir iplar guruhi ma’lum tartibda boshqa iplar bilan o'rilishadi. Bunday o'rilishlardagi naqshlaming shakli; o'simliklaming rasmi, gul dastgohlari, geometrik naqshlar turlicha bo‘ladi. Turli matolar, gilamlar, gobelenlar, dasturxon va boshqa buyumlar yirik gulli o'rilishda to‘qiladi. Yirik gulli o'rilishlar oddiy va murakkab xillarga bo‘linadi. Oddiylari ikki, murakkablari esa uch va undan ko‘p ip turkumlaridan iborat bo‘ladi.</a:t>
            </a:r>
            <a:endParaRPr lang="ru-RU"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684923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103120" y="434340"/>
            <a:ext cx="8564880" cy="6423660"/>
          </a:xfrm>
          <a:prstGeom prst="rect">
            <a:avLst/>
          </a:prstGeom>
        </p:spPr>
      </p:pic>
    </p:spTree>
    <p:extLst>
      <p:ext uri="{BB962C8B-B14F-4D97-AF65-F5344CB8AC3E}">
        <p14:creationId xmlns:p14="http://schemas.microsoft.com/office/powerpoint/2010/main" val="4400321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TM04033919[[fn=Контур]]</Template>
  <TotalTime>18</TotalTime>
  <Words>565</Words>
  <Application>Microsoft Office PowerPoint</Application>
  <PresentationFormat>Широкоэкранный</PresentationFormat>
  <Paragraphs>17</Paragraphs>
  <Slides>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Arial</vt:lpstr>
      <vt:lpstr>Times New Roman</vt:lpstr>
      <vt:lpstr>Trebuchet MS</vt:lpstr>
      <vt:lpstr>Tw Cen MT</vt:lpstr>
      <vt:lpstr>Контур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O'tkirbek</dc:creator>
  <cp:lastModifiedBy>O'tkirbek</cp:lastModifiedBy>
  <cp:revision>5</cp:revision>
  <dcterms:created xsi:type="dcterms:W3CDTF">2025-02-15T09:27:54Z</dcterms:created>
  <dcterms:modified xsi:type="dcterms:W3CDTF">2025-03-25T01:21:52Z</dcterms:modified>
</cp:coreProperties>
</file>