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smtClean="0"/>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smtClean="0"/>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smtClean="0"/>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smtClean="0"/>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smtClean="0"/>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smtClean="0"/>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48A87A34-81AB-432B-8DAE-1953F412C126}"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smtClean="0"/>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48A87A34-81AB-432B-8DAE-1953F412C12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3/25/2025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87829" y="1045029"/>
            <a:ext cx="10215154" cy="3593291"/>
          </a:xfrm>
          <a:prstGeom prst="rect">
            <a:avLst/>
          </a:prstGeom>
        </p:spPr>
        <p:txBody>
          <a:bodyPr wrap="square">
            <a:spAutoFit/>
          </a:bodyPr>
          <a:lstStyle/>
          <a:p>
            <a:pPr marL="1201420" marR="110490" algn="ctr">
              <a:spcAft>
                <a:spcPts val="0"/>
              </a:spcAft>
              <a:tabLst>
                <a:tab pos="305435" algn="l"/>
              </a:tabLst>
            </a:pPr>
            <a:r>
              <a:rPr lang="tr-TR" sz="4400" b="1" dirty="0">
                <a:latin typeface="Times New Roman" panose="02020603050405020304" pitchFamily="18" charset="0"/>
                <a:ea typeface="Times New Roman" panose="02020603050405020304" pitchFamily="18" charset="0"/>
              </a:rPr>
              <a:t>Gazlamalarni</a:t>
            </a:r>
            <a:r>
              <a:rPr lang="tr-TR" sz="4400" b="1" spc="-65"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fizik,</a:t>
            </a:r>
            <a:r>
              <a:rPr lang="tr-TR" sz="4400" b="1" spc="-75"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geometrik,</a:t>
            </a:r>
            <a:r>
              <a:rPr lang="tr-TR" sz="4400" b="1" spc="-65"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mexanik</a:t>
            </a:r>
            <a:r>
              <a:rPr lang="tr-TR" sz="4400" b="1" spc="-90" dirty="0">
                <a:latin typeface="Times New Roman" panose="02020603050405020304" pitchFamily="18" charset="0"/>
                <a:ea typeface="Times New Roman" panose="02020603050405020304" pitchFamily="18" charset="0"/>
              </a:rPr>
              <a:t> </a:t>
            </a:r>
            <a:r>
              <a:rPr lang="tr-TR" sz="4400" b="1" spc="-10" dirty="0">
                <a:latin typeface="Times New Roman" panose="02020603050405020304" pitchFamily="18" charset="0"/>
                <a:ea typeface="Times New Roman" panose="02020603050405020304" pitchFamily="18" charset="0"/>
              </a:rPr>
              <a:t>hossalari.</a:t>
            </a:r>
            <a:endParaRPr lang="ru-RU" sz="4400" dirty="0">
              <a:latin typeface="Times New Roman" panose="02020603050405020304" pitchFamily="18" charset="0"/>
              <a:ea typeface="Times New Roman" panose="02020603050405020304" pitchFamily="18" charset="0"/>
            </a:endParaRPr>
          </a:p>
          <a:p>
            <a:pPr marL="536575" marR="650240" algn="ctr">
              <a:spcBef>
                <a:spcPts val="920"/>
              </a:spcBef>
              <a:spcAft>
                <a:spcPts val="0"/>
              </a:spcAft>
            </a:pPr>
            <a:r>
              <a:rPr lang="tr-TR" sz="4400" b="1" dirty="0">
                <a:latin typeface="Times New Roman" panose="02020603050405020304" pitchFamily="18" charset="0"/>
                <a:ea typeface="Times New Roman" panose="02020603050405020304" pitchFamily="18" charset="0"/>
              </a:rPr>
              <a:t>Gazlamalarning</a:t>
            </a:r>
            <a:r>
              <a:rPr lang="tr-TR" sz="4400" b="1" spc="-65"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fizikaviy</a:t>
            </a:r>
            <a:r>
              <a:rPr lang="tr-TR" sz="4400" b="1" spc="-75"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xossalari:</a:t>
            </a:r>
            <a:r>
              <a:rPr lang="tr-TR" sz="4400" b="1" spc="-80"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gigroskopiklik,</a:t>
            </a:r>
            <a:r>
              <a:rPr lang="tr-TR" sz="4400" b="1" spc="-70"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havo</a:t>
            </a:r>
            <a:r>
              <a:rPr lang="tr-TR" sz="4400" b="1" spc="-70" dirty="0">
                <a:latin typeface="Times New Roman" panose="02020603050405020304" pitchFamily="18" charset="0"/>
                <a:ea typeface="Times New Roman" panose="02020603050405020304" pitchFamily="18" charset="0"/>
              </a:rPr>
              <a:t> </a:t>
            </a:r>
            <a:r>
              <a:rPr lang="tr-TR" sz="4400" b="1" dirty="0">
                <a:latin typeface="Times New Roman" panose="02020603050405020304" pitchFamily="18" charset="0"/>
                <a:ea typeface="Times New Roman" panose="02020603050405020304" pitchFamily="18" charset="0"/>
              </a:rPr>
              <a:t>va</a:t>
            </a:r>
            <a:r>
              <a:rPr lang="tr-TR" sz="4400" b="1" spc="-70" dirty="0">
                <a:latin typeface="Times New Roman" panose="02020603050405020304" pitchFamily="18" charset="0"/>
                <a:ea typeface="Times New Roman" panose="02020603050405020304" pitchFamily="18" charset="0"/>
              </a:rPr>
              <a:t> </a:t>
            </a:r>
            <a:r>
              <a:rPr lang="tr-TR" sz="4400" b="1" spc="-20" dirty="0">
                <a:latin typeface="Times New Roman" panose="02020603050405020304" pitchFamily="18" charset="0"/>
                <a:ea typeface="Times New Roman" panose="02020603050405020304" pitchFamily="18" charset="0"/>
              </a:rPr>
              <a:t>bug</a:t>
            </a:r>
            <a:r>
              <a:rPr lang="tr-TR" sz="4400" b="1" spc="-20" dirty="0" smtClean="0">
                <a:latin typeface="Times New Roman" panose="02020603050405020304" pitchFamily="18" charset="0"/>
                <a:ea typeface="Times New Roman" panose="02020603050405020304" pitchFamily="18" charset="0"/>
              </a:rPr>
              <a:t>‘</a:t>
            </a:r>
            <a:r>
              <a:rPr lang="en-US" sz="4400" b="1" spc="-20" dirty="0" smtClean="0">
                <a:latin typeface="Times New Roman" panose="02020603050405020304" pitchFamily="18" charset="0"/>
                <a:ea typeface="Times New Roman" panose="02020603050405020304" pitchFamily="18" charset="0"/>
              </a:rPr>
              <a:t> </a:t>
            </a:r>
            <a:r>
              <a:rPr lang="en-US" sz="4400" b="1" spc="-20" dirty="0" err="1" smtClean="0">
                <a:latin typeface="Times New Roman" panose="02020603050405020304" pitchFamily="18" charset="0"/>
                <a:ea typeface="Times New Roman" panose="02020603050405020304" pitchFamily="18" charset="0"/>
              </a:rPr>
              <a:t>o’tkazishuvchanligi</a:t>
            </a:r>
            <a:endParaRPr lang="ru-RU" sz="4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9808896"/>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2961" y="313509"/>
            <a:ext cx="9692640" cy="5078313"/>
          </a:xfrm>
          <a:prstGeom prst="rect">
            <a:avLst/>
          </a:prstGeom>
        </p:spPr>
        <p:txBody>
          <a:bodyPr wrap="square">
            <a:spAutoFit/>
          </a:bodyPr>
          <a:lstStyle/>
          <a:p>
            <a:pPr marL="339725" marR="624840" indent="450850" algn="just">
              <a:lnSpc>
                <a:spcPct val="150000"/>
              </a:lnSpc>
              <a:spcBef>
                <a:spcPts val="1090"/>
              </a:spcBef>
              <a:spcAft>
                <a:spcPts val="0"/>
              </a:spcAft>
            </a:pPr>
            <a:r>
              <a:rPr lang="tr-TR" sz="2400" dirty="0">
                <a:latin typeface="Times New Roman" panose="02020603050405020304" pitchFamily="18" charset="0"/>
                <a:ea typeface="Times New Roman" panose="02020603050405020304" pitchFamily="18" charset="0"/>
              </a:rPr>
              <a:t>Professor G.N. Kukin tasnifiga binoan gazlamalarning mexanik xususiyatlari uchta</a:t>
            </a:r>
            <a:r>
              <a:rPr lang="tr-TR" sz="2400" spc="-5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sinf — yarim davrli, bir davrli va ko‘p davrli xususiyatlarga bo‘linadi. «Bir davr» deganda gazlamalarning kuch ta’siri ostida bo‘lishi (yuklash), kuch ta’siridan bo‘shashi (bo‘shatish) va dam olishi tushuniladi.</a:t>
            </a:r>
            <a:endParaRPr lang="ru-RU" sz="2400" dirty="0">
              <a:latin typeface="Times New Roman" panose="02020603050405020304" pitchFamily="18" charset="0"/>
              <a:ea typeface="Times New Roman" panose="02020603050405020304" pitchFamily="18" charset="0"/>
            </a:endParaRPr>
          </a:p>
          <a:p>
            <a:pPr algn="just">
              <a:lnSpc>
                <a:spcPct val="150000"/>
              </a:lnSpc>
            </a:pPr>
            <a:r>
              <a:rPr lang="tr-TR" sz="2400" dirty="0">
                <a:latin typeface="Times New Roman" panose="02020603050405020304" pitchFamily="18" charset="0"/>
                <a:ea typeface="Times New Roman" panose="02020603050405020304" pitchFamily="18" charset="0"/>
              </a:rPr>
              <a:t>Yarim davrli mexanik xususiyatlar jumlasiga uzish kuchi, cho‘zilishdagi uzayish, uzilishda bajarilgan ish, nisbiy uzish kuchi va boshqalar kiradi. Bu xususiyatlar gazlamaning maksimal mexanik imkoniyatini, hamda sifatliligini ko‘rsatish uchun ishlatiladi. </a:t>
            </a:r>
            <a:endParaRPr lang="ru-RU" sz="2400" dirty="0"/>
          </a:p>
        </p:txBody>
      </p:sp>
    </p:spTree>
    <p:extLst>
      <p:ext uri="{BB962C8B-B14F-4D97-AF65-F5344CB8AC3E}">
        <p14:creationId xmlns:p14="http://schemas.microsoft.com/office/powerpoint/2010/main" val="1052814695"/>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333500" y="752475"/>
            <a:ext cx="9525000" cy="5353050"/>
          </a:xfrm>
          <a:prstGeom prst="rect">
            <a:avLst/>
          </a:prstGeom>
        </p:spPr>
      </p:pic>
    </p:spTree>
    <p:extLst>
      <p:ext uri="{BB962C8B-B14F-4D97-AF65-F5344CB8AC3E}">
        <p14:creationId xmlns:p14="http://schemas.microsoft.com/office/powerpoint/2010/main" val="3160439836"/>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18903" y="365760"/>
            <a:ext cx="9718766" cy="6227346"/>
          </a:xfrm>
          <a:prstGeom prst="rect">
            <a:avLst/>
          </a:prstGeom>
        </p:spPr>
        <p:txBody>
          <a:bodyPr wrap="square">
            <a:spAutoFit/>
          </a:bodyPr>
          <a:lstStyle/>
          <a:p>
            <a:pPr marL="339725" marR="626745" indent="449580" algn="just">
              <a:lnSpc>
                <a:spcPct val="150000"/>
              </a:lnSpc>
              <a:spcBef>
                <a:spcPts val="315"/>
              </a:spcBef>
              <a:spcAft>
                <a:spcPts val="0"/>
              </a:spcAft>
            </a:pPr>
            <a:r>
              <a:rPr lang="tr-TR" sz="2400" b="1" dirty="0">
                <a:latin typeface="Times New Roman" panose="02020603050405020304" pitchFamily="18" charset="0"/>
                <a:ea typeface="Times New Roman" panose="02020603050405020304" pitchFamily="18" charset="0"/>
              </a:rPr>
              <a:t>Gazlamalarning fizik xossalari.</a:t>
            </a:r>
            <a:r>
              <a:rPr lang="tr-TR" sz="2400" dirty="0">
                <a:latin typeface="Times New Roman" panose="02020603050405020304" pitchFamily="18" charset="0"/>
                <a:ea typeface="Times New Roman" panose="02020603050405020304" pitchFamily="18" charset="0"/>
              </a:rPr>
              <a:t>Fizik xususiyatlar guruhiga gazlamalarning gigroskopikligi, havo va bug‘o‘tkazuvchanligi, chang yutuvchanligi, elektrlanuvchanligi, optik va issiqni saqlash xususiyatlari kiradi. Fizik xususiyatlarni quyidagi guruhlarga bo‘lish mumkin:</a:t>
            </a:r>
            <a:endParaRPr lang="ru-RU" sz="2400" dirty="0">
              <a:latin typeface="Times New Roman" panose="02020603050405020304" pitchFamily="18" charset="0"/>
              <a:ea typeface="Times New Roman" panose="02020603050405020304" pitchFamily="18" charset="0"/>
            </a:endParaRPr>
          </a:p>
          <a:p>
            <a:pPr marL="742950" lvl="1" indent="-285750" algn="just">
              <a:spcAft>
                <a:spcPts val="0"/>
              </a:spcAft>
              <a:buSzPts val="1400"/>
              <a:buFont typeface="Times New Roman" panose="02020603050405020304" pitchFamily="18" charset="0"/>
              <a:buAutoNum type="arabicPeriod"/>
              <a:tabLst>
                <a:tab pos="1342390" algn="l"/>
              </a:tabLst>
            </a:pPr>
            <a:r>
              <a:rPr lang="tr-TR" sz="2400" dirty="0">
                <a:latin typeface="Times New Roman" panose="02020603050405020304" pitchFamily="18" charset="0"/>
                <a:ea typeface="Times New Roman" panose="02020603050405020304" pitchFamily="18" charset="0"/>
              </a:rPr>
              <a:t>Gazlamalarning</a:t>
            </a:r>
            <a:r>
              <a:rPr lang="tr-TR" sz="2400" spc="-7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shimish</a:t>
            </a:r>
            <a:r>
              <a:rPr lang="tr-TR" sz="2400" spc="-6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qobiliyatiga</a:t>
            </a:r>
            <a:r>
              <a:rPr lang="tr-TR" sz="2400" spc="-6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bog‘liq</a:t>
            </a:r>
            <a:r>
              <a:rPr lang="tr-TR" sz="2400" spc="-75"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xususiyatlar.</a:t>
            </a:r>
            <a:endParaRPr lang="ru-RU" sz="2400" dirty="0">
              <a:latin typeface="Times New Roman" panose="02020603050405020304" pitchFamily="18" charset="0"/>
              <a:ea typeface="Times New Roman" panose="02020603050405020304" pitchFamily="18" charset="0"/>
            </a:endParaRPr>
          </a:p>
          <a:p>
            <a:pPr marL="742950" marR="1283970" lvl="1" indent="-285750" algn="just">
              <a:lnSpc>
                <a:spcPct val="150000"/>
              </a:lnSpc>
              <a:spcBef>
                <a:spcPts val="805"/>
              </a:spcBef>
              <a:spcAft>
                <a:spcPts val="0"/>
              </a:spcAft>
              <a:buSzPts val="1400"/>
              <a:buFont typeface="Times New Roman" panose="02020603050405020304" pitchFamily="18" charset="0"/>
              <a:buAutoNum type="arabicPeriod"/>
              <a:tabLst>
                <a:tab pos="1423670" algn="l"/>
                <a:tab pos="1424305" algn="l"/>
              </a:tabLst>
            </a:pPr>
            <a:r>
              <a:rPr lang="tr-TR" sz="2400" dirty="0">
                <a:latin typeface="Times New Roman" panose="02020603050405020304" pitchFamily="18" charset="0"/>
                <a:ea typeface="Times New Roman" panose="02020603050405020304" pitchFamily="18" charset="0"/>
              </a:rPr>
              <a:t>Gazlamalarning o‘zidan havo, suv, bug‘ va hokazolarni o‘tkazishqobiliyatiga bog‘liq xususiyatlari.</a:t>
            </a:r>
            <a:endParaRPr lang="ru-RU" sz="2400" dirty="0">
              <a:latin typeface="Times New Roman" panose="02020603050405020304" pitchFamily="18" charset="0"/>
              <a:ea typeface="Times New Roman" panose="02020603050405020304" pitchFamily="18" charset="0"/>
            </a:endParaRPr>
          </a:p>
          <a:p>
            <a:pPr marL="742950" marR="737235" lvl="1" indent="-285750">
              <a:lnSpc>
                <a:spcPct val="150000"/>
              </a:lnSpc>
              <a:spcBef>
                <a:spcPts val="10"/>
              </a:spcBef>
              <a:spcAft>
                <a:spcPts val="0"/>
              </a:spcAft>
              <a:buSzPts val="1400"/>
              <a:buFont typeface="Times New Roman" panose="02020603050405020304" pitchFamily="18" charset="0"/>
              <a:buAutoNum type="arabicPeriod"/>
              <a:tabLst>
                <a:tab pos="1411605" algn="l"/>
                <a:tab pos="1412240" algn="l"/>
              </a:tabLst>
            </a:pPr>
            <a:r>
              <a:rPr lang="tr-TR" sz="2400" dirty="0">
                <a:latin typeface="Times New Roman" panose="02020603050405020304" pitchFamily="18" charset="0"/>
                <a:ea typeface="Times New Roman" panose="02020603050405020304" pitchFamily="18" charset="0"/>
              </a:rPr>
              <a:t>Gazlamalarning</a:t>
            </a:r>
            <a:r>
              <a:rPr lang="tr-TR" sz="2400" spc="16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turli haroratlar ta’siriga munosabatini tavsiflaydigan </a:t>
            </a:r>
            <a:r>
              <a:rPr lang="tr-TR" sz="2400" spc="-10" dirty="0">
                <a:latin typeface="Times New Roman" panose="02020603050405020304" pitchFamily="18" charset="0"/>
                <a:ea typeface="Times New Roman" panose="02020603050405020304" pitchFamily="18" charset="0"/>
              </a:rPr>
              <a:t>xususiyatlar.</a:t>
            </a:r>
            <a:endParaRPr lang="ru-RU" sz="2400" dirty="0">
              <a:latin typeface="Times New Roman" panose="02020603050405020304" pitchFamily="18" charset="0"/>
              <a:ea typeface="Times New Roman" panose="02020603050405020304" pitchFamily="18" charset="0"/>
            </a:endParaRPr>
          </a:p>
          <a:p>
            <a:pPr marL="742950" lvl="1" indent="-285750">
              <a:lnSpc>
                <a:spcPts val="1605"/>
              </a:lnSpc>
              <a:spcAft>
                <a:spcPts val="0"/>
              </a:spcAft>
              <a:buSzPts val="1400"/>
              <a:buFont typeface="Times New Roman" panose="02020603050405020304" pitchFamily="18" charset="0"/>
              <a:buAutoNum type="arabicPeriod"/>
              <a:tabLst>
                <a:tab pos="1341755" algn="l"/>
                <a:tab pos="1342390" algn="l"/>
              </a:tabLst>
            </a:pPr>
            <a:r>
              <a:rPr lang="tr-TR" sz="2400" dirty="0">
                <a:latin typeface="Times New Roman" panose="02020603050405020304" pitchFamily="18" charset="0"/>
                <a:ea typeface="Times New Roman" panose="02020603050405020304" pitchFamily="18" charset="0"/>
              </a:rPr>
              <a:t>Gazlamalarning</a:t>
            </a:r>
            <a:r>
              <a:rPr lang="tr-TR" sz="2400" spc="-6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optik</a:t>
            </a:r>
            <a:r>
              <a:rPr lang="tr-TR" sz="2400" spc="-60"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xossalari.</a:t>
            </a:r>
            <a:endParaRPr lang="ru-RU" sz="2400" dirty="0">
              <a:latin typeface="Times New Roman" panose="02020603050405020304" pitchFamily="18" charset="0"/>
              <a:ea typeface="Times New Roman" panose="02020603050405020304" pitchFamily="18" charset="0"/>
            </a:endParaRPr>
          </a:p>
          <a:p>
            <a:pPr marL="742950" lvl="1" indent="-285750">
              <a:spcBef>
                <a:spcPts val="800"/>
              </a:spcBef>
              <a:spcAft>
                <a:spcPts val="0"/>
              </a:spcAft>
              <a:buSzPts val="1400"/>
              <a:buFont typeface="Times New Roman" panose="02020603050405020304" pitchFamily="18" charset="0"/>
              <a:buAutoNum type="arabicPeriod"/>
              <a:tabLst>
                <a:tab pos="1341755" algn="l"/>
                <a:tab pos="1342390" algn="l"/>
              </a:tabLst>
            </a:pPr>
            <a:r>
              <a:rPr lang="tr-TR" sz="2400" dirty="0">
                <a:latin typeface="Times New Roman" panose="02020603050405020304" pitchFamily="18" charset="0"/>
                <a:ea typeface="Times New Roman" panose="02020603050405020304" pitchFamily="18" charset="0"/>
              </a:rPr>
              <a:t>Gazlamalarning</a:t>
            </a:r>
            <a:r>
              <a:rPr lang="tr-TR" sz="2400" spc="-70"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elektrlanuvchanligi.</a:t>
            </a:r>
            <a:endParaRPr lang="ru-RU" sz="24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30624589"/>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8639" y="1267096"/>
            <a:ext cx="10554789" cy="4457952"/>
          </a:xfrm>
          <a:prstGeom prst="rect">
            <a:avLst/>
          </a:prstGeom>
        </p:spPr>
        <p:txBody>
          <a:bodyPr wrap="square">
            <a:spAutoFit/>
          </a:bodyPr>
          <a:lstStyle/>
          <a:p>
            <a:pPr marL="339725" marR="623570" indent="450850" algn="just">
              <a:lnSpc>
                <a:spcPct val="150000"/>
              </a:lnSpc>
              <a:spcAft>
                <a:spcPts val="0"/>
              </a:spcAft>
            </a:pPr>
            <a:r>
              <a:rPr lang="tr-TR" sz="2400" dirty="0">
                <a:latin typeface="Times New Roman" panose="02020603050405020304" pitchFamily="18" charset="0"/>
                <a:ea typeface="Times New Roman" panose="02020603050405020304" pitchFamily="18" charset="0"/>
              </a:rPr>
              <a:t>To‘qimachilik gazlamalari suyuqlik, gaz yoki bug‘ holatida bo‘lgan har xil moddalarni shimish qobiliyatiga ega. Bu holda gazlamalarning</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massasi, o‘lchovlari, mustahkamligi, bikrligi va boshqa xususiyatlari o‘zgaradi. To‘qimachilik gazlamalaridan olingan buyumlarni ishlab chiqarish va ishlatish</a:t>
            </a:r>
            <a:r>
              <a:rPr lang="tr-TR" sz="2400" spc="-9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paytlarida ular doim suv yoki bug‘ ta’sirida bo‘ladilar. Gazlamalarning suv yoki bug‘ni shimish</a:t>
            </a:r>
            <a:r>
              <a:rPr lang="tr-TR" sz="2400" spc="4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qobiliyatini tavsiflovchi bir nechaxususiyatlari bor. Bularga gazlamalarning namligi gigroskopikligi, suv shimdiruvchanligi (kapillyarligi), suvni yutishi va hokazolar </a:t>
            </a:r>
            <a:r>
              <a:rPr lang="tr-TR" sz="2400" spc="-10" dirty="0">
                <a:latin typeface="Times New Roman" panose="02020603050405020304" pitchFamily="18" charset="0"/>
                <a:ea typeface="Times New Roman" panose="02020603050405020304" pitchFamily="18" charset="0"/>
              </a:rPr>
              <a:t>kiradi.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1723887"/>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48641" y="326571"/>
            <a:ext cx="11038114" cy="5555367"/>
          </a:xfrm>
          <a:prstGeom prst="rect">
            <a:avLst/>
          </a:prstGeom>
        </p:spPr>
        <p:txBody>
          <a:bodyPr wrap="square">
            <a:spAutoFit/>
          </a:bodyPr>
          <a:lstStyle/>
          <a:p>
            <a:pPr marL="339725" marR="624840" indent="450850" algn="just">
              <a:lnSpc>
                <a:spcPct val="150000"/>
              </a:lnSpc>
              <a:spcBef>
                <a:spcPts val="20"/>
              </a:spcBef>
              <a:spcAft>
                <a:spcPts val="0"/>
              </a:spcAft>
            </a:pPr>
            <a:r>
              <a:rPr lang="tr-TR" b="1" dirty="0">
                <a:latin typeface="Times New Roman" panose="02020603050405020304" pitchFamily="18" charset="0"/>
                <a:ea typeface="Times New Roman" panose="02020603050405020304" pitchFamily="18" charset="0"/>
              </a:rPr>
              <a:t>Namlik</a:t>
            </a:r>
            <a:r>
              <a:rPr lang="tr-TR" b="1" spc="-15" dirty="0">
                <a:latin typeface="Times New Roman" panose="02020603050405020304" pitchFamily="18" charset="0"/>
                <a:ea typeface="Times New Roman" panose="02020603050405020304" pitchFamily="18" charset="0"/>
              </a:rPr>
              <a:t> </a:t>
            </a:r>
            <a:r>
              <a:rPr lang="tr-TR" b="1" dirty="0">
                <a:latin typeface="Times New Roman" panose="02020603050405020304" pitchFamily="18" charset="0"/>
                <a:ea typeface="Times New Roman" panose="02020603050405020304" pitchFamily="18" charset="0"/>
              </a:rPr>
              <a:t>Wf (foiz) </a:t>
            </a:r>
            <a:r>
              <a:rPr lang="tr-TR" dirty="0">
                <a:latin typeface="Times New Roman" panose="02020603050405020304" pitchFamily="18" charset="0"/>
                <a:ea typeface="Times New Roman" panose="02020603050405020304" pitchFamily="18" charset="0"/>
              </a:rPr>
              <a:t>— havoning haqiqiy</a:t>
            </a:r>
            <a:r>
              <a:rPr lang="tr-TR" spc="-1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namlik sharoitida</a:t>
            </a:r>
            <a:r>
              <a:rPr lang="tr-TR" spc="-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namunalardagi namlik miqdorini ko‘rsatadi va quyidagi formula yordamida hisoblanadi:</a:t>
            </a:r>
            <a:endParaRPr lang="ru-RU" dirty="0">
              <a:latin typeface="Times New Roman" panose="02020603050405020304" pitchFamily="18" charset="0"/>
              <a:ea typeface="Times New Roman" panose="02020603050405020304" pitchFamily="18" charset="0"/>
            </a:endParaRPr>
          </a:p>
          <a:p>
            <a:pPr marL="339725" marR="627380" indent="450850" algn="just">
              <a:lnSpc>
                <a:spcPct val="150000"/>
              </a:lnSpc>
              <a:spcBef>
                <a:spcPts val="375"/>
              </a:spcBef>
              <a:spcAft>
                <a:spcPts val="0"/>
              </a:spcAft>
            </a:pPr>
            <a:r>
              <a:rPr lang="tr-TR" sz="1400" dirty="0">
                <a:latin typeface="Times New Roman" panose="02020603050405020304" pitchFamily="18" charset="0"/>
                <a:ea typeface="Times New Roman" panose="02020603050405020304" pitchFamily="18" charset="0"/>
              </a:rPr>
              <a:t/>
            </a:r>
            <a:br>
              <a:rPr lang="tr-TR" sz="1400" dirty="0">
                <a:latin typeface="Times New Roman" panose="02020603050405020304" pitchFamily="18" charset="0"/>
                <a:ea typeface="Times New Roman" panose="02020603050405020304" pitchFamily="18" charset="0"/>
              </a:rPr>
            </a:br>
            <a:r>
              <a:rPr lang="tr-TR" b="1" dirty="0">
                <a:latin typeface="Times New Roman" panose="02020603050405020304" pitchFamily="18" charset="0"/>
                <a:ea typeface="Times New Roman" panose="02020603050405020304" pitchFamily="18" charset="0"/>
              </a:rPr>
              <a:t>Suv shimdiruvchanligi (kapillyarlik) </a:t>
            </a:r>
            <a:r>
              <a:rPr lang="tr-TR" dirty="0">
                <a:latin typeface="Times New Roman" panose="02020603050405020304" pitchFamily="18" charset="0"/>
                <a:ea typeface="Times New Roman" panose="02020603050405020304" pitchFamily="18" charset="0"/>
              </a:rPr>
              <a:t>— bir soat davomida bir uchi suvga botirilgan namuna bo‘yicha ko‘tarilgan suvning balandligi bilan baholanadi.</a:t>
            </a:r>
            <a:endParaRPr lang="ru-RU" sz="1400" dirty="0">
              <a:latin typeface="Times New Roman" panose="02020603050405020304" pitchFamily="18" charset="0"/>
              <a:ea typeface="Times New Roman" panose="02020603050405020304" pitchFamily="18" charset="0"/>
            </a:endParaRPr>
          </a:p>
          <a:p>
            <a:pPr marL="339725" marR="624205" indent="450850" algn="just">
              <a:lnSpc>
                <a:spcPct val="150000"/>
              </a:lnSpc>
              <a:spcBef>
                <a:spcPts val="815"/>
              </a:spcBef>
              <a:spcAft>
                <a:spcPts val="0"/>
              </a:spcAft>
            </a:pPr>
            <a:r>
              <a:rPr lang="tr-TR" dirty="0">
                <a:latin typeface="Times New Roman" panose="02020603050405020304" pitchFamily="18" charset="0"/>
                <a:ea typeface="Times New Roman" panose="02020603050405020304" pitchFamily="18" charset="0"/>
              </a:rPr>
              <a:t>Gazlamalarning o‘zidan havo, suv, gaz, bug‘, chang, tutun suyuqliklar, radioaktiv nurlarini o‘tkazish qobiliyati o‘tkazuvchanlik deb ataladi.</a:t>
            </a:r>
            <a:endParaRPr lang="ru-RU" dirty="0">
              <a:latin typeface="Times New Roman" panose="02020603050405020304" pitchFamily="18" charset="0"/>
              <a:ea typeface="Times New Roman" panose="02020603050405020304" pitchFamily="18" charset="0"/>
            </a:endParaRPr>
          </a:p>
          <a:p>
            <a:pPr marL="339725" marR="624205" indent="450850" algn="just">
              <a:lnSpc>
                <a:spcPct val="150000"/>
              </a:lnSpc>
              <a:spcAft>
                <a:spcPts val="0"/>
              </a:spcAft>
            </a:pPr>
            <a:r>
              <a:rPr lang="tr-TR" b="1" dirty="0">
                <a:latin typeface="Times New Roman" panose="02020603050405020304" pitchFamily="18" charset="0"/>
                <a:ea typeface="Times New Roman" panose="02020603050405020304" pitchFamily="18" charset="0"/>
              </a:rPr>
              <a:t>Havo o‘tkazuvchanligi </a:t>
            </a:r>
            <a:r>
              <a:rPr lang="tr-TR" dirty="0">
                <a:latin typeface="Times New Roman" panose="02020603050405020304" pitchFamily="18" charset="0"/>
                <a:ea typeface="Times New Roman" panose="02020603050405020304" pitchFamily="18" charset="0"/>
              </a:rPr>
              <a:t>— namunaning o‘zidan havoo‘tkazish qobiliyatibo‘lib</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u havoo‘tkazuvchanlik koeffitsienti bilan baholanadi.</a:t>
            </a:r>
            <a:endParaRPr lang="ru-RU" dirty="0">
              <a:latin typeface="Times New Roman" panose="02020603050405020304" pitchFamily="18" charset="0"/>
              <a:ea typeface="Times New Roman" panose="02020603050405020304" pitchFamily="18" charset="0"/>
            </a:endParaRPr>
          </a:p>
          <a:p>
            <a:pPr marL="339725" marR="623570" indent="450850" algn="just">
              <a:lnSpc>
                <a:spcPct val="150000"/>
              </a:lnSpc>
              <a:spcAft>
                <a:spcPts val="0"/>
              </a:spcAft>
            </a:pPr>
            <a:r>
              <a:rPr lang="tr-TR" dirty="0">
                <a:latin typeface="Times New Roman" panose="02020603050405020304" pitchFamily="18" charset="0"/>
                <a:ea typeface="Times New Roman" panose="02020603050405020304" pitchFamily="18" charset="0"/>
              </a:rPr>
              <a:t>Sinovlarni</a:t>
            </a:r>
            <a:r>
              <a:rPr lang="tr-TR" spc="-1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o‘tkazganda</a:t>
            </a:r>
            <a:r>
              <a:rPr lang="tr-TR" spc="-1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namunaning</a:t>
            </a:r>
            <a:r>
              <a:rPr lang="tr-TR" spc="-1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ikki</a:t>
            </a:r>
            <a:r>
              <a:rPr lang="tr-TR" spc="-1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tomonidagi</a:t>
            </a:r>
            <a:r>
              <a:rPr lang="tr-TR" spc="-1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havo</a:t>
            </a:r>
            <a:r>
              <a:rPr lang="tr-TR" spc="-1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bosimining</a:t>
            </a:r>
            <a:r>
              <a:rPr lang="tr-TR" spc="-1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farqi D</a:t>
            </a:r>
            <a:r>
              <a:rPr lang="tr-TR" baseline="-25000" dirty="0">
                <a:latin typeface="Times New Roman" panose="02020603050405020304" pitchFamily="18" charset="0"/>
                <a:ea typeface="Times New Roman" panose="02020603050405020304" pitchFamily="18" charset="0"/>
              </a:rPr>
              <a:t>r</a:t>
            </a:r>
            <a:r>
              <a:rPr lang="tr-TR" spc="-1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 5 mm suv ustuni yoki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bosim 49 Pa ga teng bo‘ladi. Bunday farq kiyim ostidagi havo bosimi bilan atrofdagi havo bosimi bilan farqga mos keladi. Havoo‘tkazuvchanlik gazlamalarning tola tarkibi, pardozlash turi va zichligigabog‘liq bo‘ladi.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86332986"/>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97279" y="796835"/>
            <a:ext cx="9548949" cy="4524315"/>
          </a:xfrm>
          <a:prstGeom prst="rect">
            <a:avLst/>
          </a:prstGeom>
        </p:spPr>
        <p:txBody>
          <a:bodyPr wrap="square">
            <a:spAutoFit/>
          </a:bodyPr>
          <a:lstStyle/>
          <a:p>
            <a:pPr marL="339725" marR="624205" indent="450850" algn="just">
              <a:lnSpc>
                <a:spcPct val="150000"/>
              </a:lnSpc>
              <a:spcBef>
                <a:spcPts val="5"/>
              </a:spcBef>
              <a:spcAft>
                <a:spcPts val="0"/>
              </a:spcAft>
            </a:pPr>
            <a:r>
              <a:rPr lang="tr-TR" sz="2400" b="1" dirty="0">
                <a:latin typeface="Times New Roman" panose="02020603050405020304" pitchFamily="18" charset="0"/>
                <a:ea typeface="Times New Roman" panose="02020603050405020304" pitchFamily="18" charset="0"/>
              </a:rPr>
              <a:t>Issiqni saqlash xususiyatlari</a:t>
            </a:r>
            <a:r>
              <a:rPr lang="tr-TR" sz="2400" dirty="0">
                <a:latin typeface="Times New Roman" panose="02020603050405020304" pitchFamily="18" charset="0"/>
                <a:ea typeface="Times New Roman" panose="02020603050405020304" pitchFamily="18" charset="0"/>
              </a:rPr>
              <a:t>. Gazlamalarga issiqlik energiyasi ta’sir etganda ularda bir qator xususiyatlar yuz beradi: issiqni o‘tkazish qobiliyati, issiqni yutish qobiliyati, issiqlik ta’sirida o‘z xususiyatlarini o‘zgartirish yoki saqlashqobiliyati.</a:t>
            </a:r>
            <a:endParaRPr lang="ru-RU" sz="2400" dirty="0">
              <a:latin typeface="Times New Roman" panose="02020603050405020304" pitchFamily="18" charset="0"/>
              <a:ea typeface="Times New Roman" panose="02020603050405020304" pitchFamily="18" charset="0"/>
            </a:endParaRPr>
          </a:p>
          <a:p>
            <a:pPr algn="just"/>
            <a:r>
              <a:rPr lang="tr-TR" sz="2400" b="1" dirty="0">
                <a:latin typeface="Times New Roman" panose="02020603050405020304" pitchFamily="18" charset="0"/>
                <a:ea typeface="Times New Roman" panose="02020603050405020304" pitchFamily="18" charset="0"/>
              </a:rPr>
              <a:t>Issiqni o‘tkazuvchanlik </a:t>
            </a:r>
            <a:r>
              <a:rPr lang="tr-TR" sz="2400" dirty="0">
                <a:latin typeface="Times New Roman" panose="02020603050405020304" pitchFamily="18" charset="0"/>
                <a:ea typeface="Times New Roman" panose="02020603050405020304" pitchFamily="18" charset="0"/>
              </a:rPr>
              <a:t>— bu qattiq jismlar qo‘zg‘almas suyuqliklar va gazlarning turli haroratdagi qismlar orasidagi issiqni o‘tkazish jarayoni. Uni baholash uchun issiqni o‘tkazuvchanlik koeffitsienti ishlatiladi. Bu koeffitsient bir soat ichida qalinligi bir metr hamda o‘ng va teskari tomonlarining harorat farqi bir gradusga teng bo ‘lgan gazlamaning bir kvadrat metrli yuzasidan o‘tgan issiqlik miqdorini</a:t>
            </a:r>
            <a:r>
              <a:rPr lang="tr-TR" sz="2400" spc="4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ko‘rsatadi: </a:t>
            </a:r>
            <a:endParaRPr lang="ru-RU" sz="2400" dirty="0"/>
          </a:p>
        </p:txBody>
      </p:sp>
    </p:spTree>
    <p:extLst>
      <p:ext uri="{BB962C8B-B14F-4D97-AF65-F5344CB8AC3E}">
        <p14:creationId xmlns:p14="http://schemas.microsoft.com/office/powerpoint/2010/main" val="301990496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88720" y="889844"/>
            <a:ext cx="9666514" cy="5011949"/>
          </a:xfrm>
          <a:prstGeom prst="rect">
            <a:avLst/>
          </a:prstGeom>
        </p:spPr>
        <p:txBody>
          <a:bodyPr wrap="square">
            <a:spAutoFit/>
          </a:bodyPr>
          <a:lstStyle/>
          <a:p>
            <a:pPr marL="339725" marR="624205" indent="450850" algn="just">
              <a:lnSpc>
                <a:spcPct val="150000"/>
              </a:lnSpc>
              <a:spcBef>
                <a:spcPts val="10"/>
              </a:spcBef>
              <a:spcAft>
                <a:spcPts val="0"/>
              </a:spcAft>
            </a:pPr>
            <a:r>
              <a:rPr lang="tr-TR" sz="2400" dirty="0">
                <a:latin typeface="Times New Roman" panose="02020603050405020304" pitchFamily="18" charset="0"/>
                <a:ea typeface="Times New Roman" panose="02020603050405020304" pitchFamily="18" charset="0"/>
              </a:rPr>
              <a:t>Tovlanuvchanlik. Bu insonning ko‘zgudek qaytarilgan va tarqatilgan nurlardan iborat bo‘lgan yorug‘lik oqimini tasavvur qilishi. Bu yorug‘lik oqimida ko‘zgudek qaytarilgan nurlar qismi qancha ko‘p bo‘lsa, gazlamalarning tovlanuvchanligi ham shuncha katta bo‘ladi. Binobarin, gazlamalarning tovlanuvchanligi ularni hosil</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qiluvchi tolalar va iplarning tovlanuvchanligiga, ularning tuzilishiga va joylashishiga, hamda gazlamalarning sirt ko‘rinishiga bog‘liq. Gazlamalarning tovlanuvchanligi FB- 2 markali fotoelektr tovlanuvchanlikni o‘lchovchi asbobda aniqlanadi.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436534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992777" y="300446"/>
            <a:ext cx="11051177" cy="6606937"/>
          </a:xfrm>
          <a:prstGeom prst="rect">
            <a:avLst/>
          </a:prstGeom>
        </p:spPr>
        <p:txBody>
          <a:bodyPr wrap="square">
            <a:spAutoFit/>
          </a:bodyPr>
          <a:lstStyle/>
          <a:p>
            <a:pPr marL="339725" marR="624840" indent="450850" algn="just">
              <a:lnSpc>
                <a:spcPct val="150000"/>
              </a:lnSpc>
              <a:spcBef>
                <a:spcPts val="295"/>
              </a:spcBef>
              <a:spcAft>
                <a:spcPts val="0"/>
              </a:spcAft>
            </a:pPr>
            <a:r>
              <a:rPr lang="tr-TR" sz="2400" b="1" dirty="0">
                <a:latin typeface="Times New Roman" panose="02020603050405020304" pitchFamily="18" charset="0"/>
                <a:ea typeface="Times New Roman" panose="02020603050405020304" pitchFamily="18" charset="0"/>
              </a:rPr>
              <a:t>Oppoqlik. </a:t>
            </a:r>
            <a:r>
              <a:rPr lang="tr-TR" sz="2400" dirty="0">
                <a:latin typeface="Times New Roman" panose="02020603050405020304" pitchFamily="18" charset="0"/>
                <a:ea typeface="Times New Roman" panose="02020603050405020304" pitchFamily="18" charset="0"/>
              </a:rPr>
              <a:t>Gazlamaning rangi va benuqson oq sirt rangi</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orasidagi umumiylik darajasini ko‘rsatadi. Gazlamalarning oppoqligini elektron komparator EKS-1 yoki fotoelektr FB-2 asboblarida aniqlash mumkin.</a:t>
            </a:r>
            <a:endParaRPr lang="ru-RU" sz="2400" dirty="0">
              <a:latin typeface="Times New Roman" panose="02020603050405020304" pitchFamily="18" charset="0"/>
              <a:ea typeface="Times New Roman" panose="02020603050405020304" pitchFamily="18" charset="0"/>
            </a:endParaRPr>
          </a:p>
          <a:p>
            <a:pPr marL="791210" algn="just">
              <a:spcBef>
                <a:spcPts val="15"/>
              </a:spcBef>
              <a:spcAft>
                <a:spcPts val="0"/>
              </a:spcAft>
            </a:pPr>
            <a:r>
              <a:rPr lang="tr-TR" sz="2400" b="1" dirty="0">
                <a:latin typeface="Times New Roman" panose="02020603050405020304" pitchFamily="18" charset="0"/>
                <a:ea typeface="Times New Roman" panose="02020603050405020304" pitchFamily="18" charset="0"/>
              </a:rPr>
              <a:t>Tiniqlik.</a:t>
            </a:r>
            <a:r>
              <a:rPr lang="tr-TR" sz="2400" b="1" spc="23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Gazlamalar</a:t>
            </a:r>
            <a:r>
              <a:rPr lang="tr-TR" sz="2400" spc="21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orqali</a:t>
            </a:r>
            <a:r>
              <a:rPr lang="tr-TR" sz="2400" spc="2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yorug‘lik</a:t>
            </a:r>
            <a:r>
              <a:rPr lang="tr-TR" sz="2400" spc="2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oqimi</a:t>
            </a:r>
            <a:r>
              <a:rPr lang="tr-TR" sz="2400" spc="25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o‘tishini</a:t>
            </a:r>
            <a:r>
              <a:rPr lang="tr-TR" sz="2400" spc="22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his</a:t>
            </a:r>
            <a:r>
              <a:rPr lang="tr-TR" sz="2400" spc="2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qilish</a:t>
            </a:r>
            <a:r>
              <a:rPr lang="tr-TR" sz="2400" spc="23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bilan</a:t>
            </a:r>
            <a:r>
              <a:rPr lang="tr-TR" sz="2400" spc="240"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bog‘liq</a:t>
            </a:r>
            <a:endParaRPr lang="ru-RU" sz="2400" dirty="0">
              <a:latin typeface="Times New Roman" panose="02020603050405020304" pitchFamily="18" charset="0"/>
              <a:ea typeface="Times New Roman" panose="02020603050405020304" pitchFamily="18" charset="0"/>
            </a:endParaRPr>
          </a:p>
          <a:p>
            <a:pPr marL="339725" marR="626110" algn="just">
              <a:lnSpc>
                <a:spcPct val="150000"/>
              </a:lnSpc>
              <a:spcBef>
                <a:spcPts val="385"/>
              </a:spcBef>
              <a:spcAft>
                <a:spcPts val="0"/>
              </a:spcAft>
            </a:pPr>
            <a:r>
              <a:rPr lang="tr-TR" sz="2400" dirty="0">
                <a:latin typeface="Times New Roman" panose="02020603050405020304" pitchFamily="18" charset="0"/>
                <a:ea typeface="Times New Roman" panose="02020603050405020304" pitchFamily="18" charset="0"/>
              </a:rPr>
              <a:t/>
            </a:r>
            <a:br>
              <a:rPr lang="tr-TR" sz="2400" dirty="0">
                <a:latin typeface="Times New Roman" panose="02020603050405020304" pitchFamily="18" charset="0"/>
                <a:ea typeface="Times New Roman" panose="02020603050405020304" pitchFamily="18" charset="0"/>
              </a:rPr>
            </a:br>
            <a:r>
              <a:rPr lang="tr-TR" sz="2400" dirty="0">
                <a:latin typeface="Times New Roman" panose="02020603050405020304" pitchFamily="18" charset="0"/>
                <a:ea typeface="Times New Roman" panose="02020603050405020304" pitchFamily="18" charset="0"/>
              </a:rPr>
              <a:t>bo‘lib, gazlamaning tolaviy tarkibi va tuzilishiga bog‘liq. Gazlamaning zichligi va qalinligi oshishi bilan uning tiniqligi pasayadi.</a:t>
            </a:r>
            <a:endParaRPr lang="ru-RU" sz="2400" dirty="0">
              <a:latin typeface="Times New Roman" panose="02020603050405020304" pitchFamily="18" charset="0"/>
              <a:ea typeface="Times New Roman" panose="02020603050405020304" pitchFamily="18" charset="0"/>
            </a:endParaRPr>
          </a:p>
          <a:p>
            <a:pPr marL="339725" marR="623570" indent="450850" algn="just">
              <a:lnSpc>
                <a:spcPct val="150000"/>
              </a:lnSpc>
              <a:spcAft>
                <a:spcPts val="0"/>
              </a:spcAft>
            </a:pPr>
            <a:r>
              <a:rPr lang="tr-TR" sz="2400" b="1" dirty="0">
                <a:latin typeface="Times New Roman" panose="02020603050405020304" pitchFamily="18" charset="0"/>
                <a:ea typeface="Times New Roman" panose="02020603050405020304" pitchFamily="18" charset="0"/>
              </a:rPr>
              <a:t>Elektrlanuvchanlik. </a:t>
            </a:r>
            <a:r>
              <a:rPr lang="tr-TR" sz="2400" dirty="0">
                <a:latin typeface="Times New Roman" panose="02020603050405020304" pitchFamily="18" charset="0"/>
                <a:ea typeface="Times New Roman" panose="02020603050405020304" pitchFamily="18" charset="0"/>
              </a:rPr>
              <a:t>Bu gazlamalarning ma’lum sharoitlarda o‘z sirtiga statik elektr zaryadlarini to‘plash xususiyati. Tayyorlash va foydalanish jarayonlarida</a:t>
            </a:r>
            <a:r>
              <a:rPr lang="tr-TR" sz="2400" spc="4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trikotaj gazlamalari albatta boshqa jism sirtlariga tegadi va ishqalanadi. Natijada, ularning sirtida birdaniga ikkita jarayon o‘tib boradi: zaryadlar uzluksiz to‘planadi va </a:t>
            </a:r>
            <a:r>
              <a:rPr lang="tr-TR" sz="2400" spc="-10" dirty="0">
                <a:latin typeface="Times New Roman" panose="02020603050405020304" pitchFamily="18" charset="0"/>
                <a:ea typeface="Times New Roman" panose="02020603050405020304" pitchFamily="18" charset="0"/>
              </a:rPr>
              <a:t>tarqaladi</a:t>
            </a:r>
            <a:r>
              <a:rPr lang="tr-TR" spc="-10" dirty="0">
                <a:latin typeface="Times New Roman" panose="02020603050405020304" pitchFamily="18" charset="0"/>
                <a:ea typeface="Times New Roman" panose="02020603050405020304" pitchFamily="18" charset="0"/>
              </a:rPr>
              <a:t>.</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7861972"/>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20239" y="1423851"/>
            <a:ext cx="9039497" cy="3826689"/>
          </a:xfrm>
          <a:prstGeom prst="rect">
            <a:avLst/>
          </a:prstGeom>
        </p:spPr>
        <p:txBody>
          <a:bodyPr wrap="square">
            <a:spAutoFit/>
          </a:bodyPr>
          <a:lstStyle/>
          <a:p>
            <a:pPr marL="791210" algn="just">
              <a:spcBef>
                <a:spcPts val="30"/>
              </a:spcBef>
              <a:spcAft>
                <a:spcPts val="0"/>
              </a:spcAft>
            </a:pPr>
            <a:r>
              <a:rPr lang="tr-TR" sz="2400" b="1" dirty="0">
                <a:latin typeface="Times New Roman" panose="02020603050405020304" pitchFamily="18" charset="0"/>
                <a:ea typeface="Times New Roman" panose="02020603050405020304" pitchFamily="18" charset="0"/>
              </a:rPr>
              <a:t>Gazlamalarning</a:t>
            </a:r>
            <a:r>
              <a:rPr lang="tr-TR" sz="2400" b="1" spc="-6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geometrik</a:t>
            </a:r>
            <a:r>
              <a:rPr lang="tr-TR" sz="2400" b="1" spc="-8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xossalari:</a:t>
            </a:r>
            <a:r>
              <a:rPr lang="tr-TR" sz="2400" b="1" spc="-5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qalinligi,</a:t>
            </a:r>
            <a:r>
              <a:rPr lang="tr-TR" sz="2400" b="1" spc="-40"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uzunligi,</a:t>
            </a:r>
            <a:r>
              <a:rPr lang="tr-TR" sz="2400" b="1" spc="-5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eni</a:t>
            </a:r>
            <a:r>
              <a:rPr lang="tr-TR" sz="2400" b="1" spc="-65" dirty="0">
                <a:latin typeface="Times New Roman" panose="02020603050405020304" pitchFamily="18" charset="0"/>
                <a:ea typeface="Times New Roman" panose="02020603050405020304" pitchFamily="18" charset="0"/>
              </a:rPr>
              <a:t> </a:t>
            </a:r>
            <a:r>
              <a:rPr lang="tr-TR" sz="2400" b="1" dirty="0">
                <a:latin typeface="Times New Roman" panose="02020603050405020304" pitchFamily="18" charset="0"/>
                <a:ea typeface="Times New Roman" panose="02020603050405020304" pitchFamily="18" charset="0"/>
              </a:rPr>
              <a:t>va</a:t>
            </a:r>
            <a:r>
              <a:rPr lang="tr-TR" sz="2400" b="1" spc="-60" dirty="0">
                <a:latin typeface="Times New Roman" panose="02020603050405020304" pitchFamily="18" charset="0"/>
                <a:ea typeface="Times New Roman" panose="02020603050405020304" pitchFamily="18" charset="0"/>
              </a:rPr>
              <a:t> </a:t>
            </a:r>
            <a:r>
              <a:rPr lang="tr-TR" sz="2400" b="1" spc="-10" dirty="0">
                <a:latin typeface="Times New Roman" panose="02020603050405020304" pitchFamily="18" charset="0"/>
                <a:ea typeface="Times New Roman" panose="02020603050405020304" pitchFamily="18" charset="0"/>
              </a:rPr>
              <a:t>og‘irligi</a:t>
            </a:r>
            <a:endParaRPr lang="ru-RU" sz="2400" dirty="0">
              <a:latin typeface="Times New Roman" panose="02020603050405020304" pitchFamily="18" charset="0"/>
              <a:ea typeface="Times New Roman" panose="02020603050405020304" pitchFamily="18" charset="0"/>
            </a:endParaRPr>
          </a:p>
          <a:p>
            <a:pPr marL="791210" algn="just">
              <a:spcBef>
                <a:spcPts val="775"/>
              </a:spcBef>
              <a:spcAft>
                <a:spcPts val="0"/>
              </a:spcAft>
            </a:pPr>
            <a:r>
              <a:rPr lang="tr-TR" sz="2400" dirty="0">
                <a:latin typeface="Times New Roman" panose="02020603050405020304" pitchFamily="18" charset="0"/>
                <a:ea typeface="Times New Roman" panose="02020603050405020304" pitchFamily="18" charset="0"/>
              </a:rPr>
              <a:t>Gazlamalarining</a:t>
            </a:r>
            <a:r>
              <a:rPr lang="tr-TR" sz="2400" spc="-5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tahlil</a:t>
            </a:r>
            <a:r>
              <a:rPr lang="tr-TR" sz="2400" spc="-5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qilganda</a:t>
            </a:r>
            <a:r>
              <a:rPr lang="tr-TR" sz="2400" spc="-6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quyidagi</a:t>
            </a:r>
            <a:r>
              <a:rPr lang="tr-TR" sz="2400" spc="-5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ko</a:t>
            </a:r>
            <a:r>
              <a:rPr lang="tr-TR" sz="2400" spc="-5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‘rsatgichlar</a:t>
            </a:r>
            <a:r>
              <a:rPr lang="tr-TR" sz="2400" spc="-45"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aniqlanadi:</a:t>
            </a:r>
            <a:endParaRPr lang="ru-RU" sz="2400" dirty="0">
              <a:latin typeface="Times New Roman" panose="02020603050405020304" pitchFamily="18" charset="0"/>
              <a:ea typeface="Times New Roman" panose="02020603050405020304" pitchFamily="18" charset="0"/>
            </a:endParaRPr>
          </a:p>
          <a:p>
            <a:pPr marL="342900" lvl="0" indent="-342900" algn="just">
              <a:spcBef>
                <a:spcPts val="805"/>
              </a:spcBef>
              <a:spcAft>
                <a:spcPts val="0"/>
              </a:spcAft>
              <a:buSzPts val="1400"/>
              <a:buFont typeface="Times New Roman" panose="02020603050405020304" pitchFamily="18" charset="0"/>
              <a:buAutoNum type="arabicPeriod"/>
              <a:tabLst>
                <a:tab pos="1341755" algn="l"/>
                <a:tab pos="1342390" algn="l"/>
              </a:tabLst>
            </a:pPr>
            <a:r>
              <a:rPr lang="tr-TR" sz="2400" dirty="0">
                <a:latin typeface="Times New Roman" panose="02020603050405020304" pitchFamily="18" charset="0"/>
                <a:ea typeface="Times New Roman" panose="02020603050405020304" pitchFamily="18" charset="0"/>
              </a:rPr>
              <a:t>Chiziqli</a:t>
            </a:r>
            <a:r>
              <a:rPr lang="tr-TR" sz="2400" spc="-50"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o‘lchamlari</a:t>
            </a:r>
            <a:endParaRPr lang="ru-RU" sz="2400" dirty="0">
              <a:latin typeface="Times New Roman" panose="02020603050405020304" pitchFamily="18" charset="0"/>
              <a:ea typeface="Times New Roman" panose="02020603050405020304" pitchFamily="18" charset="0"/>
            </a:endParaRPr>
          </a:p>
          <a:p>
            <a:pPr marL="342900" lvl="0" indent="-342900" algn="just">
              <a:spcBef>
                <a:spcPts val="805"/>
              </a:spcBef>
              <a:spcAft>
                <a:spcPts val="0"/>
              </a:spcAft>
              <a:buSzPts val="1400"/>
              <a:buFont typeface="Times New Roman" panose="02020603050405020304" pitchFamily="18" charset="0"/>
              <a:buAutoNum type="arabicPeriod"/>
              <a:tabLst>
                <a:tab pos="1341755" algn="l"/>
                <a:tab pos="1342390" algn="l"/>
              </a:tabLst>
            </a:pPr>
            <a:r>
              <a:rPr lang="tr-TR" sz="2400" dirty="0">
                <a:latin typeface="Times New Roman" panose="02020603050405020304" pitchFamily="18" charset="0"/>
                <a:ea typeface="Times New Roman" panose="02020603050405020304" pitchFamily="18" charset="0"/>
              </a:rPr>
              <a:t>Og‘irligi</a:t>
            </a:r>
            <a:r>
              <a:rPr lang="tr-TR" sz="2400" spc="-5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bo‘yicha</a:t>
            </a:r>
            <a:r>
              <a:rPr lang="tr-TR" sz="2400" spc="-4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ko</a:t>
            </a:r>
            <a:r>
              <a:rPr lang="tr-TR" sz="2400" spc="-45"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‘rsatgichlari</a:t>
            </a:r>
            <a:endParaRPr lang="ru-RU" sz="2400" dirty="0">
              <a:latin typeface="Times New Roman" panose="02020603050405020304" pitchFamily="18" charset="0"/>
              <a:ea typeface="Times New Roman" panose="02020603050405020304" pitchFamily="18" charset="0"/>
            </a:endParaRPr>
          </a:p>
          <a:p>
            <a:pPr marL="342900" lvl="0" indent="-342900" algn="just">
              <a:spcBef>
                <a:spcPts val="800"/>
              </a:spcBef>
              <a:spcAft>
                <a:spcPts val="0"/>
              </a:spcAft>
              <a:buSzPts val="1400"/>
              <a:buFont typeface="Times New Roman" panose="02020603050405020304" pitchFamily="18" charset="0"/>
              <a:buAutoNum type="arabicPeriod"/>
              <a:tabLst>
                <a:tab pos="1341755" algn="l"/>
                <a:tab pos="1342390" algn="l"/>
              </a:tabLst>
            </a:pPr>
            <a:r>
              <a:rPr lang="tr-TR" sz="2400" dirty="0">
                <a:latin typeface="Times New Roman" panose="02020603050405020304" pitchFamily="18" charset="0"/>
                <a:ea typeface="Times New Roman" panose="02020603050405020304" pitchFamily="18" charset="0"/>
              </a:rPr>
              <a:t>Tuzilishi</a:t>
            </a:r>
            <a:r>
              <a:rPr lang="tr-TR" sz="2400" spc="-6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bo‘yicha</a:t>
            </a:r>
            <a:r>
              <a:rPr lang="tr-TR" sz="2400" spc="-4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ko</a:t>
            </a:r>
            <a:r>
              <a:rPr lang="tr-TR" sz="2400" spc="-50" dirty="0">
                <a:latin typeface="Times New Roman" panose="02020603050405020304" pitchFamily="18" charset="0"/>
                <a:ea typeface="Times New Roman" panose="02020603050405020304" pitchFamily="18" charset="0"/>
              </a:rPr>
              <a:t> </a:t>
            </a:r>
            <a:r>
              <a:rPr lang="tr-TR" sz="2400" spc="-10" dirty="0">
                <a:latin typeface="Times New Roman" panose="02020603050405020304" pitchFamily="18" charset="0"/>
                <a:ea typeface="Times New Roman" panose="02020603050405020304" pitchFamily="18" charset="0"/>
              </a:rPr>
              <a:t>‘rsatgichlari</a:t>
            </a:r>
            <a:endParaRPr lang="ru-RU" sz="2400" dirty="0">
              <a:latin typeface="Times New Roman" panose="02020603050405020304" pitchFamily="18" charset="0"/>
              <a:ea typeface="Times New Roman" panose="02020603050405020304" pitchFamily="18" charset="0"/>
            </a:endParaRPr>
          </a:p>
          <a:p>
            <a:pPr algn="just"/>
            <a:r>
              <a:rPr lang="tr-TR" sz="2400" dirty="0">
                <a:latin typeface="Times New Roman" panose="02020603050405020304" pitchFamily="18" charset="0"/>
                <a:ea typeface="Times New Roman" panose="02020603050405020304" pitchFamily="18" charset="0"/>
              </a:rPr>
              <a:t>Gazlamalarning ko‘rsatgichlarini aniqlash uchun ishlab chiqarilgan to‘da gazlamalardan 0.5-5 % qadar o‘ram namuna olinadi. </a:t>
            </a:r>
            <a:endParaRPr lang="ru-RU" sz="2400" dirty="0"/>
          </a:p>
        </p:txBody>
      </p:sp>
    </p:spTree>
    <p:extLst>
      <p:ext uri="{BB962C8B-B14F-4D97-AF65-F5344CB8AC3E}">
        <p14:creationId xmlns:p14="http://schemas.microsoft.com/office/powerpoint/2010/main" val="2877419353"/>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907177" y="612845"/>
            <a:ext cx="9065623" cy="3416320"/>
          </a:xfrm>
          <a:prstGeom prst="rect">
            <a:avLst/>
          </a:prstGeom>
        </p:spPr>
        <p:txBody>
          <a:bodyPr wrap="square">
            <a:spAutoFit/>
          </a:bodyPr>
          <a:lstStyle/>
          <a:p>
            <a:pPr marL="339725" marR="624840" indent="449580" algn="just">
              <a:lnSpc>
                <a:spcPct val="150000"/>
              </a:lnSpc>
              <a:spcAft>
                <a:spcPts val="0"/>
              </a:spcAft>
              <a:tabLst>
                <a:tab pos="1329055" algn="l"/>
                <a:tab pos="2070735" algn="l"/>
                <a:tab pos="2665730" algn="l"/>
                <a:tab pos="3201670" algn="l"/>
                <a:tab pos="3943350" algn="l"/>
                <a:tab pos="4750435" algn="l"/>
                <a:tab pos="5565140" algn="l"/>
              </a:tabLst>
            </a:pPr>
            <a:r>
              <a:rPr lang="tr-TR" b="1" dirty="0">
                <a:latin typeface="Times New Roman" panose="02020603050405020304" pitchFamily="18" charset="0"/>
                <a:ea typeface="Times New Roman" panose="02020603050405020304" pitchFamily="18" charset="0"/>
              </a:rPr>
              <a:t>Gazlamalarning mexanik xossalari</a:t>
            </a:r>
            <a:r>
              <a:rPr lang="tr-TR" dirty="0">
                <a:latin typeface="Times New Roman" panose="02020603050405020304" pitchFamily="18" charset="0"/>
                <a:ea typeface="Times New Roman" panose="02020603050405020304" pitchFamily="18" charset="0"/>
              </a:rPr>
              <a:t>. Yarim, bir va ko‘p sakillideformatsiyalar. To‘qimachilik</a:t>
            </a:r>
            <a:r>
              <a:rPr lang="tr-TR" spc="4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gazlamalarining</a:t>
            </a:r>
            <a:r>
              <a:rPr lang="tr-TR" spc="4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mexanik</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xususiyatlari</a:t>
            </a:r>
            <a:r>
              <a:rPr lang="tr-TR" spc="4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ularning</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turli</a:t>
            </a:r>
            <a:r>
              <a:rPr lang="tr-TR" spc="4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kuchlar ta’siriga munosabatini ko‘rsatadi. Bu kuchlar esa turlicha bo‘lib, ular katta yoki kichik bo‘lishi,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hamda</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bir</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marta</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yoki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ketma-ket</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takrorlanib</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ta’sir</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etishi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mumkin.</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Kuchlar to‘qimachilik</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gazlamalarining</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bo‘yi,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eni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yo‘nalishida</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yoki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ularga</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nisbatan ma’lum </a:t>
            </a:r>
            <a:r>
              <a:rPr lang="tr-TR" spc="-10" dirty="0">
                <a:latin typeface="Times New Roman" panose="02020603050405020304" pitchFamily="18" charset="0"/>
                <a:ea typeface="Times New Roman" panose="02020603050405020304" pitchFamily="18" charset="0"/>
              </a:rPr>
              <a:t>miqdordagi</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burchak</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ostida</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ta’sir</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etishlari</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mumkin.</a:t>
            </a:r>
            <a:r>
              <a:rPr lang="tr-TR" dirty="0">
                <a:latin typeface="Times New Roman" panose="02020603050405020304" pitchFamily="18" charset="0"/>
                <a:ea typeface="Times New Roman" panose="02020603050405020304" pitchFamily="18" charset="0"/>
              </a:rPr>
              <a:t>	</a:t>
            </a:r>
            <a:r>
              <a:rPr lang="tr-TR" spc="-10" dirty="0" smtClean="0">
                <a:latin typeface="Times New Roman" panose="02020603050405020304" pitchFamily="18" charset="0"/>
                <a:ea typeface="Times New Roman" panose="02020603050405020304" pitchFamily="18" charset="0"/>
              </a:rPr>
              <a:t>Natijada</a:t>
            </a:r>
            <a:r>
              <a:rPr lang="en-US" spc="-10" dirty="0" smtClean="0">
                <a:latin typeface="Times New Roman" panose="02020603050405020304" pitchFamily="18" charset="0"/>
                <a:ea typeface="Times New Roman" panose="02020603050405020304" pitchFamily="18" charset="0"/>
              </a:rPr>
              <a:t> </a:t>
            </a:r>
            <a:r>
              <a:rPr lang="tr-TR" spc="-10" dirty="0" smtClean="0">
                <a:latin typeface="Times New Roman" panose="02020603050405020304" pitchFamily="18" charset="0"/>
                <a:ea typeface="Times New Roman" panose="02020603050405020304" pitchFamily="18" charset="0"/>
              </a:rPr>
              <a:t>to‘qimachilik</a:t>
            </a:r>
            <a:r>
              <a:rPr lang="en-US" dirty="0" smtClean="0">
                <a:latin typeface="Times New Roman" panose="02020603050405020304" pitchFamily="18" charset="0"/>
                <a:ea typeface="Times New Roman" panose="02020603050405020304" pitchFamily="18" charset="0"/>
              </a:rPr>
              <a:t> </a:t>
            </a:r>
            <a:r>
              <a:rPr lang="tr-TR" dirty="0" smtClean="0">
                <a:latin typeface="Times New Roman" panose="02020603050405020304" pitchFamily="18" charset="0"/>
                <a:ea typeface="Times New Roman" panose="02020603050405020304" pitchFamily="18" charset="0"/>
              </a:rPr>
              <a:t>gazlamalarda</a:t>
            </a:r>
            <a:r>
              <a:rPr lang="tr-TR" spc="-30" dirty="0" smtClean="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egilish,</a:t>
            </a:r>
            <a:r>
              <a:rPr lang="tr-TR" spc="-3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cho‘zilish,</a:t>
            </a:r>
            <a:r>
              <a:rPr lang="tr-TR" spc="-2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buralish</a:t>
            </a:r>
            <a:r>
              <a:rPr lang="tr-TR" spc="-4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va</a:t>
            </a:r>
            <a:r>
              <a:rPr lang="tr-TR" spc="-3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hokazo</a:t>
            </a:r>
            <a:r>
              <a:rPr lang="tr-TR" spc="-2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deformatsiyalar</a:t>
            </a:r>
            <a:r>
              <a:rPr lang="tr-TR" spc="-5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paydo</a:t>
            </a:r>
            <a:r>
              <a:rPr lang="tr-TR" spc="-10" dirty="0">
                <a:latin typeface="Times New Roman" panose="02020603050405020304" pitchFamily="18" charset="0"/>
                <a:ea typeface="Times New Roman" panose="02020603050405020304" pitchFamily="18" charset="0"/>
              </a:rPr>
              <a:t> bo‘ladi.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02186963"/>
      </p:ext>
    </p:extLst>
  </p:cSld>
  <p:clrMapOvr>
    <a:masterClrMapping/>
  </p:clrMapOvr>
  <p:transition spd="slow">
    <p:randomBar dir="vert"/>
  </p:transition>
</p:sld>
</file>

<file path=ppt/theme/theme1.xml><?xml version="1.0" encoding="utf-8"?>
<a:theme xmlns:a="http://schemas.openxmlformats.org/drawingml/2006/main" name="Капля">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Капля</Template>
  <TotalTime>1396</TotalTime>
  <Words>561</Words>
  <Application>Microsoft Office PowerPoint</Application>
  <PresentationFormat>Широкоэкранный</PresentationFormat>
  <Paragraphs>30</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Times New Roman</vt:lpstr>
      <vt:lpstr>Tw Cen MT</vt:lpstr>
      <vt:lpstr>Капля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O'tkirbek</dc:creator>
  <cp:lastModifiedBy>O'tkirbek</cp:lastModifiedBy>
  <cp:revision>10</cp:revision>
  <dcterms:created xsi:type="dcterms:W3CDTF">2025-02-15T09:38:30Z</dcterms:created>
  <dcterms:modified xsi:type="dcterms:W3CDTF">2025-03-25T01:22:30Z</dcterms:modified>
</cp:coreProperties>
</file>