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ru-RU" smtClean="0"/>
              <a:t>Образец заголовка</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Date Placeholder 2"/>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smtClean="0"/>
              <a:t>Образец текста</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ru-RU" smtClean="0"/>
              <a:t>Образец заголовка</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ru-RU" smtClean="0"/>
              <a:t>Образец текста</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nchor="ct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ru-RU" smtClean="0"/>
              <a:t>Образец заголовка</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ru-RU" smtClean="0"/>
              <a:t>Образец заголовка</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ru-RU" smtClean="0"/>
              <a:t>Образец заголовка</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smtClean="0"/>
              <a:t>Вставка рисунка</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5" name="Date Placeholder 4"/>
          <p:cNvSpPr>
            <a:spLocks noGrp="1"/>
          </p:cNvSpPr>
          <p:nvPr>
            <p:ph type="dt" sz="half" idx="10"/>
          </p:nvPr>
        </p:nvSpPr>
        <p:spPr/>
        <p:txBody>
          <a:bodyPr/>
          <a:lstStyle/>
          <a:p>
            <a:fld id="{B61BEF0D-F0BB-DE4B-95CE-6DB70DBA9567}" type="datetimeFigureOut">
              <a:rPr lang="en-US" dirty="0"/>
              <a:pPr/>
              <a:t>3/25/2025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3/25/2025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50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50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50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4pPr>
      <a:lvl5pPr marL="21145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50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32600" y="2126604"/>
            <a:ext cx="7263965" cy="2123658"/>
          </a:xfrm>
          <a:prstGeom prst="rect">
            <a:avLst/>
          </a:prstGeom>
          <a:noFill/>
        </p:spPr>
        <p:txBody>
          <a:bodyPr wrap="square" rtlCol="0">
            <a:spAutoFit/>
          </a:bodyPr>
          <a:lstStyle/>
          <a:p>
            <a:pPr algn="ctr"/>
            <a:r>
              <a:rPr lang="en-US" sz="4400" dirty="0" err="1" smtClean="0">
                <a:latin typeface="Times New Roman" panose="02020603050405020304" pitchFamily="18" charset="0"/>
                <a:cs typeface="Times New Roman" panose="02020603050405020304" pitchFamily="18" charset="0"/>
              </a:rPr>
              <a:t>Ajinlar</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eskirish,drape</a:t>
            </a:r>
            <a:r>
              <a:rPr lang="en-US" sz="4400" dirty="0" smtClean="0">
                <a:latin typeface="Times New Roman" panose="02020603050405020304" pitchFamily="18" charset="0"/>
                <a:cs typeface="Times New Roman" panose="02020603050405020304" pitchFamily="18" charset="0"/>
              </a:rPr>
              <a:t>, pilling </a:t>
            </a:r>
            <a:r>
              <a:rPr lang="en-US" sz="4400" dirty="0" err="1" smtClean="0">
                <a:latin typeface="Times New Roman" panose="02020603050405020304" pitchFamily="18" charset="0"/>
                <a:cs typeface="Times New Roman" panose="02020603050405020304" pitchFamily="18" charset="0"/>
              </a:rPr>
              <a:t>va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meteriallarning</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bo’yicha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boshqa</a:t>
            </a:r>
            <a:r>
              <a:rPr lang="en-US" sz="4400" dirty="0" smtClean="0">
                <a:latin typeface="Times New Roman" panose="02020603050405020304" pitchFamily="18" charset="0"/>
                <a:cs typeface="Times New Roman" panose="02020603050405020304" pitchFamily="18" charset="0"/>
              </a:rPr>
              <a:t> </a:t>
            </a:r>
            <a:r>
              <a:rPr lang="en-US" sz="4400" dirty="0" err="1" smtClean="0">
                <a:latin typeface="Times New Roman" panose="02020603050405020304" pitchFamily="18" charset="0"/>
                <a:cs typeface="Times New Roman" panose="02020603050405020304" pitchFamily="18" charset="0"/>
              </a:rPr>
              <a:t>xususiyatlari</a:t>
            </a:r>
            <a:r>
              <a:rPr lang="en-US" sz="4400" dirty="0" smtClean="0">
                <a:latin typeface="Times New Roman" panose="02020603050405020304" pitchFamily="18" charset="0"/>
                <a:cs typeface="Times New Roman" panose="02020603050405020304" pitchFamily="18" charset="0"/>
              </a:rPr>
              <a:t> </a:t>
            </a:r>
            <a:endParaRPr lang="ru-RU"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58940385"/>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Рисунок 1"/>
          <p:cNvPicPr>
            <a:picLocks noChangeAspect="1"/>
          </p:cNvPicPr>
          <p:nvPr/>
        </p:nvPicPr>
        <p:blipFill>
          <a:blip r:embed="rId2"/>
          <a:stretch>
            <a:fillRect/>
          </a:stretch>
        </p:blipFill>
        <p:spPr>
          <a:xfrm>
            <a:off x="117566" y="56597"/>
            <a:ext cx="11939451" cy="6579334"/>
          </a:xfrm>
          <a:prstGeom prst="rect">
            <a:avLst/>
          </a:prstGeom>
        </p:spPr>
      </p:pic>
    </p:spTree>
    <p:extLst>
      <p:ext uri="{BB962C8B-B14F-4D97-AF65-F5344CB8AC3E}">
        <p14:creationId xmlns:p14="http://schemas.microsoft.com/office/powerpoint/2010/main" val="342364663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371600" y="1489166"/>
            <a:ext cx="8869680" cy="4154984"/>
          </a:xfrm>
          <a:prstGeom prst="rect">
            <a:avLst/>
          </a:prstGeom>
        </p:spPr>
        <p:txBody>
          <a:bodyPr wrap="square">
            <a:spAutoFit/>
          </a:bodyPr>
          <a:lstStyle/>
          <a:p>
            <a:pPr algn="just"/>
            <a:r>
              <a:rPr lang="tr-TR" sz="2400" b="1" dirty="0">
                <a:latin typeface="Times New Roman" panose="02020603050405020304" pitchFamily="18" charset="0"/>
                <a:ea typeface="Times New Roman" panose="02020603050405020304" pitchFamily="18" charset="0"/>
              </a:rPr>
              <a:t>Egilish deformatsiyasiga </a:t>
            </a:r>
            <a:r>
              <a:rPr lang="tr-TR" sz="2400" b="1" dirty="0" smtClean="0">
                <a:latin typeface="Times New Roman" panose="02020603050405020304" pitchFamily="18" charset="0"/>
                <a:ea typeface="Times New Roman" panose="02020603050405020304" pitchFamily="18" charset="0"/>
              </a:rPr>
              <a:t>bog‘liq </a:t>
            </a:r>
            <a:r>
              <a:rPr lang="tr-TR" sz="2400" b="1" dirty="0">
                <a:latin typeface="Times New Roman" panose="02020603050405020304" pitchFamily="18" charset="0"/>
                <a:ea typeface="Times New Roman" panose="02020603050405020304" pitchFamily="18" charset="0"/>
              </a:rPr>
              <a:t>xususiyatlar. </a:t>
            </a:r>
            <a:r>
              <a:rPr lang="tr-TR" sz="2400" dirty="0">
                <a:latin typeface="Times New Roman" panose="02020603050405020304" pitchFamily="18" charset="0"/>
                <a:ea typeface="Times New Roman" panose="02020603050405020304" pitchFamily="18" charset="0"/>
              </a:rPr>
              <a:t>To‘qimachilik matolari uchun ahamiyatliligi jihatidan egilish deformatsiyasi cho‘zilish deformatsiyasidan keyin ikkinchi o‘rinda turadi. Matolarga ta’sir etuvchi kuchning miqdori katta bo‘lmasa ham hatto o‘z massasi ta’sirida ham osongina egiladi. Egilish deformatsiyasiga bog‘liq xususiyatlar jumlasiga m atolarning bikrligi, burm abopligi va g‘ijimlanmasligi kiradi. To‘qimachilik matolarning egilishidagi bikrligi deb ularning egilganda o‘z shaklini o‘zgartirishiga qarshilik ko‘rsatish xususiyatiga aytiladi. Matolarning bikrligi ularni hosil qiluvchi tolalar va iplar tuzilishiga va xususiyatlariga, pardozlash turiga,</a:t>
            </a:r>
            <a:r>
              <a:rPr lang="tr-TR" sz="2400" spc="20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iplarning zichligi va o‘rilishiga bog‘liq bo‘ladi. </a:t>
            </a:r>
            <a:endParaRPr lang="ru-RU" sz="2400" dirty="0"/>
          </a:p>
        </p:txBody>
      </p:sp>
    </p:spTree>
    <p:extLst>
      <p:ext uri="{BB962C8B-B14F-4D97-AF65-F5344CB8AC3E}">
        <p14:creationId xmlns:p14="http://schemas.microsoft.com/office/powerpoint/2010/main" val="135933538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74319" y="235132"/>
            <a:ext cx="11351623" cy="5423088"/>
          </a:xfrm>
          <a:prstGeom prst="rect">
            <a:avLst/>
          </a:prstGeom>
        </p:spPr>
        <p:txBody>
          <a:bodyPr wrap="square">
            <a:spAutoFit/>
          </a:bodyPr>
          <a:lstStyle/>
          <a:p>
            <a:pPr marL="339725" marR="624840" algn="just">
              <a:lnSpc>
                <a:spcPct val="150000"/>
              </a:lnSpc>
              <a:spcBef>
                <a:spcPts val="375"/>
              </a:spcBef>
              <a:spcAft>
                <a:spcPts val="0"/>
              </a:spcAft>
            </a:pPr>
            <a:r>
              <a:rPr lang="tr-TR" sz="2000" dirty="0">
                <a:latin typeface="Times New Roman" panose="02020603050405020304" pitchFamily="18" charset="0"/>
                <a:ea typeface="Times New Roman" panose="02020603050405020304" pitchFamily="18" charset="0"/>
              </a:rPr>
              <a:t>O‘z navbatida matolarning bikrligi bichish jarayoniga ta’sir etadi. Bikrlikni aniqlaydigan uskunalar ikkita guruhga </a:t>
            </a:r>
            <a:r>
              <a:rPr lang="tr-TR" sz="2000" spc="-10" dirty="0">
                <a:latin typeface="Times New Roman" panose="02020603050405020304" pitchFamily="18" charset="0"/>
                <a:ea typeface="Times New Roman" panose="02020603050405020304" pitchFamily="18" charset="0"/>
              </a:rPr>
              <a:t>bo‘linadi:</a:t>
            </a:r>
            <a:endParaRPr lang="ru-RU" sz="2000" dirty="0">
              <a:latin typeface="Times New Roman" panose="02020603050405020304" pitchFamily="18" charset="0"/>
              <a:ea typeface="Times New Roman" panose="02020603050405020304" pitchFamily="18" charset="0"/>
            </a:endParaRPr>
          </a:p>
          <a:p>
            <a:pPr marL="1143000" lvl="2" indent="-228600" algn="just">
              <a:lnSpc>
                <a:spcPts val="1610"/>
              </a:lnSpc>
              <a:spcAft>
                <a:spcPts val="0"/>
              </a:spcAft>
              <a:buSzPts val="1400"/>
              <a:buFont typeface="Times New Roman" panose="02020603050405020304" pitchFamily="18" charset="0"/>
              <a:buAutoNum type="arabicPeriod"/>
              <a:tabLst>
                <a:tab pos="1014095" algn="l"/>
              </a:tabLst>
            </a:pPr>
            <a:r>
              <a:rPr lang="tr-TR" sz="2000" dirty="0">
                <a:latin typeface="Times New Roman" panose="02020603050405020304" pitchFamily="18" charset="0"/>
                <a:ea typeface="Times New Roman" panose="02020603050405020304" pitchFamily="18" charset="0"/>
              </a:rPr>
              <a:t>Matolarni</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taqsimlangan</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kuch</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ta</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’sirida</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egadigan</a:t>
            </a:r>
            <a:r>
              <a:rPr lang="tr-TR" sz="2000" spc="-15" dirty="0">
                <a:latin typeface="Times New Roman" panose="02020603050405020304" pitchFamily="18" charset="0"/>
                <a:ea typeface="Times New Roman" panose="02020603050405020304" pitchFamily="18" charset="0"/>
              </a:rPr>
              <a:t> </a:t>
            </a:r>
            <a:r>
              <a:rPr lang="tr-TR" sz="2000" spc="-10" dirty="0">
                <a:latin typeface="Times New Roman" panose="02020603050405020304" pitchFamily="18" charset="0"/>
                <a:ea typeface="Times New Roman" panose="02020603050405020304" pitchFamily="18" charset="0"/>
              </a:rPr>
              <a:t>uskunalar.</a:t>
            </a:r>
            <a:endParaRPr lang="ru-RU" sz="2000" dirty="0">
              <a:latin typeface="Times New Roman" panose="02020603050405020304" pitchFamily="18" charset="0"/>
              <a:ea typeface="Times New Roman" panose="02020603050405020304" pitchFamily="18" charset="0"/>
            </a:endParaRPr>
          </a:p>
          <a:p>
            <a:pPr marL="1143000" marR="625475" lvl="2" indent="-228600" algn="just">
              <a:lnSpc>
                <a:spcPct val="150000"/>
              </a:lnSpc>
              <a:spcBef>
                <a:spcPts val="815"/>
              </a:spcBef>
              <a:spcAft>
                <a:spcPts val="0"/>
              </a:spcAft>
              <a:buSzPts val="1400"/>
              <a:buFont typeface="Times New Roman" panose="02020603050405020304" pitchFamily="18" charset="0"/>
              <a:buAutoNum type="arabicPeriod"/>
              <a:tabLst>
                <a:tab pos="1002030" algn="l"/>
              </a:tabLst>
            </a:pPr>
            <a:r>
              <a:rPr lang="tr-TR" sz="2000" dirty="0">
                <a:latin typeface="Times New Roman" panose="02020603050405020304" pitchFamily="18" charset="0"/>
                <a:ea typeface="Times New Roman" panose="02020603050405020304" pitchFamily="18" charset="0"/>
              </a:rPr>
              <a:t>Matolarni bir joyga yig‘ilgan kuch ta ’sirida egadigan uskunalar. Birinchi guruhga PT-2 rusumli uskuna kiradi </a:t>
            </a:r>
            <a:r>
              <a:rPr lang="tr-TR" sz="2000" dirty="0" smtClean="0">
                <a:latin typeface="Times New Roman" panose="02020603050405020304" pitchFamily="18" charset="0"/>
                <a:ea typeface="Times New Roman" panose="02020603050405020304" pitchFamily="18" charset="0"/>
              </a:rPr>
              <a:t>K </a:t>
            </a:r>
            <a:r>
              <a:rPr lang="tr-TR" sz="2000" dirty="0">
                <a:latin typeface="Times New Roman" panose="02020603050405020304" pitchFamily="18" charset="0"/>
                <a:ea typeface="Times New Roman" panose="02020603050405020304" pitchFamily="18" charset="0"/>
              </a:rPr>
              <a:t>o‘ndalang holatdagi plastinka ustiga nam</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ulani yuk yordamida mahkamlab qo‘ygandan keyin plastinkalar soatli mexanizmi yordamida pastga qarab ohista tushadi. Plastinkalar bo‘ylama holatga kelganda namuna ma’lum miqdorda egiladi. Egilishning miqdori uskunaning ko‘rsatkichidan yozib olinadi.</a:t>
            </a:r>
            <a:endParaRPr lang="ru-RU" sz="2000" dirty="0">
              <a:latin typeface="Times New Roman" panose="02020603050405020304" pitchFamily="18" charset="0"/>
              <a:ea typeface="Times New Roman" panose="02020603050405020304" pitchFamily="18" charset="0"/>
            </a:endParaRPr>
          </a:p>
          <a:p>
            <a:pPr marL="339725" marR="628015" indent="449580" algn="just">
              <a:lnSpc>
                <a:spcPct val="150000"/>
              </a:lnSpc>
              <a:spcAft>
                <a:spcPts val="0"/>
              </a:spcAft>
            </a:pPr>
            <a:r>
              <a:rPr lang="tr-TR" sz="2000" dirty="0">
                <a:latin typeface="Times New Roman" panose="02020603050405020304" pitchFamily="18" charset="0"/>
                <a:ea typeface="Times New Roman" panose="02020603050405020304" pitchFamily="18" charset="0"/>
              </a:rPr>
              <a:t>Matolarning burmabopligi deb matolarning osilgan holatida yumshoq va mayda buramlar hosil qilishiga aytiladi. Bu xususiyat matolarning bikrligi va massasiga bog‘liq. Matoning bikrligi qancha katta bo‘lsa, uni egish uchun sarflangan kuch ham shuncha katta bo‘ladi. Burmabopligi esa kichik bo‘ladi. Matoning massasi oshishi bilan uning burmabopligi ham oshadi.</a:t>
            </a:r>
            <a:endParaRPr lang="ru-RU" sz="20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134289088"/>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836023" y="666206"/>
            <a:ext cx="10058400" cy="6119945"/>
          </a:xfrm>
          <a:prstGeom prst="rect">
            <a:avLst/>
          </a:prstGeom>
        </p:spPr>
        <p:txBody>
          <a:bodyPr wrap="square">
            <a:spAutoFit/>
          </a:bodyPr>
          <a:lstStyle/>
          <a:p>
            <a:pPr marL="339725" marR="626110" indent="449580" algn="just">
              <a:lnSpc>
                <a:spcPct val="150000"/>
              </a:lnSpc>
              <a:spcAft>
                <a:spcPts val="0"/>
              </a:spcAft>
            </a:pPr>
            <a:r>
              <a:rPr lang="tr-TR" sz="2400" dirty="0">
                <a:latin typeface="Times New Roman" panose="02020603050405020304" pitchFamily="18" charset="0"/>
                <a:ea typeface="Times New Roman" panose="02020603050405020304" pitchFamily="18" charset="0"/>
              </a:rPr>
              <a:t>Egilish va qisilish deformatsiyalari ta ’siri natijasida matolar gijimlanadi, ya’ni ular burmalar va gijimlar hosil qiladi. Hosil bo‘lgan gijim va burmalarni faqat namlab isitib dazmollashdagina ketkazish mumkin. Matolarning gijimlanishi ularning tola tarkibiga, tuzilishida ishlatilgan iplarning yo‘g‘onligiga, o‘rilish va pardozlash turiga, zichligiga bogliq.Matolarning gijimlanuvchanligi ularning salbiy xususiyatlaridan biridir. U buyumning ko‘rinishini buzadi. Oson gijimlanadigan matolar tez ishdan chiqadi, chunki bukilgan va burmalangan joylarda ancha ishqalanadi. Matolarning g‘ijimlanmasligi deganda ularning g‘ijimlanishga qarshilik ko‘rsatishi va g‘ijimlangandan keyin o‘zining dastlabki holatiga kelishi tushuniladi.</a:t>
            </a:r>
            <a:endParaRPr lang="ru-RU" sz="2400"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684779670"/>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476103" y="1071154"/>
            <a:ext cx="9039497" cy="3785652"/>
          </a:xfrm>
          <a:prstGeom prst="rect">
            <a:avLst/>
          </a:prstGeom>
        </p:spPr>
        <p:txBody>
          <a:bodyPr wrap="square">
            <a:spAutoFit/>
          </a:bodyPr>
          <a:lstStyle/>
          <a:p>
            <a:pPr algn="just"/>
            <a:r>
              <a:rPr lang="en-US" sz="2400" dirty="0" smtClean="0">
                <a:latin typeface="Times New Roman" panose="02020603050405020304" pitchFamily="18" charset="0"/>
                <a:ea typeface="Times New Roman" panose="02020603050405020304" pitchFamily="18" charset="0"/>
              </a:rPr>
              <a:t>    </a:t>
            </a:r>
            <a:r>
              <a:rPr lang="tr-TR" sz="2400" dirty="0" smtClean="0">
                <a:latin typeface="Times New Roman" panose="02020603050405020304" pitchFamily="18" charset="0"/>
                <a:ea typeface="Times New Roman" panose="02020603050405020304" pitchFamily="18" charset="0"/>
              </a:rPr>
              <a:t>To‘qimachilik </a:t>
            </a:r>
            <a:r>
              <a:rPr lang="tr-TR" sz="2400" dirty="0">
                <a:latin typeface="Times New Roman" panose="02020603050405020304" pitchFamily="18" charset="0"/>
                <a:ea typeface="Times New Roman" panose="02020603050405020304" pitchFamily="18" charset="0"/>
              </a:rPr>
              <a:t>matolarining uzoq vaqt davomida yemiruvchi omillarga qarshilik ko‘rsatish qobiliyati ularning yemirilishga chidamliligi deb ataladi. To‘qimachilik matolarini ishlab chiqarish</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va</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pardozlash</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jarayonlarida,</a:t>
            </a:r>
            <a:r>
              <a:rPr lang="tr-TR" sz="2400" spc="-10"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ulardan buyum</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larni</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tayyorlaganda</a:t>
            </a:r>
            <a:r>
              <a:rPr lang="tr-TR" sz="2400" spc="-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ham</a:t>
            </a:r>
            <a:r>
              <a:rPr lang="tr-TR" sz="2400" spc="-25" dirty="0">
                <a:latin typeface="Times New Roman" panose="02020603050405020304" pitchFamily="18" charset="0"/>
                <a:ea typeface="Times New Roman" panose="02020603050405020304" pitchFamily="18" charset="0"/>
              </a:rPr>
              <a:t> </a:t>
            </a:r>
            <a:r>
              <a:rPr lang="tr-TR" sz="2400" dirty="0">
                <a:latin typeface="Times New Roman" panose="02020603050405020304" pitchFamily="18" charset="0"/>
                <a:ea typeface="Times New Roman" panose="02020603050405020304" pitchFamily="18" charset="0"/>
              </a:rPr>
              <a:t>ayniqsa buyum larni ishlatganda m atolarning tuzilishi o ‘zgaradi va xususiyatlari asta-sekin yomonlashadi. Bu jarayon matolarning eskirishi deb ataladi. Eskirish natijasida matolar yemiriladi. Matoning sirti butunlay yemirilsa, bu holdagi yemirilish umumiy yemirilish deb ataladi. Matoning sirti qisman yemirilsa, bu holatdagi yemirilish mahalliy yemirilish deb ataladi. </a:t>
            </a:r>
            <a:endParaRPr lang="ru-RU" sz="2400" dirty="0"/>
          </a:p>
        </p:txBody>
      </p:sp>
    </p:spTree>
    <p:extLst>
      <p:ext uri="{BB962C8B-B14F-4D97-AF65-F5344CB8AC3E}">
        <p14:creationId xmlns:p14="http://schemas.microsoft.com/office/powerpoint/2010/main" val="3122774044"/>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561703" y="-1"/>
            <a:ext cx="11129554" cy="5765681"/>
          </a:xfrm>
          <a:prstGeom prst="rect">
            <a:avLst/>
          </a:prstGeom>
        </p:spPr>
        <p:txBody>
          <a:bodyPr wrap="square">
            <a:spAutoFit/>
          </a:bodyPr>
          <a:lstStyle/>
          <a:p>
            <a:pPr marL="339725" marR="626110" indent="449580" algn="just">
              <a:lnSpc>
                <a:spcPct val="150000"/>
              </a:lnSpc>
              <a:spcBef>
                <a:spcPts val="340"/>
              </a:spcBef>
              <a:spcAft>
                <a:spcPts val="0"/>
              </a:spcAft>
            </a:pPr>
            <a:r>
              <a:rPr lang="tr-TR" dirty="0">
                <a:latin typeface="Times New Roman" panose="02020603050405020304" pitchFamily="18" charset="0"/>
                <a:ea typeface="Times New Roman" panose="02020603050405020304" pitchFamily="18" charset="0"/>
              </a:rPr>
              <a:t>Umumiy yemirilish buyumlarni butunlay ishdan chiqaradi. Yemirilish jarayonida matolarga ta ’sir etuvchi omillar quyidagi guruhlarga </a:t>
            </a:r>
            <a:r>
              <a:rPr lang="tr-TR" spc="-10" dirty="0">
                <a:latin typeface="Times New Roman" panose="02020603050405020304" pitchFamily="18" charset="0"/>
                <a:ea typeface="Times New Roman" panose="02020603050405020304" pitchFamily="18" charset="0"/>
              </a:rPr>
              <a:t>bo‘linadi:</a:t>
            </a:r>
            <a:endParaRPr lang="ru-RU" dirty="0">
              <a:latin typeface="Times New Roman" panose="02020603050405020304" pitchFamily="18" charset="0"/>
              <a:ea typeface="Times New Roman" panose="02020603050405020304" pitchFamily="18" charset="0"/>
            </a:endParaRPr>
          </a:p>
          <a:p>
            <a:pPr marL="342900" lvl="0" indent="-342900">
              <a:spcBef>
                <a:spcPts val="10"/>
              </a:spcBef>
              <a:spcAft>
                <a:spcPts val="0"/>
              </a:spcAft>
              <a:buSzPts val="1400"/>
              <a:buFont typeface="Times New Roman" panose="02020603050405020304" pitchFamily="18" charset="0"/>
              <a:buAutoNum type="arabicPeriod"/>
              <a:tabLst>
                <a:tab pos="968375" algn="l"/>
              </a:tabLst>
            </a:pPr>
            <a:r>
              <a:rPr lang="tr-TR" dirty="0">
                <a:latin typeface="Times New Roman" panose="02020603050405020304" pitchFamily="18" charset="0"/>
                <a:ea typeface="Times New Roman" panose="02020603050405020304" pitchFamily="18" charset="0"/>
              </a:rPr>
              <a:t>Mexanikaviy</a:t>
            </a:r>
            <a:r>
              <a:rPr lang="tr-TR" spc="-60"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omillar.</a:t>
            </a:r>
            <a:endParaRPr lang="ru-RU" sz="1400" dirty="0">
              <a:latin typeface="Times New Roman" panose="02020603050405020304" pitchFamily="18" charset="0"/>
              <a:ea typeface="Times New Roman" panose="02020603050405020304" pitchFamily="18" charset="0"/>
            </a:endParaRPr>
          </a:p>
          <a:p>
            <a:pPr marL="342900" lvl="0" indent="-342900">
              <a:spcBef>
                <a:spcPts val="800"/>
              </a:spcBef>
              <a:spcAft>
                <a:spcPts val="0"/>
              </a:spcAft>
              <a:buSzPts val="1400"/>
              <a:buFont typeface="Times New Roman" panose="02020603050405020304" pitchFamily="18" charset="0"/>
              <a:buAutoNum type="arabicPeriod"/>
              <a:tabLst>
                <a:tab pos="968375" algn="l"/>
              </a:tabLst>
            </a:pPr>
            <a:r>
              <a:rPr lang="tr-TR" dirty="0">
                <a:latin typeface="Times New Roman" panose="02020603050405020304" pitchFamily="18" charset="0"/>
                <a:ea typeface="Times New Roman" panose="02020603050405020304" pitchFamily="18" charset="0"/>
              </a:rPr>
              <a:t>Fizik-kimyoviy</a:t>
            </a:r>
            <a:r>
              <a:rPr lang="tr-TR" spc="-85"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omillar.</a:t>
            </a:r>
            <a:endParaRPr lang="ru-RU" sz="1400" dirty="0">
              <a:latin typeface="Times New Roman" panose="02020603050405020304" pitchFamily="18" charset="0"/>
              <a:ea typeface="Times New Roman" panose="02020603050405020304" pitchFamily="18" charset="0"/>
            </a:endParaRPr>
          </a:p>
          <a:p>
            <a:pPr marL="342900" lvl="0" indent="-342900">
              <a:spcBef>
                <a:spcPts val="805"/>
              </a:spcBef>
              <a:spcAft>
                <a:spcPts val="0"/>
              </a:spcAft>
              <a:buSzPts val="1400"/>
              <a:buFont typeface="Times New Roman" panose="02020603050405020304" pitchFamily="18" charset="0"/>
              <a:buAutoNum type="arabicPeriod"/>
              <a:tabLst>
                <a:tab pos="968375" algn="l"/>
              </a:tabLst>
            </a:pPr>
            <a:r>
              <a:rPr lang="tr-TR" dirty="0">
                <a:latin typeface="Times New Roman" panose="02020603050405020304" pitchFamily="18" charset="0"/>
                <a:ea typeface="Times New Roman" panose="02020603050405020304" pitchFamily="18" charset="0"/>
              </a:rPr>
              <a:t>Biologik</a:t>
            </a:r>
            <a:r>
              <a:rPr lang="tr-TR" spc="-35"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omillar.</a:t>
            </a:r>
            <a:endParaRPr lang="ru-RU" sz="1400" dirty="0">
              <a:latin typeface="Times New Roman" panose="02020603050405020304" pitchFamily="18" charset="0"/>
              <a:ea typeface="Times New Roman" panose="02020603050405020304" pitchFamily="18" charset="0"/>
            </a:endParaRPr>
          </a:p>
          <a:p>
            <a:pPr marL="342900" lvl="0" indent="-342900" algn="just">
              <a:spcBef>
                <a:spcPts val="815"/>
              </a:spcBef>
              <a:spcAft>
                <a:spcPts val="0"/>
              </a:spcAft>
              <a:buSzPts val="1400"/>
              <a:buFont typeface="Times New Roman" panose="02020603050405020304" pitchFamily="18" charset="0"/>
              <a:buAutoNum type="arabicPeriod"/>
              <a:tabLst>
                <a:tab pos="968375" algn="l"/>
              </a:tabLst>
            </a:pPr>
            <a:r>
              <a:rPr lang="tr-TR" dirty="0">
                <a:latin typeface="Times New Roman" panose="02020603050405020304" pitchFamily="18" charset="0"/>
                <a:ea typeface="Times New Roman" panose="02020603050405020304" pitchFamily="18" charset="0"/>
              </a:rPr>
              <a:t>Kompleks</a:t>
            </a:r>
            <a:r>
              <a:rPr lang="tr-TR" spc="-5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yoki</a:t>
            </a:r>
            <a:r>
              <a:rPr lang="tr-TR" spc="-3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aralashma</a:t>
            </a:r>
            <a:r>
              <a:rPr lang="tr-TR" spc="-35"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omillar.</a:t>
            </a:r>
            <a:endParaRPr lang="ru-RU" sz="1400" dirty="0">
              <a:latin typeface="Times New Roman" panose="02020603050405020304" pitchFamily="18" charset="0"/>
              <a:ea typeface="Times New Roman" panose="02020603050405020304" pitchFamily="18" charset="0"/>
            </a:endParaRPr>
          </a:p>
          <a:p>
            <a:pPr marL="339725" marR="628015" indent="449580" algn="just">
              <a:lnSpc>
                <a:spcPct val="150000"/>
              </a:lnSpc>
              <a:spcBef>
                <a:spcPts val="800"/>
              </a:spcBef>
              <a:spcAft>
                <a:spcPts val="0"/>
              </a:spcAft>
            </a:pPr>
            <a:r>
              <a:rPr lang="tr-TR" dirty="0">
                <a:latin typeface="Times New Roman" panose="02020603050405020304" pitchFamily="18" charset="0"/>
                <a:ea typeface="Times New Roman" panose="02020603050405020304" pitchFamily="18" charset="0"/>
              </a:rPr>
              <a:t>Mexanikaviy omillarga ishqalanishda yeyilish va takrorlangan deformatsiyalar natijasida charchash jarayoni kiradi. Yuqorida aytilganidek, charchash natijasida matolarning tuzilishi o‘zgaradi va buyumlar o‘z shaklini yo‘qotadi, xususiyatlari yomonlashadi va ular yemiriladi. Bunday yemirilishda matolarning massasi deyarli darajada o‘zgarmaydi. Ishqalanish ta’sirida matolarning massasi ancha o‘zgaradi. Bu o‘z navbatida ularning mustahkamligining kamayishiga olib keladi.</a:t>
            </a:r>
            <a:endParaRPr lang="ru-RU" dirty="0">
              <a:latin typeface="Times New Roman" panose="02020603050405020304" pitchFamily="18" charset="0"/>
              <a:ea typeface="Times New Roman" panose="02020603050405020304" pitchFamily="18" charset="0"/>
            </a:endParaRPr>
          </a:p>
          <a:p>
            <a:pPr marL="339725" marR="625475" indent="449580" algn="just">
              <a:lnSpc>
                <a:spcPct val="150000"/>
              </a:lnSpc>
              <a:spcAft>
                <a:spcPts val="0"/>
              </a:spcAft>
            </a:pPr>
            <a:r>
              <a:rPr lang="tr-TR" dirty="0">
                <a:latin typeface="Times New Roman" panose="02020603050405020304" pitchFamily="18" charset="0"/>
                <a:ea typeface="Times New Roman" panose="02020603050405020304" pitchFamily="18" charset="0"/>
              </a:rPr>
              <a:t>Fizik-kimyoviy omillarga ob-havo ta’siri, ya’ni uning harorati, nisbiy namligi, quyosh ultrabinafsha nurlarining ta’siri, hamda buyumlar yuvilganda yuvish eritmasining ta’siri, kimyoviy usulda tozalashda — kimyoviy moddalarning ta’siri va hokazolar kiradi.</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498980527"/>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110343" y="378823"/>
            <a:ext cx="10319657" cy="6119176"/>
          </a:xfrm>
          <a:prstGeom prst="rect">
            <a:avLst/>
          </a:prstGeom>
        </p:spPr>
        <p:txBody>
          <a:bodyPr wrap="square">
            <a:spAutoFit/>
          </a:bodyPr>
          <a:lstStyle/>
          <a:p>
            <a:pPr>
              <a:lnSpc>
                <a:spcPct val="150000"/>
              </a:lnSpc>
            </a:pPr>
            <a:r>
              <a:rPr lang="tr-TR" sz="2400" b="1" dirty="0">
                <a:latin typeface="Times New Roman" panose="02020603050405020304" pitchFamily="18" charset="0"/>
                <a:ea typeface="Times New Roman" panose="02020603050405020304" pitchFamily="18" charset="0"/>
              </a:rPr>
              <a:t>To‘qimachilik matolarining ishqalaishga chidamliligi. </a:t>
            </a:r>
            <a:r>
              <a:rPr lang="tr-TR" sz="2400" dirty="0">
                <a:latin typeface="Times New Roman" panose="02020603050405020304" pitchFamily="18" charset="0"/>
                <a:ea typeface="Times New Roman" panose="02020603050405020304" pitchFamily="18" charset="0"/>
              </a:rPr>
              <a:t>To‘qimachilik matolarining yemirilishi, asosan, ishqalanish ta ’siri natijasida boMadi. To‘qimachilik matolarining ishqalanishga chidamliligi ularning tolaviy tarkibiga, sirtining tuzilishiga bog‘liq. Eng avval matoning sirtiga chiqib turgan tola uchlari ishqalanish ta’sirida bo‘ladi. M atodagi iplarning bukilgan joylariga chiqib turgan tolalar yemirila boshlaydi. Tola sirtining ba’zi joylari shikastlanadi va tolalar uziladi. Ayrim tolalar yoki tola qismlari ip tarkibidan chiqqani tufayli iplar ham uziladi. M atolarning sirtiga chiqib turgan iplarning bukilgan joylari ishqalanish ta’sirida eng birinchi bo‘lib yemiriladi. Bu joylar m atoning tayanch sirti deb ataladi, ya’ni m atoning tayanch sirti qancha katta bo‘lsa, uning yemirilishga chidamliligi ham shuncha yaxshi bo‘ladi. </a:t>
            </a:r>
            <a:endParaRPr lang="ru-RU" sz="2400" dirty="0"/>
          </a:p>
        </p:txBody>
      </p:sp>
    </p:spTree>
    <p:extLst>
      <p:ext uri="{BB962C8B-B14F-4D97-AF65-F5344CB8AC3E}">
        <p14:creationId xmlns:p14="http://schemas.microsoft.com/office/powerpoint/2010/main" val="2593284786"/>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486111"/>
            <a:ext cx="11795760" cy="4914166"/>
          </a:xfrm>
          <a:prstGeom prst="rect">
            <a:avLst/>
          </a:prstGeom>
        </p:spPr>
        <p:txBody>
          <a:bodyPr wrap="square">
            <a:spAutoFit/>
          </a:bodyPr>
          <a:lstStyle/>
          <a:p>
            <a:pPr marL="339725" marR="624205" indent="450850" algn="just">
              <a:lnSpc>
                <a:spcPct val="150000"/>
              </a:lnSpc>
              <a:spcBef>
                <a:spcPts val="330"/>
              </a:spcBef>
              <a:spcAft>
                <a:spcPts val="0"/>
              </a:spcAft>
            </a:pPr>
            <a:r>
              <a:rPr lang="tr-TR" sz="2000" dirty="0">
                <a:latin typeface="Times New Roman" panose="02020603050405020304" pitchFamily="18" charset="0"/>
                <a:ea typeface="Times New Roman" panose="02020603050405020304" pitchFamily="18" charset="0"/>
              </a:rPr>
              <a:t>Matolarning ishqalanishga chidamliligini aniqlovchi asboblarni uchta guruhga bo‘lish mumkin:</a:t>
            </a:r>
            <a:endParaRPr lang="ru-RU" sz="2000" dirty="0">
              <a:latin typeface="Times New Roman" panose="02020603050405020304" pitchFamily="18" charset="0"/>
              <a:ea typeface="Times New Roman" panose="02020603050405020304" pitchFamily="18" charset="0"/>
            </a:endParaRPr>
          </a:p>
          <a:p>
            <a:pPr marL="342900" lvl="0" indent="-342900" algn="just">
              <a:spcBef>
                <a:spcPts val="825"/>
              </a:spcBef>
              <a:spcAft>
                <a:spcPts val="0"/>
              </a:spcAft>
              <a:buSzPts val="1400"/>
              <a:buFont typeface="Times New Roman" panose="02020603050405020304" pitchFamily="18" charset="0"/>
              <a:buAutoNum type="arabicPeriod"/>
              <a:tabLst>
                <a:tab pos="968375" algn="l"/>
              </a:tabLst>
            </a:pPr>
            <a:r>
              <a:rPr lang="tr-TR" sz="2000" dirty="0">
                <a:latin typeface="Times New Roman" panose="02020603050405020304" pitchFamily="18" charset="0"/>
                <a:ea typeface="Times New Roman" panose="02020603050405020304" pitchFamily="18" charset="0"/>
              </a:rPr>
              <a:t>Matoga</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faqat</a:t>
            </a:r>
            <a:r>
              <a:rPr lang="tr-TR" sz="2000" spc="-3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ishqalanish</a:t>
            </a:r>
            <a:r>
              <a:rPr lang="tr-TR" sz="2000" spc="-5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ta’sirini</a:t>
            </a:r>
            <a:r>
              <a:rPr lang="tr-TR" sz="2000" spc="-4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ko‘rsatuvchi</a:t>
            </a:r>
            <a:r>
              <a:rPr lang="tr-TR" sz="2000" spc="-30" dirty="0">
                <a:latin typeface="Times New Roman" panose="02020603050405020304" pitchFamily="18" charset="0"/>
                <a:ea typeface="Times New Roman" panose="02020603050405020304" pitchFamily="18" charset="0"/>
              </a:rPr>
              <a:t> </a:t>
            </a:r>
            <a:r>
              <a:rPr lang="tr-TR" sz="2000" spc="-10" dirty="0">
                <a:latin typeface="Times New Roman" panose="02020603050405020304" pitchFamily="18" charset="0"/>
                <a:ea typeface="Times New Roman" panose="02020603050405020304" pitchFamily="18" charset="0"/>
              </a:rPr>
              <a:t>asboblar.</a:t>
            </a:r>
            <a:endParaRPr lang="ru-RU" sz="2000" dirty="0">
              <a:latin typeface="Times New Roman" panose="02020603050405020304" pitchFamily="18" charset="0"/>
              <a:ea typeface="Times New Roman" panose="02020603050405020304" pitchFamily="18" charset="0"/>
            </a:endParaRPr>
          </a:p>
          <a:p>
            <a:pPr marL="342900" marR="627380" lvl="0" indent="-342900" algn="just">
              <a:lnSpc>
                <a:spcPct val="150000"/>
              </a:lnSpc>
              <a:spcBef>
                <a:spcPts val="805"/>
              </a:spcBef>
              <a:spcAft>
                <a:spcPts val="0"/>
              </a:spcAft>
              <a:buSzPts val="1400"/>
              <a:buFont typeface="Times New Roman" panose="02020603050405020304" pitchFamily="18" charset="0"/>
              <a:buAutoNum type="arabicPeriod"/>
              <a:tabLst>
                <a:tab pos="1018540" algn="l"/>
              </a:tabLst>
            </a:pPr>
            <a:r>
              <a:rPr lang="tr-TR" sz="2000" dirty="0">
                <a:latin typeface="Times New Roman" panose="02020603050405020304" pitchFamily="18" charset="0"/>
                <a:ea typeface="Times New Roman" panose="02020603050405020304" pitchFamily="18" charset="0"/>
              </a:rPr>
              <a:t>Matoga birdaniga cho‘zilish, egilish va ishqalanish ta’sirini ko‘rsatuvchi </a:t>
            </a:r>
            <a:r>
              <a:rPr lang="tr-TR" sz="2000" spc="-10" dirty="0">
                <a:latin typeface="Times New Roman" panose="02020603050405020304" pitchFamily="18" charset="0"/>
                <a:ea typeface="Times New Roman" panose="02020603050405020304" pitchFamily="18" charset="0"/>
              </a:rPr>
              <a:t>asboblar.</a:t>
            </a:r>
            <a:endParaRPr lang="ru-RU" sz="2000" dirty="0">
              <a:latin typeface="Times New Roman" panose="02020603050405020304" pitchFamily="18" charset="0"/>
              <a:ea typeface="Times New Roman" panose="02020603050405020304" pitchFamily="18" charset="0"/>
            </a:endParaRPr>
          </a:p>
          <a:p>
            <a:pPr marL="342900" marR="648335" lvl="0" indent="-342900" algn="just">
              <a:lnSpc>
                <a:spcPct val="150000"/>
              </a:lnSpc>
              <a:spcAft>
                <a:spcPts val="0"/>
              </a:spcAft>
              <a:buSzPts val="1400"/>
              <a:buFont typeface="Times New Roman" panose="02020603050405020304" pitchFamily="18" charset="0"/>
              <a:buAutoNum type="arabicPeriod"/>
              <a:tabLst>
                <a:tab pos="1084580" algn="l"/>
              </a:tabLst>
            </a:pPr>
            <a:r>
              <a:rPr lang="tr-TR" sz="2000" dirty="0">
                <a:latin typeface="Times New Roman" panose="02020603050405020304" pitchFamily="18" charset="0"/>
                <a:ea typeface="Times New Roman" panose="02020603050405020304" pitchFamily="18" charset="0"/>
              </a:rPr>
              <a:t>Matoga g‘ijimlash va ishqalanish ta’sirini ko‘rsatuvchi asboblar. Matoning turiga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ko‘ra</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ishqalanish</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mayda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tishli</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metall</a:t>
            </a:r>
            <a:r>
              <a:rPr lang="tr-TR" sz="2000" spc="2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sirtlar,</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qayroq</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toshlar,</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dag‘al</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junli</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movut,</a:t>
            </a:r>
            <a:endParaRPr lang="ru-RU" sz="2000" dirty="0">
              <a:latin typeface="Times New Roman" panose="02020603050405020304" pitchFamily="18" charset="0"/>
              <a:ea typeface="Times New Roman" panose="02020603050405020304" pitchFamily="18" charset="0"/>
            </a:endParaRPr>
          </a:p>
          <a:p>
            <a:pPr marL="341630" marR="632460" indent="3810" algn="just">
              <a:lnSpc>
                <a:spcPct val="150000"/>
              </a:lnSpc>
              <a:spcAft>
                <a:spcPts val="0"/>
              </a:spcAft>
            </a:pPr>
            <a:r>
              <a:rPr lang="tr-TR" sz="2000" dirty="0">
                <a:latin typeface="Times New Roman" panose="02020603050405020304" pitchFamily="18" charset="0"/>
                <a:ea typeface="Times New Roman" panose="02020603050405020304" pitchFamily="18" charset="0"/>
              </a:rPr>
              <a:t>kapron yakka tolasidan tayyorlangan cho‘tka va hokazolar yordamida o‘tkaziladi. Ishqalovchi sirt namunaning butun sirtiga yoki uning qismiga ta’sir etib, ilgarilanma- qaytma yoki aylanma harakatida bo‘ladi. Sinovlarni o‘tkazish uchun T I-1M rusumli asbobi</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keng</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qo‘llaniladi.</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I-1M</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asbobida</a:t>
            </a:r>
            <a:r>
              <a:rPr lang="tr-TR" sz="2000" spc="20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turli</a:t>
            </a:r>
            <a:r>
              <a:rPr lang="tr-TR" sz="2000" spc="-2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tolalardan</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olingan</a:t>
            </a:r>
            <a:r>
              <a:rPr lang="tr-TR" sz="2000" spc="-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trikotaj</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matolarning</a:t>
            </a:r>
            <a:endParaRPr lang="ru-RU" sz="2000" dirty="0">
              <a:latin typeface="Times New Roman" panose="02020603050405020304" pitchFamily="18" charset="0"/>
              <a:ea typeface="Times New Roman" panose="02020603050405020304" pitchFamily="18" charset="0"/>
            </a:endParaRPr>
          </a:p>
          <a:p>
            <a:pPr algn="just"/>
            <a:r>
              <a:rPr lang="tr-TR" sz="2000" dirty="0">
                <a:latin typeface="Times New Roman" panose="02020603050405020304" pitchFamily="18" charset="0"/>
                <a:ea typeface="Times New Roman" panose="02020603050405020304" pitchFamily="18" charset="0"/>
              </a:rPr>
              <a:t/>
            </a:r>
            <a:br>
              <a:rPr lang="tr-TR" sz="2000" dirty="0">
                <a:latin typeface="Times New Roman" panose="02020603050405020304" pitchFamily="18" charset="0"/>
                <a:ea typeface="Times New Roman" panose="02020603050405020304" pitchFamily="18" charset="0"/>
              </a:rPr>
            </a:br>
            <a:r>
              <a:rPr lang="tr-TR" sz="2000" dirty="0">
                <a:latin typeface="Times New Roman" panose="02020603050405020304" pitchFamily="18" charset="0"/>
                <a:ea typeface="Times New Roman" panose="02020603050405020304" pitchFamily="18" charset="0"/>
              </a:rPr>
              <a:t>ishqalanishga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chidamliligi</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aniqlanadi.</a:t>
            </a:r>
            <a:r>
              <a:rPr lang="tr-TR" sz="2000" spc="-2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Ishqalovchi</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sirt</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sifatida</a:t>
            </a:r>
            <a:r>
              <a:rPr lang="tr-TR" sz="2000" spc="-15"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qayroq</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tosh</a:t>
            </a:r>
            <a:r>
              <a:rPr lang="tr-TR" sz="2000" spc="-1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yoki</a:t>
            </a:r>
            <a:r>
              <a:rPr lang="tr-TR" sz="2000" spc="-30" dirty="0">
                <a:latin typeface="Times New Roman" panose="02020603050405020304" pitchFamily="18" charset="0"/>
                <a:ea typeface="Times New Roman" panose="02020603050405020304" pitchFamily="18" charset="0"/>
              </a:rPr>
              <a:t> </a:t>
            </a:r>
            <a:r>
              <a:rPr lang="tr-TR" sz="2000" dirty="0">
                <a:latin typeface="Times New Roman" panose="02020603050405020304" pitchFamily="18" charset="0"/>
                <a:ea typeface="Times New Roman" panose="02020603050405020304" pitchFamily="18" charset="0"/>
              </a:rPr>
              <a:t>dag‘al jun movuti ishlatiladi. </a:t>
            </a:r>
            <a:endParaRPr lang="ru-RU" sz="2000" dirty="0"/>
          </a:p>
        </p:txBody>
      </p:sp>
    </p:spTree>
    <p:extLst>
      <p:ext uri="{BB962C8B-B14F-4D97-AF65-F5344CB8AC3E}">
        <p14:creationId xmlns:p14="http://schemas.microsoft.com/office/powerpoint/2010/main" val="2616982572"/>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378823" y="496389"/>
            <a:ext cx="11760925" cy="5796459"/>
          </a:xfrm>
          <a:prstGeom prst="rect">
            <a:avLst/>
          </a:prstGeom>
        </p:spPr>
        <p:txBody>
          <a:bodyPr wrap="square">
            <a:spAutoFit/>
          </a:bodyPr>
          <a:lstStyle/>
          <a:p>
            <a:pPr marL="791210">
              <a:spcAft>
                <a:spcPts val="0"/>
              </a:spcAft>
            </a:pPr>
            <a:r>
              <a:rPr lang="tr-TR" b="1" dirty="0">
                <a:latin typeface="Times New Roman" panose="02020603050405020304" pitchFamily="18" charset="0"/>
                <a:ea typeface="Times New Roman" panose="02020603050405020304" pitchFamily="18" charset="0"/>
              </a:rPr>
              <a:t>Draplanuvchanlik-</a:t>
            </a:r>
            <a:r>
              <a:rPr lang="tr-TR" b="1" spc="6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gazlamalarning</a:t>
            </a:r>
            <a:r>
              <a:rPr lang="tr-TR" spc="9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yumshoq,</a:t>
            </a:r>
            <a:r>
              <a:rPr lang="tr-TR" spc="6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dumaloq</a:t>
            </a:r>
            <a:r>
              <a:rPr lang="tr-TR" spc="7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burmalari</a:t>
            </a:r>
            <a:r>
              <a:rPr lang="tr-TR" spc="8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hosil</a:t>
            </a:r>
            <a:r>
              <a:rPr lang="tr-TR" spc="70"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qilishi.</a:t>
            </a:r>
            <a:endParaRPr lang="ru-RU" sz="1400" dirty="0">
              <a:latin typeface="Times New Roman" panose="02020603050405020304" pitchFamily="18" charset="0"/>
              <a:ea typeface="Times New Roman" panose="02020603050405020304" pitchFamily="18" charset="0"/>
            </a:endParaRPr>
          </a:p>
          <a:p>
            <a:pPr marL="339725">
              <a:spcBef>
                <a:spcPts val="800"/>
              </a:spcBef>
              <a:spcAft>
                <a:spcPts val="0"/>
              </a:spcAft>
            </a:pPr>
            <a:r>
              <a:rPr lang="tr-TR" dirty="0">
                <a:latin typeface="Times New Roman" panose="02020603050405020304" pitchFamily="18" charset="0"/>
                <a:ea typeface="Times New Roman" panose="02020603050405020304" pitchFamily="18" charset="0"/>
              </a:rPr>
              <a:t>Draplanuvchanlik</a:t>
            </a:r>
            <a:r>
              <a:rPr lang="tr-TR" spc="-4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gazlamaning</a:t>
            </a:r>
            <a:r>
              <a:rPr lang="tr-TR" spc="-3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massasiga,</a:t>
            </a:r>
            <a:r>
              <a:rPr lang="tr-TR" spc="-5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qattiqligiga</a:t>
            </a:r>
            <a:r>
              <a:rPr lang="tr-TR" spc="-3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va</a:t>
            </a:r>
            <a:r>
              <a:rPr lang="tr-TR" spc="-4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mayinligiga</a:t>
            </a:r>
            <a:r>
              <a:rPr lang="tr-TR" spc="-30"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bog‘liq.</a:t>
            </a:r>
            <a:endParaRPr lang="ru-RU" dirty="0">
              <a:latin typeface="Times New Roman" panose="02020603050405020304" pitchFamily="18" charset="0"/>
              <a:ea typeface="Times New Roman" panose="02020603050405020304" pitchFamily="18" charset="0"/>
            </a:endParaRPr>
          </a:p>
          <a:p>
            <a:pPr marL="339725" marR="624840" indent="450850">
              <a:lnSpc>
                <a:spcPct val="150000"/>
              </a:lnSpc>
              <a:spcBef>
                <a:spcPts val="815"/>
              </a:spcBef>
              <a:spcAft>
                <a:spcPts val="0"/>
              </a:spcAft>
              <a:tabLst>
                <a:tab pos="1704340" algn="l"/>
                <a:tab pos="2777490" algn="l"/>
                <a:tab pos="3167380" algn="l"/>
                <a:tab pos="3893185" algn="l"/>
                <a:tab pos="5043805" algn="l"/>
                <a:tab pos="5830570" algn="l"/>
              </a:tabLst>
            </a:pPr>
            <a:r>
              <a:rPr lang="tr-TR" b="1" spc="-10" dirty="0">
                <a:latin typeface="Times New Roman" panose="02020603050405020304" pitchFamily="18" charset="0"/>
                <a:ea typeface="Times New Roman" panose="02020603050405020304" pitchFamily="18" charset="0"/>
              </a:rPr>
              <a:t>Qattiqlik-</a:t>
            </a:r>
            <a:r>
              <a:rPr lang="tr-TR" b="1"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gazlamaning</a:t>
            </a:r>
            <a:r>
              <a:rPr lang="tr-TR" dirty="0">
                <a:latin typeface="Times New Roman" panose="02020603050405020304" pitchFamily="18" charset="0"/>
                <a:ea typeface="Times New Roman" panose="02020603050405020304" pitchFamily="18" charset="0"/>
              </a:rPr>
              <a:t>	</a:t>
            </a:r>
            <a:r>
              <a:rPr lang="tr-TR" spc="-20" dirty="0">
                <a:latin typeface="Times New Roman" panose="02020603050405020304" pitchFamily="18" charset="0"/>
                <a:ea typeface="Times New Roman" panose="02020603050405020304" pitchFamily="18" charset="0"/>
              </a:rPr>
              <a:t>o‘z</a:t>
            </a:r>
            <a:r>
              <a:rPr lang="tr-TR"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shaklini</a:t>
            </a:r>
            <a:r>
              <a:rPr lang="tr-TR"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o‘zgartirishga</a:t>
            </a:r>
            <a:r>
              <a:rPr lang="tr-TR"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qarshilik</a:t>
            </a:r>
            <a:r>
              <a:rPr lang="tr-TR" dirty="0">
                <a:latin typeface="Times New Roman" panose="02020603050405020304" pitchFamily="18" charset="0"/>
                <a:ea typeface="Times New Roman" panose="02020603050405020304" pitchFamily="18" charset="0"/>
              </a:rPr>
              <a:t>	</a:t>
            </a:r>
            <a:r>
              <a:rPr lang="tr-TR" spc="-10" dirty="0">
                <a:latin typeface="Times New Roman" panose="02020603050405020304" pitchFamily="18" charset="0"/>
                <a:ea typeface="Times New Roman" panose="02020603050405020304" pitchFamily="18" charset="0"/>
              </a:rPr>
              <a:t>ko‘rsatish xususiyati.</a:t>
            </a:r>
            <a:endParaRPr lang="ru-RU" dirty="0">
              <a:latin typeface="Times New Roman" panose="02020603050405020304" pitchFamily="18" charset="0"/>
              <a:ea typeface="Times New Roman" panose="02020603050405020304" pitchFamily="18" charset="0"/>
            </a:endParaRPr>
          </a:p>
          <a:p>
            <a:pPr marL="339725" marR="624840" indent="450850" algn="just">
              <a:lnSpc>
                <a:spcPct val="150000"/>
              </a:lnSpc>
              <a:spcBef>
                <a:spcPts val="390"/>
              </a:spcBef>
              <a:spcAft>
                <a:spcPts val="0"/>
              </a:spcAft>
            </a:pPr>
            <a:r>
              <a:rPr lang="tr-TR" sz="1400" dirty="0">
                <a:latin typeface="Times New Roman" panose="02020603050405020304" pitchFamily="18" charset="0"/>
                <a:ea typeface="Times New Roman" panose="02020603050405020304" pitchFamily="18" charset="0"/>
              </a:rPr>
              <a:t/>
            </a:r>
            <a:br>
              <a:rPr lang="tr-TR" sz="1400" dirty="0">
                <a:latin typeface="Times New Roman" panose="02020603050405020304" pitchFamily="18" charset="0"/>
                <a:ea typeface="Times New Roman" panose="02020603050405020304" pitchFamily="18" charset="0"/>
              </a:rPr>
            </a:br>
            <a:r>
              <a:rPr lang="tr-TR" dirty="0">
                <a:latin typeface="Times New Roman" panose="02020603050405020304" pitchFamily="18" charset="0"/>
                <a:ea typeface="Times New Roman" panose="02020603050405020304" pitchFamily="18" charset="0"/>
              </a:rPr>
              <a:t>Egiluvchanlik qattiqlikka teskari xossa bo‘lib, gazlamaning o‘z shaklini osongina o‘zgartirish xususiyatini belgilaydi.</a:t>
            </a:r>
            <a:endParaRPr lang="ru-RU" dirty="0">
              <a:latin typeface="Times New Roman" panose="02020603050405020304" pitchFamily="18" charset="0"/>
              <a:ea typeface="Times New Roman" panose="02020603050405020304" pitchFamily="18" charset="0"/>
            </a:endParaRPr>
          </a:p>
          <a:p>
            <a:pPr marL="339725" marR="624205" indent="450850" algn="just">
              <a:lnSpc>
                <a:spcPct val="150000"/>
              </a:lnSpc>
              <a:spcAft>
                <a:spcPts val="0"/>
              </a:spcAft>
            </a:pPr>
            <a:r>
              <a:rPr lang="tr-TR" dirty="0">
                <a:latin typeface="Times New Roman" panose="02020603050405020304" pitchFamily="18" charset="0"/>
                <a:ea typeface="Times New Roman" panose="02020603050405020304" pitchFamily="18" charset="0"/>
              </a:rPr>
              <a:t>Gazlamaning qattiqligi va egiluvchanligi tolaning o‘lchamlari va xiliga, kalava ipning ingichkaligi, pishitilishi, strukturasiga, gazlamaning tuzilishi va pardoziga bog‘liq. Ingichka, egiluvchan tolalardan va bo‘sh pishitilgan kalava</a:t>
            </a:r>
            <a:r>
              <a:rPr lang="tr-TR" spc="-85"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ipdan to‘qilgan siyrak gazlamalar mayin va egiluvchan bo‘ladi. Eyiluvchan gazlamalar yaxshi draplanadi, lekin taxlash va tikishda ehtiyot bo‘lishni talab</a:t>
            </a:r>
            <a:r>
              <a:rPr lang="tr-TR" spc="-8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qiladi, chunki osongina qiyshiyib ketishi mumkin. Ro‘zg‘or buyumlari</a:t>
            </a:r>
            <a:r>
              <a:rPr lang="tr-TR" spc="200" dirty="0">
                <a:latin typeface="Times New Roman" panose="02020603050405020304" pitchFamily="18" charset="0"/>
                <a:ea typeface="Times New Roman" panose="02020603050405020304" pitchFamily="18" charset="0"/>
              </a:rPr>
              <a:t> </a:t>
            </a:r>
            <a:r>
              <a:rPr lang="tr-TR" dirty="0">
                <a:latin typeface="Times New Roman" panose="02020603050405020304" pitchFamily="18" charset="0"/>
                <a:ea typeface="Times New Roman" panose="02020603050405020304" pitchFamily="18" charset="0"/>
              </a:rPr>
              <a:t>tikish uchun mo‘ljallangan egilishga qattiqligi PT-2 priborida gazlama bo‘lagining o‘z massasi ta’sirida egilish qiymatini o‘lchash yo‘li bilan aniqlanadi. Sun’iy charm vaplyonka materiallarining qattiqligi va elastikligini aniqlaydigan maxsus priborlar bor.</a:t>
            </a:r>
            <a:endParaRPr lang="ru-RU" dirty="0">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03079461"/>
      </p:ext>
    </p:extLst>
  </p:cSld>
  <p:clrMapOvr>
    <a:masterClrMapping/>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Сектор">
  <a:themeElements>
    <a:clrScheme name="Slice">
      <a:dk1>
        <a:sysClr val="windowText" lastClr="000000"/>
      </a:dk1>
      <a:lt1>
        <a:sysClr val="window" lastClr="FFFFFF"/>
      </a:lt1>
      <a:dk2>
        <a:srgbClr val="D06F1E"/>
      </a:dk2>
      <a:lt2>
        <a:srgbClr val="F0BE21"/>
      </a:lt2>
      <a:accent1>
        <a:srgbClr val="760603"/>
      </a:accent1>
      <a:accent2>
        <a:srgbClr val="9F761A"/>
      </a:accent2>
      <a:accent3>
        <a:srgbClr val="92A200"/>
      </a:accent3>
      <a:accent4>
        <a:srgbClr val="4AA157"/>
      </a:accent4>
      <a:accent5>
        <a:srgbClr val="46788D"/>
      </a:accent5>
      <a:accent6>
        <a:srgbClr val="A848A8"/>
      </a:accent6>
      <a:hlink>
        <a:srgbClr val="460402"/>
      </a:hlink>
      <a:folHlink>
        <a:srgbClr val="991111"/>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162000"/>
                <a:satMod val="200000"/>
                <a:lumMod val="124000"/>
              </a:schemeClr>
            </a:gs>
            <a:gs pos="100000">
              <a:schemeClr val="phClr">
                <a:shade val="96000"/>
                <a:hueMod val="88000"/>
                <a:satMod val="220000"/>
                <a:lumMod val="82000"/>
              </a:schemeClr>
            </a:gs>
          </a:gsLst>
          <a:lin ang="6120000" scaled="1"/>
        </a:gradFill>
        <a:gradFill rotWithShape="1">
          <a:gsLst>
            <a:gs pos="0">
              <a:schemeClr val="phClr">
                <a:tint val="97000"/>
                <a:hueMod val="142000"/>
                <a:satMod val="200000"/>
                <a:lumMod val="118000"/>
              </a:schemeClr>
            </a:gs>
            <a:gs pos="100000">
              <a:schemeClr val="phClr">
                <a:shade val="92000"/>
                <a:hueMod val="22000"/>
                <a:satMod val="220000"/>
                <a:lumMod val="62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282EB108-EDE6-4B8E-957B-D4A69BF580EA}"/>
    </a:ext>
  </a:extLst>
</a:theme>
</file>

<file path=docProps/app.xml><?xml version="1.0" encoding="utf-8"?>
<Properties xmlns="http://schemas.openxmlformats.org/officeDocument/2006/extended-properties" xmlns:vt="http://schemas.openxmlformats.org/officeDocument/2006/docPropsVTypes">
  <Template>Slice</Template>
  <TotalTime>29</TotalTime>
  <Words>754</Words>
  <Application>Microsoft Office PowerPoint</Application>
  <PresentationFormat>Широкоэкранный</PresentationFormat>
  <Paragraphs>27</Paragraphs>
  <Slides>10</Slides>
  <Notes>0</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10</vt:i4>
      </vt:variant>
    </vt:vector>
  </HeadingPairs>
  <TitlesOfParts>
    <vt:vector size="14" baseType="lpstr">
      <vt:lpstr>Century Gothic</vt:lpstr>
      <vt:lpstr>Times New Roman</vt:lpstr>
      <vt:lpstr>Wingdings 3</vt:lpstr>
      <vt:lpstr>Сектор</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O'tkirbek</dc:creator>
  <cp:lastModifiedBy>O'tkirbek</cp:lastModifiedBy>
  <cp:revision>7</cp:revision>
  <dcterms:created xsi:type="dcterms:W3CDTF">2025-02-15T09:52:57Z</dcterms:created>
  <dcterms:modified xsi:type="dcterms:W3CDTF">2025-03-25T01:25:06Z</dcterms:modified>
</cp:coreProperties>
</file>