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73" r:id="rId4"/>
    <p:sldId id="287" r:id="rId5"/>
    <p:sldId id="294" r:id="rId6"/>
    <p:sldId id="264" r:id="rId7"/>
    <p:sldId id="283" r:id="rId8"/>
    <p:sldId id="293" r:id="rId9"/>
    <p:sldId id="292" r:id="rId10"/>
    <p:sldId id="285" r:id="rId11"/>
    <p:sldId id="291" r:id="rId12"/>
    <p:sldId id="288" r:id="rId13"/>
    <p:sldId id="266" r:id="rId14"/>
    <p:sldId id="286" r:id="rId15"/>
    <p:sldId id="276" r:id="rId16"/>
    <p:sldId id="258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138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zure/?view=azure-dotne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metanit.com/sharp/xamarin/14.1.ph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vLH80Q3hhGzpOosptmv2X8S72wpKD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medicalsoft.yadonor" TargetMode="External"/><Relationship Id="rId5" Type="http://schemas.openxmlformats.org/officeDocument/2006/relationships/hyperlink" Target="https://play.google.com/store/apps/details?id=com.yokoco.bdm" TargetMode="External"/><Relationship Id="rId4" Type="http://schemas.openxmlformats.org/officeDocument/2006/relationships/hyperlink" Target="https://play.google.com/store/apps/details?id=com.hintsolutions.dono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Департамент программной инженерии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Курсовая работа</a:t>
            </a:r>
            <a:br>
              <a:rPr lang="ru-RU" sz="2800" dirty="0">
                <a:solidFill>
                  <a:srgbClr val="000066"/>
                </a:solidFill>
                <a:cs typeface="+mj-lt"/>
              </a:rPr>
            </a:br>
            <a:r>
              <a:rPr lang="en-US" sz="2800" dirty="0">
                <a:solidFill>
                  <a:srgbClr val="000066"/>
                </a:solidFill>
                <a:cs typeface="+mj-lt"/>
              </a:rPr>
              <a:t>BLOOD CONNECT </a:t>
            </a:r>
            <a:r>
              <a:rPr lang="ru-RU" sz="2800" dirty="0">
                <a:solidFill>
                  <a:srgbClr val="000066"/>
                </a:solidFill>
                <a:cs typeface="+mj-lt"/>
              </a:rPr>
              <a:t>ПРИЛОЖЕНИЕ</a:t>
            </a:r>
            <a:endParaRPr lang="en-US" sz="2900" dirty="0">
              <a:solidFill>
                <a:srgbClr val="FF0000"/>
              </a:solidFill>
              <a:ea typeface="MS PGothic" panose="020B0600070205080204" charset="-128"/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246088"/>
            <a:ext cx="6400800" cy="1921447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Выполнил студент группы БПИ-181</a:t>
            </a:r>
            <a:r>
              <a:rPr lang="en-US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 </a:t>
            </a:r>
            <a:endParaRPr lang="ru-RU" sz="1800" dirty="0">
              <a:solidFill>
                <a:srgbClr val="000066"/>
              </a:solidFill>
              <a:latin typeface="+mj-lt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Кара Дмитрий Александрович</a:t>
            </a:r>
            <a:endParaRPr kumimoji="1" lang="ru-RU" sz="1800" dirty="0">
              <a:solidFill>
                <a:srgbClr val="FF0000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Научный руководитель: </a:t>
            </a:r>
          </a:p>
          <a:p>
            <a:pPr algn="r"/>
            <a:r>
              <a:rPr kumimoji="1" lang="ru-RU" sz="1800" dirty="0">
                <a:solidFill>
                  <a:srgbClr val="000066"/>
                </a:solidFill>
                <a:latin typeface="+mj-lt"/>
                <a:cs typeface="+mj-lt"/>
              </a:rPr>
              <a:t>Доцент, руководитель департамента программной инженерии факультета компьютерных наук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cs typeface="+mj-lt"/>
              </a:rPr>
              <a:t>Авдошин Сергей Михайлович</a:t>
            </a: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ВОЗМОЖНОСТИ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D07F11-38F1-4855-8B42-C5420B2A2F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7706" y="1474237"/>
            <a:ext cx="6804699" cy="45744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6EA02A-EC6C-4105-93C7-94365650A481}"/>
              </a:ext>
            </a:extLst>
          </p:cNvPr>
          <p:cNvSpPr txBox="1"/>
          <p:nvPr/>
        </p:nvSpPr>
        <p:spPr>
          <a:xfrm>
            <a:off x="5458408" y="4274821"/>
            <a:ext cx="280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основных возможностей пользователя в приложении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pp.userapi.com/c854520/v854520214/49632/U5WsfVKqoMA.jpg">
            <a:extLst>
              <a:ext uri="{FF2B5EF4-FFF2-40B4-BE49-F238E27FC236}">
                <a16:creationId xmlns:a16="http://schemas.microsoft.com/office/drawing/2014/main" id="{816E663C-EA71-40EF-9E2D-44CCAC68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45" y="1399638"/>
            <a:ext cx="2245040" cy="474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p.userapi.com/c848636/v848636214/19af7c/72xoKfvpHso.jpg">
            <a:extLst>
              <a:ext uri="{FF2B5EF4-FFF2-40B4-BE49-F238E27FC236}">
                <a16:creationId xmlns:a16="http://schemas.microsoft.com/office/drawing/2014/main" id="{D988E499-B77F-4FA7-A3B3-511DF7E8A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86" y="1404549"/>
            <a:ext cx="2245040" cy="474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p.userapi.com/c851424/v851424247/11cbb3/BrHp59Hpg8Y.jpg">
            <a:extLst>
              <a:ext uri="{FF2B5EF4-FFF2-40B4-BE49-F238E27FC236}">
                <a16:creationId xmlns:a16="http://schemas.microsoft.com/office/drawing/2014/main" id="{7F483D8B-14B8-49A4-9E9C-2F81324B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15" y="1404549"/>
            <a:ext cx="2245040" cy="474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86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8" name="Рисунок 7" descr="https://pp.userapi.com/c855720/v855720247/47989/tOUR3B-XjsA.jpg">
            <a:extLst>
              <a:ext uri="{FF2B5EF4-FFF2-40B4-BE49-F238E27FC236}">
                <a16:creationId xmlns:a16="http://schemas.microsoft.com/office/drawing/2014/main" id="{6D079FA0-1427-427B-8088-D30651ECF0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2" y="1399639"/>
            <a:ext cx="2133600" cy="475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s://pp.userapi.com/c845417/v845417247/212ace/cw30_J4aavE.jpg">
            <a:extLst>
              <a:ext uri="{FF2B5EF4-FFF2-40B4-BE49-F238E27FC236}">
                <a16:creationId xmlns:a16="http://schemas.microsoft.com/office/drawing/2014/main" id="{1652B6DC-CF70-4DA9-9B94-59F5ADD75B9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399639"/>
            <a:ext cx="2133600" cy="475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s://pp.userapi.com/c855216/v855216247/478b6/y8RxEeWMr3E.jpg">
            <a:extLst>
              <a:ext uri="{FF2B5EF4-FFF2-40B4-BE49-F238E27FC236}">
                <a16:creationId xmlns:a16="http://schemas.microsoft.com/office/drawing/2014/main" id="{3ABE2930-5668-4E6F-B545-19C717C5019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76" y="1399638"/>
            <a:ext cx="2133600" cy="4759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51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ВЫВОДЫ ПО РАБОТЕ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37B14-E81A-47A2-B6F4-FFA9A0826676}"/>
              </a:ext>
            </a:extLst>
          </p:cNvPr>
          <p:cNvSpPr txBox="1"/>
          <p:nvPr/>
        </p:nvSpPr>
        <p:spPr>
          <a:xfrm>
            <a:off x="438539" y="1502229"/>
            <a:ext cx="801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Поставленная цель была достигнута в полном объеме: в процессе разработки данного приложения, я изучил новые технологии, приобрел навыки разработки мобильных приложений на </a:t>
            </a:r>
            <a:r>
              <a:rPr lang="en-US" dirty="0"/>
              <a:t>Xamarin</a:t>
            </a:r>
            <a:r>
              <a:rPr lang="ru-RU" dirty="0"/>
              <a:t> и, как результат, создал мобильное приложение для поиска доноров.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AF8C3-1DBC-4F82-AECB-14DEAE2810D0}"/>
              </a:ext>
            </a:extLst>
          </p:cNvPr>
          <p:cNvSpPr txBox="1"/>
          <p:nvPr/>
        </p:nvSpPr>
        <p:spPr>
          <a:xfrm>
            <a:off x="587829" y="1520890"/>
            <a:ext cx="786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Планы развития приложения:</a:t>
            </a:r>
          </a:p>
          <a:p>
            <a:pPr marL="342900" indent="-342900">
              <a:buAutoNum type="arabicPeriod"/>
            </a:pPr>
            <a:r>
              <a:rPr lang="ru-RU" dirty="0"/>
              <a:t>Написание сервера</a:t>
            </a:r>
          </a:p>
          <a:p>
            <a:pPr marL="342900" indent="-342900">
              <a:buAutoNum type="arabicPeriod"/>
            </a:pPr>
            <a:r>
              <a:rPr lang="ru-RU" dirty="0"/>
              <a:t>Выпуск приложения для </a:t>
            </a:r>
            <a:r>
              <a:rPr lang="en-US" dirty="0"/>
              <a:t>iOS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Обновление дизайна (редизайн) приложений</a:t>
            </a:r>
          </a:p>
          <a:p>
            <a:pPr marL="342900" indent="-342900">
              <a:buAutoNum type="arabicPeriod"/>
            </a:pPr>
            <a:r>
              <a:rPr lang="ru-RU" dirty="0"/>
              <a:t>Расширение функционала (Журнал сдач крови)</a:t>
            </a:r>
          </a:p>
          <a:p>
            <a:pPr marL="342900" indent="-342900">
              <a:buAutoNum type="arabicPeriod"/>
            </a:pPr>
            <a:r>
              <a:rPr lang="ru-RU" dirty="0"/>
              <a:t>Продвижение среди медицинских учреждений</a:t>
            </a:r>
          </a:p>
          <a:p>
            <a:pPr marL="342900" indent="-342900">
              <a:buAutoNum type="arabicPeriod"/>
            </a:pPr>
            <a:r>
              <a:rPr lang="ru-RU" dirty="0"/>
              <a:t>Выпуск приложений в </a:t>
            </a:r>
            <a:r>
              <a:rPr lang="en-US" dirty="0"/>
              <a:t>Google Play (Android) </a:t>
            </a:r>
            <a:r>
              <a:rPr lang="ru-RU" dirty="0"/>
              <a:t>и </a:t>
            </a:r>
            <a:r>
              <a:rPr lang="en-US" dirty="0"/>
              <a:t>App Store (iOS)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C02538-1B4D-42DD-98D9-085CB5B3A687}"/>
              </a:ext>
            </a:extLst>
          </p:cNvPr>
          <p:cNvSpPr txBox="1"/>
          <p:nvPr/>
        </p:nvSpPr>
        <p:spPr>
          <a:xfrm>
            <a:off x="485192" y="1511559"/>
            <a:ext cx="7966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ru-RU" dirty="0" err="1"/>
              <a:t>Azure</a:t>
            </a:r>
            <a:r>
              <a:rPr lang="ru-RU" dirty="0"/>
              <a:t> для разработчиков .NET и .NET </a:t>
            </a:r>
            <a:r>
              <a:rPr lang="ru-RU" dirty="0" err="1"/>
              <a:t>Core</a:t>
            </a:r>
            <a:r>
              <a:rPr lang="ru-RU" dirty="0"/>
              <a:t> [Электронный ресурс]</a:t>
            </a:r>
            <a:r>
              <a:rPr lang="en-US" dirty="0"/>
              <a:t> </a:t>
            </a:r>
            <a:r>
              <a:rPr lang="ru-RU" dirty="0"/>
              <a:t>//</a:t>
            </a:r>
            <a:r>
              <a:rPr lang="en-US" dirty="0"/>
              <a:t> URL</a:t>
            </a:r>
            <a:r>
              <a:rPr lang="ru-RU" dirty="0"/>
              <a:t>: </a:t>
            </a:r>
            <a:r>
              <a:rPr lang="ru-RU" u="sng" dirty="0">
                <a:hlinkClick r:id="rId3"/>
              </a:rPr>
              <a:t>https://docs.microsoft.com/ru-ru/dotnet/azure/?view=azure-dotnet</a:t>
            </a:r>
            <a:r>
              <a:rPr lang="ru-RU" dirty="0"/>
              <a:t> (Дата обращения 16.02.2019, режим доступа: свободный).</a:t>
            </a:r>
          </a:p>
          <a:p>
            <a:pPr marL="342900" lvl="0" indent="-342900">
              <a:buAutoNum type="arabicPeriod"/>
            </a:pPr>
            <a:endParaRPr lang="ru-RU" dirty="0"/>
          </a:p>
          <a:p>
            <a:pPr marL="342900" lvl="0" indent="-342900">
              <a:buAutoNum type="arabicPeriod"/>
            </a:pPr>
            <a:r>
              <a:rPr lang="ru-RU" dirty="0"/>
              <a:t>Рендеринг элементов управления [Электронный ресурс] //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4"/>
              </a:rPr>
              <a:t>https://metanit.com/sharp/xamarin/14.1.php</a:t>
            </a:r>
            <a:r>
              <a:rPr lang="ru-RU" dirty="0"/>
              <a:t> (Дата обращения 4.03.2019, режим доступа: свободный).</a:t>
            </a:r>
          </a:p>
          <a:p>
            <a:pPr marL="342900" lvl="0" indent="-342900">
              <a:buAutoNum type="arabicPeriod"/>
            </a:pPr>
            <a:endParaRPr lang="ru-RU" dirty="0"/>
          </a:p>
          <a:p>
            <a:pPr marL="342900" indent="-342900">
              <a:buFontTx/>
              <a:buAutoNum type="arabicPeriod"/>
            </a:pPr>
            <a:r>
              <a:rPr lang="en-US" dirty="0"/>
              <a:t>Google Play [</a:t>
            </a:r>
            <a:r>
              <a:rPr lang="ru-RU" dirty="0"/>
              <a:t>Электронный ресурс] //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u="sng" dirty="0">
                <a:hlinkClick r:id="rId5"/>
              </a:rPr>
              <a:t>https://play.google.com/store</a:t>
            </a:r>
            <a:r>
              <a:rPr lang="ru-RU" u="sng" dirty="0"/>
              <a:t> </a:t>
            </a:r>
            <a:r>
              <a:rPr lang="en-US" u="sng" dirty="0"/>
              <a:t> </a:t>
            </a:r>
            <a:r>
              <a:rPr lang="ru-RU" u="sng" dirty="0"/>
              <a:t> </a:t>
            </a:r>
            <a:r>
              <a:rPr lang="ru-RU" dirty="0"/>
              <a:t>(Дата обращения 22.05.2019, режим доступа: свободный).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</a:rPr>
              <a:t>Кара Дмитрий Александрович,</a:t>
            </a:r>
            <a:endParaRPr lang="en-US" sz="1200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3F82"/>
                </a:solidFill>
                <a:latin typeface="Arial" panose="020B0604020202020204" pitchFamily="34" charset="0"/>
              </a:rPr>
              <a:t>karadmitrii@gmail.com</a:t>
            </a: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- 2019</a:t>
            </a:r>
            <a:endParaRPr lang="en-US" altLang="ru-RU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31700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3F82"/>
                </a:solidFill>
              </a:rPr>
              <a:t>Цель работы</a:t>
            </a:r>
            <a:br>
              <a:rPr lang="ru-RU" sz="2000" dirty="0">
                <a:solidFill>
                  <a:srgbClr val="003F82"/>
                </a:solidFill>
              </a:rPr>
            </a:br>
            <a:endParaRPr lang="ru-RU" sz="1200" dirty="0">
              <a:solidFill>
                <a:srgbClr val="003F82"/>
              </a:solidFill>
            </a:endParaRPr>
          </a:p>
          <a:p>
            <a:r>
              <a:rPr lang="ru-RU" sz="1200" dirty="0">
                <a:solidFill>
                  <a:srgbClr val="003F82"/>
                </a:solidFill>
              </a:rPr>
              <a:t>	</a:t>
            </a:r>
            <a:r>
              <a:rPr lang="ru-RU" sz="1600" dirty="0">
                <a:solidFill>
                  <a:srgbClr val="003F82"/>
                </a:solidFill>
              </a:rPr>
              <a:t>Создание мобильного приложения для поиска доноров.</a:t>
            </a: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2400" b="1" dirty="0">
                <a:solidFill>
                  <a:srgbClr val="003F82"/>
                </a:solidFill>
              </a:rPr>
              <a:t>Задачи работы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Изучение существующих аналогов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Получение навыков разработки приложений, таких как: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Изучение </a:t>
            </a:r>
            <a:r>
              <a:rPr lang="en-US" sz="1600" dirty="0">
                <a:solidFill>
                  <a:srgbClr val="003F82"/>
                </a:solidFill>
              </a:rPr>
              <a:t>SQL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Изучение технологий </a:t>
            </a:r>
            <a:r>
              <a:rPr lang="en-US" sz="1600" dirty="0">
                <a:solidFill>
                  <a:srgbClr val="003F82"/>
                </a:solidFill>
              </a:rPr>
              <a:t>Xamarin Forms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Углублённое изучение языка </a:t>
            </a:r>
            <a:r>
              <a:rPr lang="en-US" sz="1600" dirty="0">
                <a:solidFill>
                  <a:srgbClr val="003F82"/>
                </a:solidFill>
              </a:rPr>
              <a:t>C#</a:t>
            </a:r>
            <a:endParaRPr lang="ru-RU" sz="1600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Создание мобильного приложения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F4E2E37-6DFD-449D-8300-8AA9AC098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27386"/>
              </p:ext>
            </p:extLst>
          </p:nvPr>
        </p:nvGraphicFramePr>
        <p:xfrm>
          <a:off x="382554" y="1376265"/>
          <a:ext cx="830424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8">
                  <a:extLst>
                    <a:ext uri="{9D8B030D-6E8A-4147-A177-3AD203B41FA5}">
                      <a16:colId xmlns:a16="http://schemas.microsoft.com/office/drawing/2014/main" val="3929833954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2878103865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524450776"/>
                    </a:ext>
                  </a:extLst>
                </a:gridCol>
                <a:gridCol w="1558211">
                  <a:extLst>
                    <a:ext uri="{9D8B030D-6E8A-4147-A177-3AD203B41FA5}">
                      <a16:colId xmlns:a16="http://schemas.microsoft.com/office/drawing/2014/main" val="3635117638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3778135457"/>
                    </a:ext>
                  </a:extLst>
                </a:gridCol>
              </a:tblGrid>
              <a:tr h="623975">
                <a:tc>
                  <a:txBody>
                    <a:bodyPr/>
                    <a:lstStyle/>
                    <a:p>
                      <a:r>
                        <a:rPr lang="ru-RU" dirty="0"/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Donor+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Служба крови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Donor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Mobile Plus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Я Донор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32905"/>
                  </a:ext>
                </a:extLst>
              </a:tr>
              <a:tr h="623975">
                <a:tc>
                  <a:txBody>
                    <a:bodyPr/>
                    <a:lstStyle/>
                    <a:p>
                      <a:r>
                        <a:rPr lang="ru-RU" dirty="0"/>
                        <a:t>Разработчик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Кара Дмитрий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Центр крови ФМБА России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 Donor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Medical-Soft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24026"/>
                  </a:ext>
                </a:extLst>
              </a:tr>
              <a:tr h="891393">
                <a:tc>
                  <a:txBody>
                    <a:bodyPr/>
                    <a:lstStyle/>
                    <a:p>
                      <a:r>
                        <a:rPr lang="ru-RU" dirty="0"/>
                        <a:t>Дата последнего изменения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19.05.2019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19.03.2019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25.08.2016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14.08.2014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81735"/>
                  </a:ext>
                </a:extLst>
              </a:tr>
              <a:tr h="1426229">
                <a:tc>
                  <a:txBody>
                    <a:bodyPr/>
                    <a:lstStyle/>
                    <a:p>
                      <a:r>
                        <a:rPr lang="ru-RU" dirty="0"/>
                        <a:t>Ссылка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https://drive.google.com/open?id=1vLH80Q3hhGzpOosptmv2X8S72wpKDZsb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https://play.google.com/store/apps/details?id=com.hintsolutions.donor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https://play.google.com/store/apps/details?id=com.yokoco.bdm</a:t>
                      </a:r>
                      <a:r>
                        <a:rPr lang="ru-RU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https://play.google.com/store/apps/details?id=com.medicalsoft.yadonor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84751"/>
                  </a:ext>
                </a:extLst>
              </a:tr>
              <a:tr h="361510">
                <a:tc>
                  <a:txBody>
                    <a:bodyPr/>
                    <a:lstStyle/>
                    <a:p>
                      <a:r>
                        <a:rPr lang="ru-RU" dirty="0"/>
                        <a:t>Скачиваний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50 000+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1 000+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10 000+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236610"/>
                  </a:ext>
                </a:extLst>
              </a:tr>
              <a:tr h="361510">
                <a:tc>
                  <a:txBody>
                    <a:bodyPr/>
                    <a:lstStyle/>
                    <a:p>
                      <a:r>
                        <a:rPr lang="ru-RU" dirty="0"/>
                        <a:t>Русский язык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6454"/>
                  </a:ext>
                </a:extLst>
              </a:tr>
              <a:tr h="623975">
                <a:tc>
                  <a:txBody>
                    <a:bodyPr/>
                    <a:lstStyle/>
                    <a:p>
                      <a:r>
                        <a:rPr lang="ru-RU" dirty="0"/>
                        <a:t>База данных в России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661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F4E2E37-6DFD-449D-8300-8AA9AC098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09011"/>
              </p:ext>
            </p:extLst>
          </p:nvPr>
        </p:nvGraphicFramePr>
        <p:xfrm>
          <a:off x="382554" y="1376265"/>
          <a:ext cx="830424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470">
                  <a:extLst>
                    <a:ext uri="{9D8B030D-6E8A-4147-A177-3AD203B41FA5}">
                      <a16:colId xmlns:a16="http://schemas.microsoft.com/office/drawing/2014/main" val="392983395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78103865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524450776"/>
                    </a:ext>
                  </a:extLst>
                </a:gridCol>
                <a:gridCol w="1558211">
                  <a:extLst>
                    <a:ext uri="{9D8B030D-6E8A-4147-A177-3AD203B41FA5}">
                      <a16:colId xmlns:a16="http://schemas.microsoft.com/office/drawing/2014/main" val="3635117638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3778135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Donor+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Служба крови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Donor</a:t>
                      </a:r>
                    </a:p>
                    <a:p>
                      <a:r>
                        <a:rPr lang="en-US" dirty="0"/>
                        <a:t>Mobile Plus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Я Донор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3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Просмотр запросов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2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Общение между пользователями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8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Ведение журнала сдач крови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84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88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преимущества приложения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527D2E-C689-463E-BC33-CF55E11A5894}"/>
              </a:ext>
            </a:extLst>
          </p:cNvPr>
          <p:cNvSpPr txBox="1"/>
          <p:nvPr/>
        </p:nvSpPr>
        <p:spPr>
          <a:xfrm>
            <a:off x="587829" y="1548882"/>
            <a:ext cx="7735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/>
              <a:t>Возможность просмотра запросов</a:t>
            </a:r>
          </a:p>
          <a:p>
            <a:pPr lvl="1"/>
            <a:r>
              <a:rPr lang="ru-RU" i="1" dirty="0"/>
              <a:t>Каждый пользователь может найти донора или помочь другим!</a:t>
            </a:r>
            <a:endParaRPr lang="en-US" i="1" dirty="0"/>
          </a:p>
          <a:p>
            <a:pPr lvl="1"/>
            <a:endParaRPr lang="ru-RU" b="1" dirty="0"/>
          </a:p>
          <a:p>
            <a:pPr marL="342900" indent="-342900">
              <a:buAutoNum type="arabicPeriod"/>
            </a:pPr>
            <a:r>
              <a:rPr lang="ru-RU" b="1" dirty="0"/>
              <a:t>Возможность общения</a:t>
            </a:r>
          </a:p>
          <a:p>
            <a:pPr lvl="1"/>
            <a:r>
              <a:rPr lang="ru-RU" i="1" dirty="0"/>
              <a:t>Пользователи могут уточнить информацию у автора запроса путём нескольких нажатий.</a:t>
            </a:r>
            <a:endParaRPr lang="en-US" i="1" dirty="0"/>
          </a:p>
          <a:p>
            <a:pPr lvl="1"/>
            <a:endParaRPr lang="ru-RU" i="1" dirty="0"/>
          </a:p>
          <a:p>
            <a:pPr marL="342900" indent="-342900">
              <a:buAutoNum type="arabicPeriod"/>
            </a:pPr>
            <a:r>
              <a:rPr lang="ru-RU" b="1" dirty="0"/>
              <a:t>Безопасность данных пользователей</a:t>
            </a:r>
          </a:p>
          <a:p>
            <a:pPr lvl="1"/>
            <a:r>
              <a:rPr lang="ru-RU" i="1" dirty="0"/>
              <a:t>Пароли пользователей никогда не передаются и не хранятся. Используется технология хэширования </a:t>
            </a:r>
            <a:r>
              <a:rPr lang="en-US" i="1" dirty="0"/>
              <a:t>MD5.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26379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https://www.xamarin.com/content/images/pages/branding/assets/xamarin-logo.png">
            <a:extLst>
              <a:ext uri="{FF2B5EF4-FFF2-40B4-BE49-F238E27FC236}">
                <a16:creationId xmlns:a16="http://schemas.microsoft.com/office/drawing/2014/main" id="{D0F305EB-E77B-4B86-8A5C-0CF34FDE0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08" y="3967163"/>
            <a:ext cx="5250087" cy="220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ms-study.rsvpu.ru/pluginfile.php?file=/3977/course/summary/27_c-sharp-logo-filled.png">
            <a:extLst>
              <a:ext uri="{FF2B5EF4-FFF2-40B4-BE49-F238E27FC236}">
                <a16:creationId xmlns:a16="http://schemas.microsoft.com/office/drawing/2014/main" id="{3276F78D-36AA-4A7C-B418-598F3B1D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22" y="1516258"/>
            <a:ext cx="2450905" cy="245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nibonnet.fr/Images/Logo/azure.png">
            <a:extLst>
              <a:ext uri="{FF2B5EF4-FFF2-40B4-BE49-F238E27FC236}">
                <a16:creationId xmlns:a16="http://schemas.microsoft.com/office/drawing/2014/main" id="{D1C64EA9-27E3-4106-869B-E23755C3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1516258"/>
            <a:ext cx="3570514" cy="255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7E25ED-748B-415E-B632-B3BC5606D6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595437"/>
            <a:ext cx="6807200" cy="44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8C0401-0A85-42AD-A97C-0C635845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57" y="3657600"/>
            <a:ext cx="4666803" cy="268229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8A4C92-8AE2-4327-AD48-23D3A3B8D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8" y="1373685"/>
            <a:ext cx="4512280" cy="2593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7AA576-9399-46D6-A234-4969CB3B0FB7}"/>
              </a:ext>
            </a:extLst>
          </p:cNvPr>
          <p:cNvSpPr txBox="1"/>
          <p:nvPr/>
        </p:nvSpPr>
        <p:spPr>
          <a:xfrm>
            <a:off x="5145180" y="2164060"/>
            <a:ext cx="3234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Схема взаимодействия компонентов при отправке данных в базу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281E3D-04FC-4BAE-B08F-7BBE6F6DB0A5}"/>
              </a:ext>
            </a:extLst>
          </p:cNvPr>
          <p:cNvSpPr txBox="1"/>
          <p:nvPr/>
        </p:nvSpPr>
        <p:spPr>
          <a:xfrm>
            <a:off x="371728" y="4537081"/>
            <a:ext cx="3234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Схема взаимодействия компонентов при получении данных из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6803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A410CA-ADC2-4240-827A-89771F13B3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6" y="1571149"/>
            <a:ext cx="7240555" cy="41485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40A3E3-461A-4B41-BD22-80689A1E4B2D}"/>
              </a:ext>
            </a:extLst>
          </p:cNvPr>
          <p:cNvSpPr txBox="1"/>
          <p:nvPr/>
        </p:nvSpPr>
        <p:spPr>
          <a:xfrm>
            <a:off x="886409" y="5657660"/>
            <a:ext cx="736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классов библиотеки </a:t>
            </a:r>
            <a:r>
              <a:rPr lang="en-US" dirty="0" err="1"/>
              <a:t>DonorPlusLib</a:t>
            </a:r>
            <a:r>
              <a:rPr lang="en-US" dirty="0"/>
              <a:t> </a:t>
            </a:r>
            <a:r>
              <a:rPr lang="ru-RU" dirty="0"/>
              <a:t>для связи приложения с базой данных (Линии – связи между классами)</a:t>
            </a:r>
          </a:p>
        </p:txBody>
      </p:sp>
    </p:spTree>
    <p:extLst>
      <p:ext uri="{BB962C8B-B14F-4D97-AF65-F5344CB8AC3E}">
        <p14:creationId xmlns:p14="http://schemas.microsoft.com/office/powerpoint/2010/main" val="255901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679</Words>
  <Application>Microsoft Office PowerPoint</Application>
  <PresentationFormat>Экран (4:3)</PresentationFormat>
  <Paragraphs>188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Факультет компьютерных наук Департамент программной инженерии Курсовая работа BLOOD CONNECT ПРИЛОЖЕНИЕ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Дмитрий Кара</cp:lastModifiedBy>
  <cp:revision>63</cp:revision>
  <dcterms:created xsi:type="dcterms:W3CDTF">2010-09-30T06:45:00Z</dcterms:created>
  <dcterms:modified xsi:type="dcterms:W3CDTF">2019-05-29T20:19:22Z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