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1" r:id="rId5"/>
    <p:sldId id="282" r:id="rId6"/>
    <p:sldId id="307" r:id="rId7"/>
    <p:sldId id="308" r:id="rId8"/>
    <p:sldId id="309" r:id="rId9"/>
    <p:sldId id="310" r:id="rId10"/>
    <p:sldId id="292" r:id="rId11"/>
    <p:sldId id="283" r:id="rId12"/>
    <p:sldId id="261" r:id="rId13"/>
    <p:sldId id="284" r:id="rId14"/>
    <p:sldId id="260" r:id="rId15"/>
    <p:sldId id="265" r:id="rId16"/>
    <p:sldId id="277" r:id="rId17"/>
    <p:sldId id="262" r:id="rId18"/>
    <p:sldId id="285" r:id="rId19"/>
    <p:sldId id="274" r:id="rId20"/>
    <p:sldId id="275" r:id="rId21"/>
    <p:sldId id="273" r:id="rId22"/>
    <p:sldId id="266" r:id="rId23"/>
    <p:sldId id="311" r:id="rId24"/>
    <p:sldId id="312" r:id="rId25"/>
    <p:sldId id="294" r:id="rId26"/>
    <p:sldId id="305" r:id="rId27"/>
    <p:sldId id="271" r:id="rId28"/>
    <p:sldId id="270" r:id="rId29"/>
    <p:sldId id="276" r:id="rId30"/>
    <p:sldId id="272" r:id="rId31"/>
    <p:sldId id="295" r:id="rId32"/>
    <p:sldId id="296" r:id="rId33"/>
    <p:sldId id="297" r:id="rId34"/>
    <p:sldId id="298" r:id="rId35"/>
    <p:sldId id="299" r:id="rId36"/>
    <p:sldId id="287" r:id="rId37"/>
    <p:sldId id="289" r:id="rId38"/>
    <p:sldId id="290" r:id="rId39"/>
    <p:sldId id="302" r:id="rId40"/>
    <p:sldId id="300" r:id="rId41"/>
    <p:sldId id="293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3B-7E75-403D-91A4-7606A960ABA7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5BA-89D0-470C-9762-072383BBD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39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3B-7E75-403D-91A4-7606A960ABA7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5BA-89D0-470C-9762-072383BBD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0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3B-7E75-403D-91A4-7606A960ABA7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5BA-89D0-470C-9762-072383BBD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8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3B-7E75-403D-91A4-7606A960ABA7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5BA-89D0-470C-9762-072383BBD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44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3B-7E75-403D-91A4-7606A960ABA7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5BA-89D0-470C-9762-072383BBD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75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3B-7E75-403D-91A4-7606A960ABA7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5BA-89D0-470C-9762-072383BBD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3B-7E75-403D-91A4-7606A960ABA7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5BA-89D0-470C-9762-072383BBD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7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3B-7E75-403D-91A4-7606A960ABA7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5BA-89D0-470C-9762-072383BBD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87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3B-7E75-403D-91A4-7606A960ABA7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5BA-89D0-470C-9762-072383BBD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8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3B-7E75-403D-91A4-7606A960ABA7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5BA-89D0-470C-9762-072383BBD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0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3B-7E75-403D-91A4-7606A960ABA7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15BA-89D0-470C-9762-072383BBD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8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E83B-7E75-403D-91A4-7606A960ABA7}" type="datetimeFigureOut">
              <a:rPr lang="ru-RU" smtClean="0"/>
              <a:t>09.04.2015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15BA-89D0-470C-9762-072383BBD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34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7%D0%B8%D1%81%D1%82%D0%BE%D1%82%D0%B0_%D1%84%D1%83%D0%BD%D0%BA%D1%86%D0%B8%D0%B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ru-lambda.livejournal.com/12467.html" TargetMode="External"/><Relationship Id="rId2" Type="http://schemas.openxmlformats.org/officeDocument/2006/relationships/hyperlink" Target="http://habrahabr.ru/post/8039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haskell.org/Ru/IO_Inside" TargetMode="External"/><Relationship Id="rId5" Type="http://schemas.openxmlformats.org/officeDocument/2006/relationships/hyperlink" Target="http://haskell.ru/io.html" TargetMode="External"/><Relationship Id="rId4" Type="http://schemas.openxmlformats.org/officeDocument/2006/relationships/hyperlink" Target="http://channel9.msdn.com/Series/C9-Lectures-Erik-Meijer-Functional-Programming-Fundamentals/C9-Lectures-Dr-Erik-Meijer-Functional-Programming-Fundamentals-Chapter-7-of-1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Ввод </a:t>
            </a:r>
            <a:r>
              <a:rPr lang="en-US" dirty="0" smtClean="0"/>
              <a:t>/</a:t>
            </a:r>
            <a:r>
              <a:rPr lang="ru-RU" dirty="0" smtClean="0"/>
              <a:t> вывод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99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3115" y="259291"/>
            <a:ext cx="8337551" cy="64632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Пример </a:t>
            </a:r>
            <a:r>
              <a:rPr lang="en-US" dirty="0"/>
              <a:t>IO </a:t>
            </a:r>
            <a:r>
              <a:rPr lang="ru-RU" dirty="0"/>
              <a:t>в </a:t>
            </a:r>
            <a:r>
              <a:rPr lang="en-US" dirty="0"/>
              <a:t>do </a:t>
            </a:r>
            <a:r>
              <a:rPr lang="ru-RU" dirty="0"/>
              <a:t>нотации: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main = do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putStrLn</a:t>
            </a:r>
            <a:r>
              <a:rPr lang="en-US" dirty="0" smtClean="0"/>
              <a:t> </a:t>
            </a:r>
            <a:r>
              <a:rPr lang="en-US" dirty="0"/>
              <a:t>"Hello, what is your name?"</a:t>
            </a:r>
          </a:p>
          <a:p>
            <a:pPr marL="0" indent="0">
              <a:buNone/>
            </a:pPr>
            <a:r>
              <a:rPr lang="en-US" dirty="0"/>
              <a:t>              name &lt;- </a:t>
            </a:r>
            <a:r>
              <a:rPr lang="en-US" dirty="0" err="1"/>
              <a:t>getLine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putStrLn</a:t>
            </a:r>
            <a:r>
              <a:rPr lang="en-US" dirty="0"/>
              <a:t> ("Hello " ++ name ++ "!")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или, в терминах </a:t>
            </a:r>
            <a:r>
              <a:rPr lang="en-US" dirty="0"/>
              <a:t>bind, </a:t>
            </a:r>
            <a:r>
              <a:rPr lang="ru-RU" dirty="0"/>
              <a:t>использование специальной формы: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main = </a:t>
            </a:r>
            <a:r>
              <a:rPr lang="en-US" dirty="0" err="1"/>
              <a:t>putStrLn</a:t>
            </a:r>
            <a:r>
              <a:rPr lang="en-US" dirty="0"/>
              <a:t> "Hello, what is your name?" &gt;&gt;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getLine</a:t>
            </a:r>
            <a:r>
              <a:rPr lang="en-US" dirty="0"/>
              <a:t> &gt;&gt;= \name -&gt;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putStrLn</a:t>
            </a:r>
            <a:r>
              <a:rPr lang="en-US" dirty="0"/>
              <a:t> ("Hello " ++ name ++ "!")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или, очень примитивно, без специальной формы для </a:t>
            </a:r>
            <a:r>
              <a:rPr lang="en-US" dirty="0"/>
              <a:t>bind: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main = </a:t>
            </a:r>
            <a:r>
              <a:rPr lang="en-US" dirty="0" err="1"/>
              <a:t>putStrLn</a:t>
            </a:r>
            <a:r>
              <a:rPr lang="en-US" dirty="0"/>
              <a:t> "Hello, what is your name?" &gt;&gt;= \x -&gt;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getLine</a:t>
            </a:r>
            <a:r>
              <a:rPr lang="en-US" dirty="0"/>
              <a:t> &gt;&gt;= \name -&gt;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putStrLn</a:t>
            </a:r>
            <a:r>
              <a:rPr lang="en-US" dirty="0"/>
              <a:t> ("Hello " ++ name ++ "!")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13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 вывода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5317" y="1182688"/>
            <a:ext cx="89386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 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putChar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:: 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-&gt; IO ()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putStr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:: 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-&gt; IO ()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putStrLn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:: 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-&gt; IO ()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--добавляет символ новой строки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:: 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Show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a =&gt; a -&gt; IO ()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317" y="4207934"/>
            <a:ext cx="863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</a:t>
            </a:r>
            <a:r>
              <a:rPr lang="ru-RU" dirty="0" err="1" smtClean="0"/>
              <a:t>print</a:t>
            </a:r>
            <a:r>
              <a:rPr lang="ru-RU" dirty="0" smtClean="0"/>
              <a:t> выводит значение любого пригодного для печати типа на стандартное устройство вывода.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Пригодные для печати типы --- это те типы, которые являются экземплярами класса </a:t>
            </a:r>
            <a:r>
              <a:rPr lang="ru-RU" dirty="0" err="1" smtClean="0"/>
              <a:t>Show</a:t>
            </a:r>
            <a:r>
              <a:rPr lang="ru-RU" dirty="0" smtClean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print</a:t>
            </a:r>
            <a:r>
              <a:rPr lang="ru-RU" dirty="0" smtClean="0"/>
              <a:t> преобразует значения в строки для вывода, используя операцию </a:t>
            </a:r>
            <a:r>
              <a:rPr lang="ru-RU" dirty="0" err="1" smtClean="0"/>
              <a:t>show</a:t>
            </a:r>
            <a:r>
              <a:rPr lang="ru-RU" dirty="0" smtClean="0"/>
              <a:t>, и добавляет символ новой строки.</a:t>
            </a:r>
          </a:p>
          <a:p>
            <a:endParaRPr lang="ru-RU" dirty="0" smtClean="0"/>
          </a:p>
          <a:p>
            <a:r>
              <a:rPr lang="ru-RU" dirty="0" smtClean="0"/>
              <a:t>main = </a:t>
            </a:r>
            <a:r>
              <a:rPr lang="ru-RU" dirty="0" err="1" smtClean="0"/>
              <a:t>print</a:t>
            </a:r>
            <a:r>
              <a:rPr lang="ru-RU" dirty="0" smtClean="0"/>
              <a:t> ([(n, 2^n) | n &lt;- [0..19]])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5317" y="3416022"/>
            <a:ext cx="652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Prelude&gt; </a:t>
            </a:r>
            <a:r>
              <a:rPr lang="en-US" dirty="0" err="1"/>
              <a:t>putStr</a:t>
            </a:r>
            <a:r>
              <a:rPr lang="en-US" dirty="0"/>
              <a:t> ”Hello” </a:t>
            </a:r>
            <a:r>
              <a:rPr lang="en-US" b="1" dirty="0"/>
              <a:t>&gt;&gt; </a:t>
            </a:r>
            <a:r>
              <a:rPr lang="en-US" dirty="0" err="1"/>
              <a:t>putChar</a:t>
            </a:r>
            <a:r>
              <a:rPr lang="en-US" dirty="0"/>
              <a:t> ’ ’ </a:t>
            </a:r>
            <a:r>
              <a:rPr lang="en-US" b="1" dirty="0"/>
              <a:t>&gt;&gt; </a:t>
            </a:r>
            <a:r>
              <a:rPr lang="en-US" dirty="0" err="1"/>
              <a:t>putStrLn</a:t>
            </a:r>
            <a:r>
              <a:rPr lang="en-US" dirty="0"/>
              <a:t> ”World!”</a:t>
            </a:r>
            <a:endParaRPr lang="ru-RU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Hello World!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59845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программа для печати первых 20 целых чисел и их степеней 2</a:t>
            </a:r>
          </a:p>
        </p:txBody>
      </p:sp>
    </p:spTree>
    <p:extLst>
      <p:ext uri="{BB962C8B-B14F-4D97-AF65-F5344CB8AC3E}">
        <p14:creationId xmlns:p14="http://schemas.microsoft.com/office/powerpoint/2010/main" val="112739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783" y="390526"/>
            <a:ext cx="7886700" cy="1325563"/>
          </a:xfrm>
        </p:spPr>
        <p:txBody>
          <a:bodyPr/>
          <a:lstStyle/>
          <a:p>
            <a:r>
              <a:rPr lang="ru-RU" dirty="0" smtClean="0"/>
              <a:t>Исполняемый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45698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 = </a:t>
            </a:r>
            <a:r>
              <a:rPr lang="en-US" dirty="0" err="1"/>
              <a:t>putStrLn</a:t>
            </a:r>
            <a:r>
              <a:rPr lang="en-US" dirty="0"/>
              <a:t> "hello, world"  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Сохраняем в  файле </a:t>
            </a:r>
            <a:r>
              <a:rPr lang="en-US" dirty="0" err="1" smtClean="0"/>
              <a:t>Helloword.hs</a:t>
            </a:r>
            <a:r>
              <a:rPr lang="ru-RU" dirty="0" smtClean="0"/>
              <a:t> и компилируем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В текущей директории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ghc</a:t>
            </a:r>
            <a:r>
              <a:rPr lang="en-US" i="1" dirty="0"/>
              <a:t> --make </a:t>
            </a:r>
            <a:r>
              <a:rPr lang="en-US" i="1" dirty="0" err="1" smtClean="0"/>
              <a:t>helloworld</a:t>
            </a:r>
            <a:r>
              <a:rPr lang="ru-RU" i="1" dirty="0" smtClean="0"/>
              <a:t>.</a:t>
            </a:r>
            <a:r>
              <a:rPr lang="en-US" i="1" dirty="0" err="1" smtClean="0"/>
              <a:t>hs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Появились объектный и интерфейсный файлы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Запускаем </a:t>
            </a:r>
            <a:r>
              <a:rPr lang="en-US" dirty="0" smtClean="0"/>
              <a:t>Exe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583" y="1143000"/>
            <a:ext cx="39243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1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 ввода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6250" y="1341666"/>
            <a:ext cx="83651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getChar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:: IO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ru-RU" altLang="ru-RU" dirty="0"/>
              <a:t>-- читаем символ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getLine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:: IO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--</a:t>
            </a:r>
            <a:r>
              <a:rPr lang="ru-RU" dirty="0"/>
              <a:t> </a:t>
            </a:r>
            <a:r>
              <a:rPr lang="ru-RU" dirty="0" smtClean="0"/>
              <a:t>читаем </a:t>
            </a:r>
            <a:r>
              <a:rPr lang="ru-RU" dirty="0"/>
              <a:t>строку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getContents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:: IO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--</a:t>
            </a:r>
            <a:r>
              <a:rPr lang="ru-RU" dirty="0"/>
              <a:t> Считывание всего ввода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interact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:: 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-&gt;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 -&gt; IO 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readIO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::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a =&gt;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-&gt; IO a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readLn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::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a =&gt; IO 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333" y="4588933"/>
            <a:ext cx="7501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Следующая программа просто удаляет все символы, не являющиеся ASCII, из своего стандартного ввода и отображает результат на своем стандартном выводе. (Функция </a:t>
            </a:r>
            <a:r>
              <a:rPr lang="ru-RU" dirty="0" err="1" smtClean="0"/>
              <a:t>isAscii</a:t>
            </a:r>
            <a:r>
              <a:rPr lang="ru-RU" dirty="0" smtClean="0"/>
              <a:t> определена в </a:t>
            </a:r>
            <a:r>
              <a:rPr lang="en-US" dirty="0" err="1" smtClean="0"/>
              <a:t>Data.Char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main = </a:t>
            </a:r>
            <a:r>
              <a:rPr lang="ru-RU" dirty="0" err="1" smtClean="0"/>
              <a:t>interact</a:t>
            </a:r>
            <a:r>
              <a:rPr lang="ru-RU" dirty="0" smtClean="0"/>
              <a:t> (</a:t>
            </a:r>
            <a:r>
              <a:rPr lang="ru-RU" dirty="0" err="1" smtClean="0"/>
              <a:t>filter</a:t>
            </a:r>
            <a:r>
              <a:rPr lang="ru-RU" dirty="0" smtClean="0"/>
              <a:t> </a:t>
            </a:r>
            <a:r>
              <a:rPr lang="ru-RU" dirty="0" err="1" smtClean="0"/>
              <a:t>isAscii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17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getLine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 = do  </a:t>
            </a:r>
          </a:p>
          <a:p>
            <a:pPr marL="0" indent="0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putStrLn</a:t>
            </a:r>
            <a:r>
              <a:rPr lang="en-US" dirty="0" smtClean="0"/>
              <a:t> "Hello, what's your name?"  </a:t>
            </a:r>
          </a:p>
          <a:p>
            <a:pPr marL="0" indent="0">
              <a:buNone/>
            </a:pPr>
            <a:r>
              <a:rPr lang="en-US" dirty="0" smtClean="0"/>
              <a:t>    name &lt;- </a:t>
            </a:r>
            <a:r>
              <a:rPr lang="en-US" dirty="0" err="1" smtClean="0"/>
              <a:t>getLine</a:t>
            </a:r>
            <a:r>
              <a:rPr lang="en-US" dirty="0" smtClean="0"/>
              <a:t>  </a:t>
            </a:r>
          </a:p>
          <a:p>
            <a:pPr marL="0" indent="0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putStrLn</a:t>
            </a:r>
            <a:r>
              <a:rPr lang="en-US" dirty="0" smtClean="0"/>
              <a:t> ("Hello" ++ name ++  </a:t>
            </a:r>
            <a:r>
              <a:rPr lang="en-US" dirty="0"/>
              <a:t>"</a:t>
            </a:r>
            <a:r>
              <a:rPr lang="en-US" dirty="0" smtClean="0"/>
              <a:t>: ) </a:t>
            </a:r>
            <a:r>
              <a:rPr lang="ru-RU" dirty="0" smtClean="0"/>
              <a:t>! </a:t>
            </a:r>
            <a:r>
              <a:rPr lang="en-US" dirty="0" smtClean="0"/>
              <a:t>")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8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98297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import </a:t>
            </a:r>
            <a:r>
              <a:rPr lang="en-US" sz="2200" dirty="0" err="1"/>
              <a:t>Data.Char</a:t>
            </a:r>
            <a:r>
              <a:rPr lang="en-US" sz="2200" dirty="0"/>
              <a:t>  </a:t>
            </a:r>
          </a:p>
          <a:p>
            <a:pPr marL="0" indent="0">
              <a:buNone/>
            </a:pPr>
            <a:r>
              <a:rPr lang="en-US" sz="2200" dirty="0"/>
              <a:t>  </a:t>
            </a:r>
          </a:p>
          <a:p>
            <a:pPr marL="0" indent="0">
              <a:buNone/>
            </a:pPr>
            <a:r>
              <a:rPr lang="en-US" sz="2200" dirty="0"/>
              <a:t>main = do  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dirty="0" err="1"/>
              <a:t>putStrLn</a:t>
            </a:r>
            <a:r>
              <a:rPr lang="en-US" sz="2200" dirty="0"/>
              <a:t> "What's your first name?"  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dirty="0" err="1"/>
              <a:t>firstName</a:t>
            </a:r>
            <a:r>
              <a:rPr lang="en-US" sz="2200" dirty="0"/>
              <a:t> &lt;- </a:t>
            </a:r>
            <a:r>
              <a:rPr lang="en-US" sz="2200" dirty="0" err="1"/>
              <a:t>getLine</a:t>
            </a:r>
            <a:r>
              <a:rPr lang="en-US" sz="2200" dirty="0"/>
              <a:t>  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dirty="0" err="1"/>
              <a:t>putStrLn</a:t>
            </a:r>
            <a:r>
              <a:rPr lang="en-US" sz="2200" dirty="0"/>
              <a:t> "What's your last name?"  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dirty="0" err="1"/>
              <a:t>lastName</a:t>
            </a:r>
            <a:r>
              <a:rPr lang="en-US" sz="2200" dirty="0"/>
              <a:t> &lt;- </a:t>
            </a:r>
            <a:r>
              <a:rPr lang="en-US" sz="2200" dirty="0" err="1"/>
              <a:t>getLine</a:t>
            </a:r>
            <a:r>
              <a:rPr lang="en-US" sz="2200" dirty="0"/>
              <a:t>  </a:t>
            </a:r>
          </a:p>
          <a:p>
            <a:pPr marL="0" indent="0">
              <a:buNone/>
            </a:pPr>
            <a:r>
              <a:rPr lang="en-US" sz="2200" dirty="0"/>
              <a:t>    let </a:t>
            </a:r>
            <a:r>
              <a:rPr lang="en-US" sz="2200" dirty="0" err="1"/>
              <a:t>bigFirstName</a:t>
            </a:r>
            <a:r>
              <a:rPr lang="en-US" sz="2200" dirty="0"/>
              <a:t> = map </a:t>
            </a:r>
            <a:r>
              <a:rPr lang="en-US" sz="2200" dirty="0" err="1"/>
              <a:t>toUpper</a:t>
            </a:r>
            <a:r>
              <a:rPr lang="en-US" sz="2200" dirty="0"/>
              <a:t> </a:t>
            </a:r>
            <a:r>
              <a:rPr lang="en-US" sz="2200" dirty="0" err="1"/>
              <a:t>firstName</a:t>
            </a:r>
            <a:r>
              <a:rPr lang="en-US" sz="2200" dirty="0"/>
              <a:t>  </a:t>
            </a:r>
          </a:p>
          <a:p>
            <a:pPr marL="0" indent="0">
              <a:buNone/>
            </a:pPr>
            <a:r>
              <a:rPr lang="en-US" sz="2200" dirty="0"/>
              <a:t>        </a:t>
            </a:r>
            <a:r>
              <a:rPr lang="en-US" sz="2200" dirty="0" err="1"/>
              <a:t>bigLastName</a:t>
            </a:r>
            <a:r>
              <a:rPr lang="en-US" sz="2200" dirty="0"/>
              <a:t> = map </a:t>
            </a:r>
            <a:r>
              <a:rPr lang="en-US" sz="2200" dirty="0" err="1"/>
              <a:t>toUpper</a:t>
            </a:r>
            <a:r>
              <a:rPr lang="en-US" sz="2200" dirty="0"/>
              <a:t> </a:t>
            </a:r>
            <a:r>
              <a:rPr lang="en-US" sz="2200" dirty="0" err="1"/>
              <a:t>lastName</a:t>
            </a:r>
            <a:r>
              <a:rPr lang="en-US" sz="2200" dirty="0"/>
              <a:t>  </a:t>
            </a:r>
          </a:p>
          <a:p>
            <a:pPr marL="0" indent="0">
              <a:buNone/>
            </a:pPr>
            <a:r>
              <a:rPr lang="en-US" sz="2200" dirty="0"/>
              <a:t>    </a:t>
            </a:r>
            <a:r>
              <a:rPr lang="en-US" sz="2200" dirty="0" err="1"/>
              <a:t>putStrLn</a:t>
            </a:r>
            <a:r>
              <a:rPr lang="en-US" sz="2200" dirty="0"/>
              <a:t> $ "hey " ++ </a:t>
            </a:r>
            <a:r>
              <a:rPr lang="en-US" sz="2200" dirty="0" err="1"/>
              <a:t>bigFirstName</a:t>
            </a:r>
            <a:r>
              <a:rPr lang="en-US" sz="2200" dirty="0"/>
              <a:t> ++ " " ++ </a:t>
            </a:r>
            <a:r>
              <a:rPr lang="en-US" sz="2200" dirty="0" err="1"/>
              <a:t>bigLastName</a:t>
            </a:r>
            <a:r>
              <a:rPr lang="en-US" sz="2200" dirty="0"/>
              <a:t> ++ ", how are you?" 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79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65717" y="236900"/>
            <a:ext cx="827431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программа считывает и </a:t>
            </a:r>
            <a:r>
              <a:rPr lang="en-US" altLang="ru-RU" dirty="0" smtClean="0"/>
              <a:t/>
            </a:r>
            <a:br>
              <a:rPr lang="en-US" altLang="ru-RU" dirty="0" smtClean="0"/>
            </a:br>
            <a:r>
              <a:rPr lang="ru-RU" altLang="ru-RU" dirty="0" smtClean="0"/>
              <a:t>суммирует </a:t>
            </a:r>
            <a:r>
              <a:rPr lang="ru-RU" altLang="ru-RU" dirty="0"/>
              <a:t>два числа типа </a:t>
            </a:r>
            <a:r>
              <a:rPr lang="ru-RU" altLang="ru-RU" dirty="0" err="1"/>
              <a:t>Integer</a:t>
            </a:r>
            <a:r>
              <a:rPr lang="ru-RU" alt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System.IO</a:t>
            </a:r>
          </a:p>
          <a:p>
            <a:pPr marL="0" indent="0">
              <a:buNone/>
            </a:pPr>
            <a:r>
              <a:rPr lang="en-US" dirty="0"/>
              <a:t>main = do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hSetBuffering</a:t>
            </a:r>
            <a:r>
              <a:rPr lang="en-US" dirty="0"/>
              <a:t> </a:t>
            </a:r>
            <a:r>
              <a:rPr lang="en-US" dirty="0" err="1"/>
              <a:t>stdout</a:t>
            </a:r>
            <a:r>
              <a:rPr lang="en-US" dirty="0"/>
              <a:t> </a:t>
            </a:r>
            <a:r>
              <a:rPr lang="en-US" dirty="0" err="1"/>
              <a:t>NoBuffering</a:t>
            </a: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putStr</a:t>
            </a:r>
            <a:r>
              <a:rPr lang="en-US" dirty="0"/>
              <a:t>   "</a:t>
            </a:r>
            <a:r>
              <a:rPr lang="ru-RU" dirty="0"/>
              <a:t>Введите новое целое число: "        </a:t>
            </a:r>
          </a:p>
          <a:p>
            <a:pPr marL="0" indent="0">
              <a:buNone/>
            </a:pPr>
            <a:r>
              <a:rPr lang="ru-RU" dirty="0"/>
              <a:t>         </a:t>
            </a:r>
            <a:r>
              <a:rPr lang="en-US" dirty="0"/>
              <a:t>x1 &lt;- </a:t>
            </a:r>
            <a:r>
              <a:rPr lang="en-US" dirty="0" err="1"/>
              <a:t>readNum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putStr</a:t>
            </a:r>
            <a:r>
              <a:rPr lang="en-US" dirty="0"/>
              <a:t>   "</a:t>
            </a:r>
            <a:r>
              <a:rPr lang="ru-RU" dirty="0"/>
              <a:t>Введите другое целое число: "          </a:t>
            </a:r>
          </a:p>
          <a:p>
            <a:pPr marL="0" indent="0">
              <a:buNone/>
            </a:pPr>
            <a:r>
              <a:rPr lang="ru-RU" dirty="0"/>
              <a:t>         </a:t>
            </a:r>
            <a:r>
              <a:rPr lang="en-US" dirty="0"/>
              <a:t>x2 &lt;- </a:t>
            </a:r>
            <a:r>
              <a:rPr lang="en-US" dirty="0" err="1"/>
              <a:t>readNum</a:t>
            </a:r>
            <a:r>
              <a:rPr lang="en-US" dirty="0"/>
              <a:t>                         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putStr</a:t>
            </a:r>
            <a:r>
              <a:rPr lang="en-US" dirty="0"/>
              <a:t>  ("</a:t>
            </a:r>
            <a:r>
              <a:rPr lang="ru-RU" dirty="0"/>
              <a:t>Их сумма равна " ++ </a:t>
            </a:r>
            <a:r>
              <a:rPr lang="en-US" dirty="0"/>
              <a:t>show (x1+x2) ++ "\n")</a:t>
            </a:r>
          </a:p>
          <a:p>
            <a:pPr marL="0" indent="0">
              <a:buNone/>
            </a:pPr>
            <a:r>
              <a:rPr lang="en-US" dirty="0"/>
              <a:t>       where </a:t>
            </a:r>
            <a:r>
              <a:rPr lang="en-US" dirty="0" err="1"/>
              <a:t>readNum</a:t>
            </a:r>
            <a:r>
              <a:rPr lang="en-US" dirty="0"/>
              <a:t> :: IO Integer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ru-RU" dirty="0"/>
              <a:t>Указание сигнатуры типа позволяет избежать </a:t>
            </a:r>
          </a:p>
          <a:p>
            <a:pPr marL="0" indent="0">
              <a:buNone/>
            </a:pPr>
            <a:r>
              <a:rPr lang="ru-RU" dirty="0"/>
              <a:t>-- исправления типов </a:t>
            </a:r>
            <a:r>
              <a:rPr lang="en-US" dirty="0"/>
              <a:t>x1,x2 </a:t>
            </a:r>
            <a:r>
              <a:rPr lang="ru-RU" dirty="0"/>
              <a:t>правилом по умолчанию </a:t>
            </a:r>
          </a:p>
          <a:p>
            <a:pPr marL="0" indent="0">
              <a:buNone/>
            </a:pPr>
            <a:r>
              <a:rPr lang="ru-RU" dirty="0"/>
              <a:t>             </a:t>
            </a:r>
            <a:r>
              <a:rPr lang="en-US" dirty="0" err="1"/>
              <a:t>readNum</a:t>
            </a:r>
            <a:r>
              <a:rPr lang="en-US" dirty="0"/>
              <a:t> = </a:t>
            </a:r>
            <a:r>
              <a:rPr lang="en-US" dirty="0" err="1"/>
              <a:t>readLn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315200" y="6315434"/>
            <a:ext cx="204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Summ.hs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6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getChar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2400" dirty="0" smtClean="0"/>
              <a:t>Программа принимает </a:t>
            </a:r>
            <a:r>
              <a:rPr lang="ru-RU" sz="2400" dirty="0"/>
              <a:t>три </a:t>
            </a:r>
            <a:r>
              <a:rPr lang="ru-RU" sz="2400" dirty="0" smtClean="0"/>
              <a:t>символа</a:t>
            </a:r>
            <a:r>
              <a:rPr lang="en-US" sz="2400" dirty="0" smtClean="0"/>
              <a:t> </a:t>
            </a:r>
            <a:r>
              <a:rPr lang="ru-RU" sz="2400" dirty="0" smtClean="0"/>
              <a:t>с </a:t>
            </a:r>
            <a:r>
              <a:rPr lang="ru-RU" sz="2400" dirty="0"/>
              <a:t>клавиатуры и </a:t>
            </a:r>
            <a:r>
              <a:rPr lang="en-US" sz="2400" dirty="0" smtClean="0"/>
              <a:t> </a:t>
            </a:r>
            <a:r>
              <a:rPr lang="ru-RU" sz="2400" dirty="0" smtClean="0"/>
              <a:t>выводит </a:t>
            </a:r>
            <a:r>
              <a:rPr lang="ru-RU" sz="2400" dirty="0"/>
              <a:t>их в обратном порядке: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456083" cy="3212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Control.Applicative</a:t>
            </a:r>
            <a:endParaRPr lang="en-US" b="1" dirty="0"/>
          </a:p>
          <a:p>
            <a:pPr marL="0" indent="0">
              <a:buNone/>
            </a:pPr>
            <a:r>
              <a:rPr lang="sv-SE" dirty="0"/>
              <a:t>f </a:t>
            </a:r>
            <a:r>
              <a:rPr lang="sv-SE" b="1" dirty="0"/>
              <a:t>:: Char -&gt; Char -&gt; Char -&gt; String</a:t>
            </a:r>
          </a:p>
          <a:p>
            <a:pPr marL="0" indent="0">
              <a:buNone/>
            </a:pPr>
            <a:r>
              <a:rPr lang="en-US" dirty="0"/>
              <a:t>f a b c </a:t>
            </a:r>
            <a:r>
              <a:rPr lang="en-US" b="1" dirty="0"/>
              <a:t>= </a:t>
            </a:r>
            <a:r>
              <a:rPr lang="en-US" dirty="0"/>
              <a:t>reverse </a:t>
            </a:r>
            <a:r>
              <a:rPr lang="en-US" b="1" dirty="0"/>
              <a:t>$ </a:t>
            </a:r>
            <a:r>
              <a:rPr lang="en-US" dirty="0"/>
              <a:t>[</a:t>
            </a:r>
            <a:r>
              <a:rPr lang="en-US" dirty="0" err="1"/>
              <a:t>a,b,c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 </a:t>
            </a:r>
            <a:r>
              <a:rPr lang="en-US" b="1" dirty="0"/>
              <a:t>:: IO 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main </a:t>
            </a:r>
            <a:r>
              <a:rPr lang="en-US" b="1" dirty="0"/>
              <a:t>= </a:t>
            </a:r>
            <a:r>
              <a:rPr lang="en-US" dirty="0"/>
              <a:t>print </a:t>
            </a:r>
            <a:r>
              <a:rPr lang="en-US" b="1" dirty="0"/>
              <a:t>=&lt;&lt; </a:t>
            </a:r>
            <a:r>
              <a:rPr lang="en-US" dirty="0"/>
              <a:t>f </a:t>
            </a:r>
            <a:r>
              <a:rPr lang="en-US" b="1" dirty="0"/>
              <a:t>&lt;$&gt; </a:t>
            </a:r>
            <a:r>
              <a:rPr lang="en-US" dirty="0" err="1"/>
              <a:t>getChar</a:t>
            </a:r>
            <a:r>
              <a:rPr lang="en-US" dirty="0"/>
              <a:t> </a:t>
            </a:r>
            <a:r>
              <a:rPr lang="en-US" b="1" dirty="0"/>
              <a:t>&lt;*&gt; </a:t>
            </a:r>
            <a:r>
              <a:rPr lang="en-US" dirty="0" err="1"/>
              <a:t>getChar</a:t>
            </a:r>
            <a:r>
              <a:rPr lang="en-US" dirty="0"/>
              <a:t> </a:t>
            </a:r>
            <a:r>
              <a:rPr lang="en-US" b="1" dirty="0"/>
              <a:t>&lt;*&gt; </a:t>
            </a:r>
            <a:r>
              <a:rPr lang="en-US" dirty="0" err="1"/>
              <a:t>getChar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48" y="5172603"/>
            <a:ext cx="77787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u="none" strike="noStrike" baseline="0" dirty="0" smtClean="0">
                <a:solidFill>
                  <a:srgbClr val="000000"/>
                </a:solidFill>
                <a:latin typeface="CharisSIL"/>
              </a:rPr>
              <a:t>Сохраним в файле </a:t>
            </a:r>
            <a:r>
              <a:rPr lang="ru-RU" sz="1600" b="1" i="0" u="none" strike="noStrike" baseline="0" dirty="0" err="1" smtClean="0">
                <a:solidFill>
                  <a:srgbClr val="2E8D57"/>
                </a:solidFill>
                <a:latin typeface="DejaVuSansMono-Bold"/>
              </a:rPr>
              <a:t>ReverseIO</a:t>
            </a:r>
            <a:r>
              <a:rPr lang="ru-RU" sz="1600" b="1" i="0" u="none" strike="noStrike" baseline="0" dirty="0" err="1" smtClean="0">
                <a:solidFill>
                  <a:srgbClr val="A45A0D"/>
                </a:solidFill>
                <a:latin typeface="DejaVuSansMono-Bold"/>
              </a:rPr>
              <a:t>.</a:t>
            </a:r>
            <a:r>
              <a:rPr lang="ru-RU" sz="1600" b="0" i="0" u="none" strike="noStrike" baseline="0" dirty="0" err="1" smtClean="0">
                <a:solidFill>
                  <a:srgbClr val="000000"/>
                </a:solidFill>
                <a:latin typeface="DejaVuSansMono"/>
              </a:rPr>
              <a:t>hs</a:t>
            </a:r>
            <a:r>
              <a:rPr lang="ru-RU" sz="1600" b="0" i="0" u="none" strike="noStrike" baseline="0" dirty="0" smtClean="0">
                <a:solidFill>
                  <a:srgbClr val="000000"/>
                </a:solidFill>
                <a:latin typeface="DejaVuSansMono"/>
              </a:rPr>
              <a:t> </a:t>
            </a:r>
            <a:r>
              <a:rPr lang="ru-RU" b="0" i="0" u="none" strike="noStrike" baseline="0" dirty="0" smtClean="0">
                <a:solidFill>
                  <a:srgbClr val="000000"/>
                </a:solidFill>
                <a:latin typeface="CharisSIL"/>
              </a:rPr>
              <a:t>и скомпилируем: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DejaVuSansMono"/>
              </a:rPr>
              <a:t>ghc </a:t>
            </a:r>
            <a:r>
              <a:rPr lang="pt-BR" sz="800" b="0" i="0" u="none" strike="noStrike" baseline="0" dirty="0" smtClean="0">
                <a:solidFill>
                  <a:srgbClr val="214AB1"/>
                </a:solidFill>
                <a:latin typeface="DejaVuSansMono"/>
              </a:rPr>
              <a:t>--make ReverseIO -o rev3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8366" y="5800828"/>
            <a:ext cx="8187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u="none" strike="noStrike" baseline="0" dirty="0" smtClean="0">
                <a:solidFill>
                  <a:srgbClr val="000000"/>
                </a:solidFill>
                <a:latin typeface="CharisSIL"/>
              </a:rPr>
              <a:t>Дополнительным флагом </a:t>
            </a:r>
            <a:r>
              <a:rPr lang="ru-RU" sz="1600" b="1" i="0" u="none" strike="noStrike" baseline="0" dirty="0" smtClean="0">
                <a:solidFill>
                  <a:srgbClr val="A45A0D"/>
                </a:solidFill>
                <a:latin typeface="DejaVuSansMono-Bold"/>
              </a:rPr>
              <a:t>-</a:t>
            </a:r>
            <a:r>
              <a:rPr lang="ru-RU" sz="1600" b="0" i="0" u="none" strike="noStrike" baseline="0" dirty="0" smtClean="0">
                <a:solidFill>
                  <a:srgbClr val="000000"/>
                </a:solidFill>
                <a:latin typeface="DejaVuSansMono"/>
              </a:rPr>
              <a:t>o </a:t>
            </a:r>
            <a:r>
              <a:rPr lang="ru-RU" b="0" i="0" u="none" strike="noStrike" baseline="0" dirty="0" smtClean="0">
                <a:solidFill>
                  <a:srgbClr val="000000"/>
                </a:solidFill>
                <a:latin typeface="CharisSIL"/>
              </a:rPr>
              <a:t>мы попросили компилятор чтобы он сохранил исполняемый файл под именем 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DejaVuSansMono"/>
              </a:rPr>
              <a:t>rev3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harisSIL"/>
              </a:rPr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8366" y="6459872"/>
            <a:ext cx="1198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DejaVuSansMono"/>
              </a:rPr>
              <a:t>./ rev3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969556" y="6459872"/>
            <a:ext cx="288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Запуск в командной строке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7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Файлы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8517" y="1452476"/>
            <a:ext cx="6598281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FilePath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=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writeFile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::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FilePath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-&gt;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-&gt; IO 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appendFile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::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FilePath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-&gt;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-&gt; IO 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::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FilePath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  -&gt; IO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9100" y="4932978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Обратите внимание, что </a:t>
            </a:r>
            <a:r>
              <a:rPr lang="ru-RU" dirty="0" err="1" smtClean="0"/>
              <a:t>writeFile</a:t>
            </a:r>
            <a:r>
              <a:rPr lang="ru-RU" dirty="0" smtClean="0"/>
              <a:t> и </a:t>
            </a:r>
            <a:r>
              <a:rPr lang="ru-RU" dirty="0" err="1" smtClean="0"/>
              <a:t>appendFile</a:t>
            </a:r>
            <a:r>
              <a:rPr lang="ru-RU" dirty="0" smtClean="0"/>
              <a:t> записывают литеральную строку в файл. Для того чтобы записать значение любого пригодного для печати типа, как в </a:t>
            </a:r>
            <a:r>
              <a:rPr lang="ru-RU" dirty="0" err="1" smtClean="0"/>
              <a:t>print</a:t>
            </a:r>
            <a:r>
              <a:rPr lang="ru-RU" dirty="0" smtClean="0"/>
              <a:t>, сначала используется функция </a:t>
            </a:r>
            <a:r>
              <a:rPr lang="ru-RU" dirty="0" err="1" smtClean="0"/>
              <a:t>show</a:t>
            </a:r>
            <a:r>
              <a:rPr lang="ru-RU" dirty="0" smtClean="0"/>
              <a:t> для преобразования значения в строку.</a:t>
            </a:r>
          </a:p>
          <a:p>
            <a:endParaRPr lang="ru-RU" dirty="0" smtClean="0"/>
          </a:p>
          <a:p>
            <a:r>
              <a:rPr lang="ru-RU" dirty="0" smtClean="0"/>
              <a:t>main = </a:t>
            </a:r>
            <a:r>
              <a:rPr lang="ru-RU" dirty="0" err="1" smtClean="0"/>
              <a:t>appendFile</a:t>
            </a:r>
            <a:r>
              <a:rPr lang="ru-RU" dirty="0" smtClean="0"/>
              <a:t> "квадраты" (</a:t>
            </a:r>
            <a:r>
              <a:rPr lang="ru-RU" dirty="0" err="1" smtClean="0"/>
              <a:t>show</a:t>
            </a:r>
            <a:r>
              <a:rPr lang="ru-RU" dirty="0" smtClean="0"/>
              <a:t> [(</a:t>
            </a:r>
            <a:r>
              <a:rPr lang="ru-RU" dirty="0" err="1" smtClean="0"/>
              <a:t>x,x</a:t>
            </a:r>
            <a:r>
              <a:rPr lang="ru-RU" dirty="0" smtClean="0"/>
              <a:t>*x) | x &lt;- [0,0.1..2]])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00265" y="3371291"/>
            <a:ext cx="1715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-- чтение файла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33165" y="2408707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-- запись строки в файл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786646" y="2730810"/>
            <a:ext cx="2334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-- добавление строки </a:t>
            </a:r>
            <a:br>
              <a:rPr lang="ru-RU" dirty="0" smtClean="0"/>
            </a:br>
            <a:r>
              <a:rPr lang="ru-RU" dirty="0" smtClean="0"/>
              <a:t>в конец файла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54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readFile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readFile</a:t>
            </a:r>
            <a:endParaRPr lang="ru-RU" dirty="0" smtClean="0"/>
          </a:p>
          <a:p>
            <a:pPr marL="0" indent="0">
              <a:buNone/>
            </a:pPr>
            <a:r>
              <a:rPr lang="en-US" dirty="0" err="1"/>
              <a:t>readFile</a:t>
            </a:r>
            <a:r>
              <a:rPr lang="en-US" dirty="0"/>
              <a:t> :: </a:t>
            </a:r>
            <a:r>
              <a:rPr lang="en-US" dirty="0" err="1" smtClean="0"/>
              <a:t>File</a:t>
            </a:r>
            <a:r>
              <a:rPr lang="en-US" dirty="0" err="1"/>
              <a:t>Path</a:t>
            </a:r>
            <a:r>
              <a:rPr lang="en-US" dirty="0"/>
              <a:t> -&gt; IO String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import System.IO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main = do  </a:t>
            </a:r>
          </a:p>
          <a:p>
            <a:pPr marL="0" indent="0">
              <a:buNone/>
            </a:pPr>
            <a:r>
              <a:rPr lang="en-US" dirty="0"/>
              <a:t>    contents &lt;- </a:t>
            </a:r>
            <a:r>
              <a:rPr lang="en-US" dirty="0" err="1"/>
              <a:t>readFile</a:t>
            </a:r>
            <a:r>
              <a:rPr lang="en-US" dirty="0"/>
              <a:t> </a:t>
            </a:r>
            <a:r>
              <a:rPr lang="en-US" dirty="0" smtClean="0"/>
              <a:t>“test.txt"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putStr</a:t>
            </a:r>
            <a:r>
              <a:rPr lang="en-US" dirty="0"/>
              <a:t> contents  </a:t>
            </a:r>
          </a:p>
        </p:txBody>
      </p:sp>
    </p:spTree>
    <p:extLst>
      <p:ext uri="{BB962C8B-B14F-4D97-AF65-F5344CB8AC3E}">
        <p14:creationId xmlns:p14="http://schemas.microsoft.com/office/powerpoint/2010/main" val="168778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 строки символов на экран монитора</a:t>
            </a:r>
          </a:p>
          <a:p>
            <a:r>
              <a:rPr lang="ru-RU" dirty="0" smtClean="0"/>
              <a:t>Ввод строки символов с клавиатуры</a:t>
            </a:r>
          </a:p>
          <a:p>
            <a:r>
              <a:rPr lang="ru-RU" dirty="0" smtClean="0"/>
              <a:t>Создание и удаление файлов</a:t>
            </a:r>
          </a:p>
          <a:p>
            <a:r>
              <a:rPr lang="ru-RU" dirty="0" smtClean="0"/>
              <a:t>Чтение данных из файла</a:t>
            </a:r>
          </a:p>
          <a:p>
            <a:r>
              <a:rPr lang="ru-RU" dirty="0" smtClean="0"/>
              <a:t>Запись данных в файл</a:t>
            </a:r>
          </a:p>
          <a:p>
            <a:r>
              <a:rPr lang="ru-RU" dirty="0" smtClean="0"/>
              <a:t>Работа с командной строкой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39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writeFile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writeFile</a:t>
            </a:r>
            <a:r>
              <a:rPr lang="en-US" dirty="0"/>
              <a:t> :: </a:t>
            </a:r>
            <a:r>
              <a:rPr lang="en-US" dirty="0" err="1"/>
              <a:t>FilePath</a:t>
            </a:r>
            <a:r>
              <a:rPr lang="en-US" dirty="0"/>
              <a:t> -&gt; String -&gt; IO </a:t>
            </a:r>
            <a:r>
              <a:rPr lang="en-US" dirty="0" smtClean="0"/>
              <a:t>()</a:t>
            </a:r>
            <a:endParaRPr lang="ru-RU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latin typeface="Arial" panose="020B0604020202020204" pitchFamily="34" charset="0"/>
              </a:rPr>
              <a:t>import</a:t>
            </a:r>
            <a:r>
              <a:rPr lang="ru-RU" altLang="ru-RU" dirty="0">
                <a:latin typeface="Arial" panose="020B0604020202020204" pitchFamily="34" charset="0"/>
              </a:rPr>
              <a:t> System.IO   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latin typeface="Arial" panose="020B0604020202020204" pitchFamily="34" charset="0"/>
              </a:rPr>
              <a:t>import</a:t>
            </a:r>
            <a:r>
              <a:rPr lang="ru-RU" altLang="ru-RU" dirty="0">
                <a:latin typeface="Arial" panose="020B0604020202020204" pitchFamily="34" charset="0"/>
              </a:rPr>
              <a:t> </a:t>
            </a:r>
            <a:r>
              <a:rPr lang="ru-RU" altLang="ru-RU" dirty="0" err="1">
                <a:latin typeface="Arial" panose="020B0604020202020204" pitchFamily="34" charset="0"/>
              </a:rPr>
              <a:t>Data.Char</a:t>
            </a:r>
            <a:r>
              <a:rPr lang="ru-RU" altLang="ru-RU" dirty="0">
                <a:latin typeface="Arial" panose="020B0604020202020204" pitchFamily="34" charset="0"/>
              </a:rPr>
              <a:t>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Arial" panose="020B0604020202020204" pitchFamily="34" charset="0"/>
              </a:rPr>
              <a:t>  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Arial" panose="020B0604020202020204" pitchFamily="34" charset="0"/>
              </a:rPr>
              <a:t>main = </a:t>
            </a:r>
            <a:r>
              <a:rPr lang="ru-RU" altLang="ru-RU" dirty="0" err="1">
                <a:latin typeface="Arial" panose="020B0604020202020204" pitchFamily="34" charset="0"/>
              </a:rPr>
              <a:t>do</a:t>
            </a:r>
            <a:r>
              <a:rPr lang="ru-RU" altLang="ru-RU" dirty="0">
                <a:latin typeface="Arial" panose="020B0604020202020204" pitchFamily="34" charset="0"/>
              </a:rPr>
              <a:t>   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Arial" panose="020B0604020202020204" pitchFamily="34" charset="0"/>
              </a:rPr>
              <a:t>    </a:t>
            </a:r>
            <a:r>
              <a:rPr lang="ru-RU" altLang="ru-RU" dirty="0" err="1">
                <a:latin typeface="Arial" panose="020B0604020202020204" pitchFamily="34" charset="0"/>
              </a:rPr>
              <a:t>contents</a:t>
            </a:r>
            <a:r>
              <a:rPr lang="ru-RU" altLang="ru-RU" dirty="0">
                <a:latin typeface="Arial" panose="020B0604020202020204" pitchFamily="34" charset="0"/>
              </a:rPr>
              <a:t> &lt;- </a:t>
            </a:r>
            <a:r>
              <a:rPr lang="ru-RU" altLang="ru-RU" dirty="0" err="1">
                <a:latin typeface="Arial" panose="020B0604020202020204" pitchFamily="34" charset="0"/>
              </a:rPr>
              <a:t>readFile</a:t>
            </a:r>
            <a:r>
              <a:rPr lang="ru-RU" altLang="ru-RU" dirty="0">
                <a:latin typeface="Arial" panose="020B0604020202020204" pitchFamily="34" charset="0"/>
              </a:rPr>
              <a:t> </a:t>
            </a:r>
            <a:r>
              <a:rPr lang="ru-RU" altLang="ru-RU" dirty="0" smtClean="0">
                <a:latin typeface="Arial" panose="020B0604020202020204" pitchFamily="34" charset="0"/>
              </a:rPr>
              <a:t>“</a:t>
            </a:r>
            <a:r>
              <a:rPr lang="en-US" altLang="ru-RU" dirty="0" smtClean="0">
                <a:latin typeface="Arial" panose="020B0604020202020204" pitchFamily="34" charset="0"/>
              </a:rPr>
              <a:t>file</a:t>
            </a:r>
            <a:r>
              <a:rPr lang="ru-RU" altLang="ru-RU" dirty="0" smtClean="0">
                <a:latin typeface="Arial" panose="020B0604020202020204" pitchFamily="34" charset="0"/>
              </a:rPr>
              <a:t>.</a:t>
            </a:r>
            <a:r>
              <a:rPr lang="en-US" altLang="ru-RU" dirty="0" smtClean="0">
                <a:latin typeface="Arial" panose="020B0604020202020204" pitchFamily="34" charset="0"/>
              </a:rPr>
              <a:t>in</a:t>
            </a:r>
            <a:r>
              <a:rPr lang="ru-RU" altLang="ru-RU" dirty="0" smtClean="0">
                <a:latin typeface="Arial" panose="020B0604020202020204" pitchFamily="34" charset="0"/>
              </a:rPr>
              <a:t>"</a:t>
            </a:r>
            <a:r>
              <a:rPr lang="ru-RU" altLang="ru-RU" dirty="0">
                <a:latin typeface="Arial" panose="020B0604020202020204" pitchFamily="34" charset="0"/>
              </a:rPr>
              <a:t>   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Arial" panose="020B0604020202020204" pitchFamily="34" charset="0"/>
              </a:rPr>
              <a:t>    </a:t>
            </a:r>
            <a:r>
              <a:rPr lang="ru-RU" altLang="ru-RU" dirty="0" err="1">
                <a:latin typeface="Arial" panose="020B0604020202020204" pitchFamily="34" charset="0"/>
              </a:rPr>
              <a:t>writeFile</a:t>
            </a:r>
            <a:r>
              <a:rPr lang="ru-RU" altLang="ru-RU" dirty="0">
                <a:latin typeface="Arial" panose="020B0604020202020204" pitchFamily="34" charset="0"/>
              </a:rPr>
              <a:t> </a:t>
            </a:r>
            <a:r>
              <a:rPr lang="ru-RU" altLang="ru-RU" dirty="0" smtClean="0">
                <a:latin typeface="Arial" panose="020B0604020202020204" pitchFamily="34" charset="0"/>
              </a:rPr>
              <a:t>“</a:t>
            </a:r>
            <a:r>
              <a:rPr lang="en-US" altLang="ru-RU" dirty="0" smtClean="0">
                <a:latin typeface="Arial" panose="020B0604020202020204" pitchFamily="34" charset="0"/>
              </a:rPr>
              <a:t>file</a:t>
            </a:r>
            <a:r>
              <a:rPr lang="ru-RU" altLang="ru-RU" dirty="0" smtClean="0">
                <a:latin typeface="Arial" panose="020B0604020202020204" pitchFamily="34" charset="0"/>
              </a:rPr>
              <a:t>.</a:t>
            </a:r>
            <a:r>
              <a:rPr lang="en-US" altLang="ru-RU" dirty="0" smtClean="0">
                <a:latin typeface="Arial" panose="020B0604020202020204" pitchFamily="34" charset="0"/>
              </a:rPr>
              <a:t>out</a:t>
            </a:r>
            <a:r>
              <a:rPr lang="ru-RU" altLang="ru-RU" dirty="0" smtClean="0">
                <a:latin typeface="Arial" panose="020B0604020202020204" pitchFamily="34" charset="0"/>
              </a:rPr>
              <a:t>"</a:t>
            </a:r>
            <a:r>
              <a:rPr lang="ru-RU" altLang="ru-RU" dirty="0">
                <a:latin typeface="Arial" panose="020B0604020202020204" pitchFamily="34" charset="0"/>
              </a:rPr>
              <a:t> (</a:t>
            </a:r>
            <a:r>
              <a:rPr lang="ru-RU" altLang="ru-RU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map</a:t>
            </a:r>
            <a:r>
              <a:rPr lang="ru-RU" alt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ru-RU" altLang="ru-RU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toUpper</a:t>
            </a:r>
            <a:r>
              <a:rPr lang="ru-RU" altLang="ru-RU" dirty="0">
                <a:latin typeface="Arial" panose="020B0604020202020204" pitchFamily="34" charset="0"/>
              </a:rPr>
              <a:t> </a:t>
            </a:r>
            <a:r>
              <a:rPr lang="ru-RU" altLang="ru-RU" dirty="0" err="1">
                <a:latin typeface="Arial" panose="020B0604020202020204" pitchFamily="34" charset="0"/>
              </a:rPr>
              <a:t>contents</a:t>
            </a:r>
            <a:r>
              <a:rPr lang="ru-RU" altLang="ru-RU" dirty="0">
                <a:latin typeface="Arial" panose="020B0604020202020204" pitchFamily="34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07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данных в файл </a:t>
            </a:r>
            <a:r>
              <a:rPr lang="en-US" dirty="0" err="1"/>
              <a:t>appendFile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539418"/>
            <a:ext cx="796501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System.IO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 =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todoItem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&lt;-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getLine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appendFile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"todo.txt" 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todoItem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++ "\n")  </a:t>
            </a:r>
          </a:p>
        </p:txBody>
      </p:sp>
    </p:spTree>
    <p:extLst>
      <p:ext uri="{BB962C8B-B14F-4D97-AF65-F5344CB8AC3E}">
        <p14:creationId xmlns:p14="http://schemas.microsoft.com/office/powerpoint/2010/main" val="310555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3483" y="2053062"/>
            <a:ext cx="5594350" cy="22299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import System.IO  </a:t>
            </a:r>
          </a:p>
          <a:p>
            <a:pPr marL="0" indent="0">
              <a:buNone/>
            </a:pPr>
            <a:r>
              <a:rPr lang="en-US" sz="2400" dirty="0"/>
              <a:t>  </a:t>
            </a:r>
          </a:p>
          <a:p>
            <a:pPr marL="0" indent="0">
              <a:buNone/>
            </a:pPr>
            <a:r>
              <a:rPr lang="en-US" sz="2400" dirty="0"/>
              <a:t>main = do  </a:t>
            </a:r>
          </a:p>
          <a:p>
            <a:pPr marL="0" indent="0">
              <a:buNone/>
            </a:pPr>
            <a:r>
              <a:rPr lang="en-US" sz="2400" dirty="0"/>
              <a:t>    handle &lt;- </a:t>
            </a:r>
            <a:r>
              <a:rPr lang="en-US" sz="2400" dirty="0" err="1"/>
              <a:t>openFile</a:t>
            </a:r>
            <a:r>
              <a:rPr lang="en-US" sz="2400" dirty="0"/>
              <a:t>  </a:t>
            </a:r>
            <a:r>
              <a:rPr lang="en-US" sz="2400" dirty="0" smtClean="0"/>
              <a:t>"test.txt</a:t>
            </a:r>
            <a:r>
              <a:rPr lang="en-US" sz="2400" dirty="0"/>
              <a:t>" </a:t>
            </a:r>
            <a:r>
              <a:rPr lang="en-US" sz="2400" dirty="0" err="1"/>
              <a:t>ReadMode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r>
              <a:rPr lang="en-US" sz="2400" dirty="0"/>
              <a:t>    contents &lt;- </a:t>
            </a:r>
            <a:r>
              <a:rPr lang="en-US" sz="2400" dirty="0" err="1"/>
              <a:t>hGetContents</a:t>
            </a:r>
            <a:r>
              <a:rPr lang="en-US" sz="2400" dirty="0"/>
              <a:t> handle  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dirty="0" err="1"/>
              <a:t>putStr</a:t>
            </a:r>
            <a:r>
              <a:rPr lang="en-US" sz="2400" dirty="0"/>
              <a:t> contents  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dirty="0" err="1"/>
              <a:t>hClose</a:t>
            </a:r>
            <a:r>
              <a:rPr lang="en-US" sz="2400" dirty="0"/>
              <a:t> handle </a:t>
            </a:r>
            <a:r>
              <a:rPr lang="en-US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20266" y="2053062"/>
            <a:ext cx="431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 System.IO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main = do  </a:t>
            </a:r>
          </a:p>
          <a:p>
            <a:r>
              <a:rPr lang="en-US" dirty="0" smtClean="0"/>
              <a:t>    contents &lt;- </a:t>
            </a:r>
            <a:r>
              <a:rPr lang="en-US" dirty="0" err="1" smtClean="0"/>
              <a:t>readFile</a:t>
            </a:r>
            <a:r>
              <a:rPr lang="en-US" dirty="0" smtClean="0"/>
              <a:t> «test.txt"  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putStr</a:t>
            </a:r>
            <a:r>
              <a:rPr lang="en-US" dirty="0" smtClean="0"/>
              <a:t> contents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119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 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267" y="1825625"/>
            <a:ext cx="895773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data </a:t>
            </a:r>
            <a:r>
              <a:rPr lang="en-US" dirty="0" err="1"/>
              <a:t>IOMode</a:t>
            </a:r>
            <a:r>
              <a:rPr lang="en-US" dirty="0"/>
              <a:t> = </a:t>
            </a:r>
            <a:r>
              <a:rPr lang="en-US" dirty="0" err="1"/>
              <a:t>ReadMode</a:t>
            </a:r>
            <a:r>
              <a:rPr lang="en-US" dirty="0"/>
              <a:t> | </a:t>
            </a:r>
            <a:r>
              <a:rPr lang="en-US" dirty="0" err="1"/>
              <a:t>WriteMode</a:t>
            </a:r>
            <a:r>
              <a:rPr lang="en-US" dirty="0"/>
              <a:t> | </a:t>
            </a:r>
            <a:r>
              <a:rPr lang="en-US" dirty="0" err="1"/>
              <a:t>AppendMode</a:t>
            </a:r>
            <a:r>
              <a:rPr lang="en-US" dirty="0"/>
              <a:t> | </a:t>
            </a:r>
            <a:r>
              <a:rPr lang="en-US" dirty="0" err="1"/>
              <a:t>ReadWriteMode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buNone/>
            </a:pPr>
            <a:r>
              <a:rPr lang="it-IT" dirty="0"/>
              <a:t>withFile :: FilePath -&gt; IOMode -&gt; (Handle -&gt; IO a) -&gt; IO 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</a:t>
            </a:r>
            <a:r>
              <a:rPr lang="en-US" dirty="0"/>
              <a:t> System.IO     </a:t>
            </a:r>
          </a:p>
          <a:p>
            <a:pPr marL="0" indent="0">
              <a:buNone/>
            </a:pPr>
            <a:r>
              <a:rPr lang="en-US" dirty="0"/>
              <a:t>    </a:t>
            </a:r>
          </a:p>
          <a:p>
            <a:pPr marL="0" indent="0">
              <a:buNone/>
            </a:pPr>
            <a:r>
              <a:rPr lang="en-US" dirty="0"/>
              <a:t>main = do   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withFile</a:t>
            </a:r>
            <a:r>
              <a:rPr lang="en-US" dirty="0"/>
              <a:t> </a:t>
            </a:r>
            <a:r>
              <a:rPr lang="en-US" dirty="0" smtClean="0"/>
              <a:t>“test.txt</a:t>
            </a:r>
            <a:r>
              <a:rPr lang="en-US" dirty="0"/>
              <a:t>" </a:t>
            </a:r>
            <a:r>
              <a:rPr lang="en-US" dirty="0" err="1"/>
              <a:t>ReadMode</a:t>
            </a:r>
            <a:r>
              <a:rPr lang="en-US" dirty="0"/>
              <a:t> (\handle -&gt; do  </a:t>
            </a:r>
          </a:p>
          <a:p>
            <a:pPr marL="0" indent="0">
              <a:buNone/>
            </a:pPr>
            <a:r>
              <a:rPr lang="en-US" dirty="0"/>
              <a:t>        contents &lt;- </a:t>
            </a:r>
            <a:r>
              <a:rPr lang="en-US" dirty="0" err="1"/>
              <a:t>hGetContents</a:t>
            </a:r>
            <a:r>
              <a:rPr lang="en-US" dirty="0"/>
              <a:t> handle   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putStr</a:t>
            </a:r>
            <a:r>
              <a:rPr lang="en-US" dirty="0"/>
              <a:t> contents)  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28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0249" y="2045197"/>
            <a:ext cx="796501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latin typeface="Arial" panose="020B0604020202020204" pitchFamily="34" charset="0"/>
              </a:rPr>
              <a:t>withFile</a:t>
            </a:r>
            <a:r>
              <a:rPr lang="ru-RU" altLang="ru-RU" sz="1800" dirty="0">
                <a:latin typeface="Arial" panose="020B0604020202020204" pitchFamily="34" charset="0"/>
              </a:rPr>
              <a:t>' :: </a:t>
            </a:r>
            <a:r>
              <a:rPr lang="ru-RU" altLang="ru-RU" sz="1800" dirty="0" err="1">
                <a:latin typeface="Arial" panose="020B0604020202020204" pitchFamily="34" charset="0"/>
              </a:rPr>
              <a:t>FilePath</a:t>
            </a:r>
            <a:r>
              <a:rPr lang="ru-RU" altLang="ru-RU" sz="1800" dirty="0">
                <a:latin typeface="Arial" panose="020B0604020202020204" pitchFamily="34" charset="0"/>
              </a:rPr>
              <a:t> -&gt; </a:t>
            </a:r>
            <a:r>
              <a:rPr lang="ru-RU" altLang="ru-RU" sz="1800" dirty="0" err="1">
                <a:latin typeface="Arial" panose="020B0604020202020204" pitchFamily="34" charset="0"/>
              </a:rPr>
              <a:t>IOMode</a:t>
            </a:r>
            <a:r>
              <a:rPr lang="ru-RU" altLang="ru-RU" sz="1800" dirty="0">
                <a:latin typeface="Arial" panose="020B0604020202020204" pitchFamily="34" charset="0"/>
              </a:rPr>
              <a:t> -&gt; (</a:t>
            </a:r>
            <a:r>
              <a:rPr lang="ru-RU" altLang="ru-RU" sz="1800" dirty="0" err="1">
                <a:latin typeface="Arial" panose="020B0604020202020204" pitchFamily="34" charset="0"/>
              </a:rPr>
              <a:t>Handle</a:t>
            </a:r>
            <a:r>
              <a:rPr lang="ru-RU" altLang="ru-RU" sz="1800" dirty="0">
                <a:latin typeface="Arial" panose="020B0604020202020204" pitchFamily="34" charset="0"/>
              </a:rPr>
              <a:t> -&gt; IO a) -&gt; IO a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latin typeface="Arial" panose="020B0604020202020204" pitchFamily="34" charset="0"/>
              </a:rPr>
              <a:t>withFile</a:t>
            </a:r>
            <a:r>
              <a:rPr lang="ru-RU" altLang="ru-RU" sz="1800" dirty="0">
                <a:latin typeface="Arial" panose="020B0604020202020204" pitchFamily="34" charset="0"/>
              </a:rPr>
              <a:t>' </a:t>
            </a:r>
            <a:r>
              <a:rPr lang="ru-RU" altLang="ru-RU" sz="1800" dirty="0" err="1">
                <a:latin typeface="Arial" panose="020B0604020202020204" pitchFamily="34" charset="0"/>
              </a:rPr>
              <a:t>path</a:t>
            </a:r>
            <a:r>
              <a:rPr lang="ru-RU" altLang="ru-RU" sz="1800" dirty="0">
                <a:latin typeface="Arial" panose="020B0604020202020204" pitchFamily="34" charset="0"/>
              </a:rPr>
              <a:t> </a:t>
            </a:r>
            <a:r>
              <a:rPr lang="ru-RU" altLang="ru-RU" sz="1800" dirty="0" err="1">
                <a:latin typeface="Arial" panose="020B0604020202020204" pitchFamily="34" charset="0"/>
              </a:rPr>
              <a:t>mode</a:t>
            </a:r>
            <a:r>
              <a:rPr lang="ru-RU" altLang="ru-RU" sz="1800" dirty="0">
                <a:latin typeface="Arial" panose="020B0604020202020204" pitchFamily="34" charset="0"/>
              </a:rPr>
              <a:t> f = </a:t>
            </a:r>
            <a:r>
              <a:rPr lang="ru-RU" altLang="ru-RU" sz="1800" dirty="0" err="1">
                <a:latin typeface="Arial" panose="020B0604020202020204" pitchFamily="34" charset="0"/>
              </a:rPr>
              <a:t>do</a:t>
            </a:r>
            <a:r>
              <a:rPr lang="ru-RU" altLang="ru-RU" sz="1800" dirty="0">
                <a:latin typeface="Arial" panose="020B0604020202020204" pitchFamily="34" charset="0"/>
              </a:rPr>
              <a:t>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    </a:t>
            </a:r>
            <a:r>
              <a:rPr lang="ru-RU" altLang="ru-RU" sz="1800" dirty="0" err="1">
                <a:latin typeface="Arial" panose="020B0604020202020204" pitchFamily="34" charset="0"/>
              </a:rPr>
              <a:t>handle</a:t>
            </a:r>
            <a:r>
              <a:rPr lang="ru-RU" altLang="ru-RU" sz="1800" dirty="0">
                <a:latin typeface="Arial" panose="020B0604020202020204" pitchFamily="34" charset="0"/>
              </a:rPr>
              <a:t> &lt;- </a:t>
            </a:r>
            <a:r>
              <a:rPr lang="ru-RU" altLang="ru-RU" sz="1800" dirty="0" err="1">
                <a:latin typeface="Arial" panose="020B0604020202020204" pitchFamily="34" charset="0"/>
              </a:rPr>
              <a:t>openFile</a:t>
            </a:r>
            <a:r>
              <a:rPr lang="ru-RU" altLang="ru-RU" sz="1800" dirty="0">
                <a:latin typeface="Arial" panose="020B0604020202020204" pitchFamily="34" charset="0"/>
              </a:rPr>
              <a:t> </a:t>
            </a:r>
            <a:r>
              <a:rPr lang="ru-RU" altLang="ru-RU" sz="1800" dirty="0" err="1">
                <a:latin typeface="Arial" panose="020B0604020202020204" pitchFamily="34" charset="0"/>
              </a:rPr>
              <a:t>path</a:t>
            </a:r>
            <a:r>
              <a:rPr lang="ru-RU" altLang="ru-RU" sz="1800" dirty="0">
                <a:latin typeface="Arial" panose="020B0604020202020204" pitchFamily="34" charset="0"/>
              </a:rPr>
              <a:t> </a:t>
            </a:r>
            <a:r>
              <a:rPr lang="ru-RU" altLang="ru-RU" sz="1800" dirty="0" err="1">
                <a:latin typeface="Arial" panose="020B0604020202020204" pitchFamily="34" charset="0"/>
              </a:rPr>
              <a:t>mode</a:t>
            </a:r>
            <a:r>
              <a:rPr lang="ru-RU" altLang="ru-RU" sz="1800" dirty="0">
                <a:latin typeface="Arial" panose="020B0604020202020204" pitchFamily="34" charset="0"/>
              </a:rPr>
              <a:t> 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    </a:t>
            </a:r>
            <a:r>
              <a:rPr lang="ru-RU" altLang="ru-RU" sz="1800" dirty="0" err="1">
                <a:latin typeface="Arial" panose="020B0604020202020204" pitchFamily="34" charset="0"/>
              </a:rPr>
              <a:t>result</a:t>
            </a:r>
            <a:r>
              <a:rPr lang="ru-RU" altLang="ru-RU" sz="1800" dirty="0">
                <a:latin typeface="Arial" panose="020B0604020202020204" pitchFamily="34" charset="0"/>
              </a:rPr>
              <a:t> &lt;- f </a:t>
            </a:r>
            <a:r>
              <a:rPr lang="ru-RU" altLang="ru-RU" sz="1800" dirty="0" err="1">
                <a:latin typeface="Arial" panose="020B0604020202020204" pitchFamily="34" charset="0"/>
              </a:rPr>
              <a:t>handle</a:t>
            </a:r>
            <a:r>
              <a:rPr lang="ru-RU" altLang="ru-RU" sz="1800" dirty="0">
                <a:latin typeface="Arial" panose="020B0604020202020204" pitchFamily="34" charset="0"/>
              </a:rPr>
              <a:t>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    </a:t>
            </a:r>
            <a:r>
              <a:rPr lang="ru-RU" altLang="ru-RU" sz="1800" dirty="0" err="1">
                <a:latin typeface="Arial" panose="020B0604020202020204" pitchFamily="34" charset="0"/>
              </a:rPr>
              <a:t>hClose</a:t>
            </a:r>
            <a:r>
              <a:rPr lang="ru-RU" altLang="ru-RU" sz="1800" dirty="0">
                <a:latin typeface="Arial" panose="020B0604020202020204" pitchFamily="34" charset="0"/>
              </a:rPr>
              <a:t> </a:t>
            </a:r>
            <a:r>
              <a:rPr lang="ru-RU" altLang="ru-RU" sz="1800" dirty="0" err="1">
                <a:latin typeface="Arial" panose="020B0604020202020204" pitchFamily="34" charset="0"/>
              </a:rPr>
              <a:t>handle</a:t>
            </a:r>
            <a:r>
              <a:rPr lang="ru-RU" altLang="ru-RU" sz="1800" dirty="0">
                <a:latin typeface="Arial" panose="020B0604020202020204" pitchFamily="34" charset="0"/>
              </a:rPr>
              <a:t>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    </a:t>
            </a:r>
            <a:r>
              <a:rPr lang="ru-RU" altLang="ru-RU" sz="1800" dirty="0" err="1">
                <a:latin typeface="Arial" panose="020B0604020202020204" pitchFamily="34" charset="0"/>
              </a:rPr>
              <a:t>return</a:t>
            </a:r>
            <a:r>
              <a:rPr lang="ru-RU" altLang="ru-RU" sz="1800" dirty="0">
                <a:latin typeface="Arial" panose="020B0604020202020204" pitchFamily="34" charset="0"/>
              </a:rPr>
              <a:t> </a:t>
            </a:r>
            <a:r>
              <a:rPr lang="ru-RU" altLang="ru-RU" sz="1800" dirty="0" err="1">
                <a:latin typeface="Arial" panose="020B0604020202020204" pitchFamily="34" charset="0"/>
              </a:rPr>
              <a:t>result</a:t>
            </a:r>
            <a:r>
              <a:rPr lang="ru-RU" altLang="ru-RU" sz="1800" dirty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65716" y="4685030"/>
            <a:ext cx="8119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Arial" panose="020B0604020202020204" pitchFamily="34" charset="0"/>
              </a:rPr>
              <a:t>main = </a:t>
            </a:r>
            <a:r>
              <a:rPr lang="ru-RU" altLang="ru-RU" dirty="0" err="1">
                <a:latin typeface="Arial" panose="020B0604020202020204" pitchFamily="34" charset="0"/>
              </a:rPr>
              <a:t>do</a:t>
            </a:r>
            <a:r>
              <a:rPr lang="ru-RU" altLang="ru-RU" dirty="0">
                <a:latin typeface="Arial" panose="020B0604020202020204" pitchFamily="34" charset="0"/>
              </a:rPr>
              <a:t> 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Arial" panose="020B0604020202020204" pitchFamily="34" charset="0"/>
              </a:rPr>
              <a:t>    </a:t>
            </a:r>
            <a:r>
              <a:rPr lang="ru-RU" altLang="ru-RU" dirty="0" err="1">
                <a:latin typeface="Arial" panose="020B0604020202020204" pitchFamily="34" charset="0"/>
              </a:rPr>
              <a:t>withFile</a:t>
            </a:r>
            <a:r>
              <a:rPr lang="ru-RU" altLang="ru-RU" dirty="0">
                <a:latin typeface="Arial" panose="020B0604020202020204" pitchFamily="34" charset="0"/>
              </a:rPr>
              <a:t> "something.txt" </a:t>
            </a:r>
            <a:r>
              <a:rPr lang="ru-RU" altLang="ru-RU" dirty="0" err="1">
                <a:latin typeface="Arial" panose="020B0604020202020204" pitchFamily="34" charset="0"/>
              </a:rPr>
              <a:t>ReadMode</a:t>
            </a:r>
            <a:r>
              <a:rPr lang="ru-RU" altLang="ru-RU" dirty="0">
                <a:latin typeface="Arial" panose="020B0604020202020204" pitchFamily="34" charset="0"/>
              </a:rPr>
              <a:t> (\</a:t>
            </a:r>
            <a:r>
              <a:rPr lang="ru-RU" altLang="ru-RU" dirty="0" err="1">
                <a:latin typeface="Arial" panose="020B0604020202020204" pitchFamily="34" charset="0"/>
              </a:rPr>
              <a:t>handle</a:t>
            </a:r>
            <a:r>
              <a:rPr lang="ru-RU" altLang="ru-RU" dirty="0">
                <a:latin typeface="Arial" panose="020B0604020202020204" pitchFamily="34" charset="0"/>
              </a:rPr>
              <a:t> -&gt; </a:t>
            </a:r>
            <a:r>
              <a:rPr lang="ru-RU" altLang="ru-RU" dirty="0" err="1">
                <a:latin typeface="Arial" panose="020B0604020202020204" pitchFamily="34" charset="0"/>
              </a:rPr>
              <a:t>do</a:t>
            </a:r>
            <a:r>
              <a:rPr lang="ru-RU" altLang="ru-RU" dirty="0">
                <a:latin typeface="Arial" panose="020B0604020202020204" pitchFamily="34" charset="0"/>
              </a:rPr>
              <a:t>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Arial" panose="020B0604020202020204" pitchFamily="34" charset="0"/>
              </a:rPr>
              <a:t>        </a:t>
            </a:r>
            <a:r>
              <a:rPr lang="ru-RU" altLang="ru-RU" dirty="0" err="1">
                <a:latin typeface="Arial" panose="020B0604020202020204" pitchFamily="34" charset="0"/>
              </a:rPr>
              <a:t>hSetBuffering</a:t>
            </a:r>
            <a:r>
              <a:rPr lang="ru-RU" altLang="ru-RU" dirty="0">
                <a:latin typeface="Arial" panose="020B0604020202020204" pitchFamily="34" charset="0"/>
              </a:rPr>
              <a:t> </a:t>
            </a:r>
            <a:r>
              <a:rPr lang="ru-RU" altLang="ru-RU" dirty="0" err="1">
                <a:latin typeface="Arial" panose="020B0604020202020204" pitchFamily="34" charset="0"/>
              </a:rPr>
              <a:t>handle</a:t>
            </a:r>
            <a:r>
              <a:rPr lang="ru-RU" altLang="ru-RU" dirty="0">
                <a:latin typeface="Arial" panose="020B0604020202020204" pitchFamily="34" charset="0"/>
              </a:rPr>
              <a:t> $ </a:t>
            </a:r>
            <a:r>
              <a:rPr lang="ru-RU" altLang="ru-RU" dirty="0" err="1">
                <a:latin typeface="Arial" panose="020B0604020202020204" pitchFamily="34" charset="0"/>
              </a:rPr>
              <a:t>BlockBuffering</a:t>
            </a:r>
            <a:r>
              <a:rPr lang="ru-RU" altLang="ru-RU" dirty="0">
                <a:latin typeface="Arial" panose="020B0604020202020204" pitchFamily="34" charset="0"/>
              </a:rPr>
              <a:t> (</a:t>
            </a:r>
            <a:r>
              <a:rPr lang="ru-RU" altLang="ru-RU" dirty="0" err="1">
                <a:latin typeface="Arial" panose="020B0604020202020204" pitchFamily="34" charset="0"/>
              </a:rPr>
              <a:t>Just</a:t>
            </a:r>
            <a:r>
              <a:rPr lang="ru-RU" altLang="ru-RU" dirty="0">
                <a:latin typeface="Arial" panose="020B0604020202020204" pitchFamily="34" charset="0"/>
              </a:rPr>
              <a:t> 2048)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Arial" panose="020B0604020202020204" pitchFamily="34" charset="0"/>
              </a:rPr>
              <a:t>        </a:t>
            </a:r>
            <a:r>
              <a:rPr lang="ru-RU" altLang="ru-RU" dirty="0" err="1">
                <a:latin typeface="Arial" panose="020B0604020202020204" pitchFamily="34" charset="0"/>
              </a:rPr>
              <a:t>contents</a:t>
            </a:r>
            <a:r>
              <a:rPr lang="ru-RU" altLang="ru-RU" dirty="0">
                <a:latin typeface="Arial" panose="020B0604020202020204" pitchFamily="34" charset="0"/>
              </a:rPr>
              <a:t> &lt;- </a:t>
            </a:r>
            <a:r>
              <a:rPr lang="ru-RU" altLang="ru-RU" dirty="0" err="1">
                <a:latin typeface="Arial" panose="020B0604020202020204" pitchFamily="34" charset="0"/>
              </a:rPr>
              <a:t>hGetContents</a:t>
            </a:r>
            <a:r>
              <a:rPr lang="ru-RU" altLang="ru-RU" dirty="0">
                <a:latin typeface="Arial" panose="020B0604020202020204" pitchFamily="34" charset="0"/>
              </a:rPr>
              <a:t> </a:t>
            </a:r>
            <a:r>
              <a:rPr lang="ru-RU" altLang="ru-RU" dirty="0" err="1">
                <a:latin typeface="Arial" panose="020B0604020202020204" pitchFamily="34" charset="0"/>
              </a:rPr>
              <a:t>handle</a:t>
            </a:r>
            <a:r>
              <a:rPr lang="ru-RU" altLang="ru-RU" dirty="0">
                <a:latin typeface="Arial" panose="020B0604020202020204" pitchFamily="34" charset="0"/>
              </a:rPr>
              <a:t>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Arial" panose="020B0604020202020204" pitchFamily="34" charset="0"/>
              </a:rPr>
              <a:t>        </a:t>
            </a:r>
            <a:r>
              <a:rPr lang="ru-RU" altLang="ru-RU" dirty="0" err="1">
                <a:latin typeface="Arial" panose="020B0604020202020204" pitchFamily="34" charset="0"/>
              </a:rPr>
              <a:t>putStr</a:t>
            </a:r>
            <a:r>
              <a:rPr lang="ru-RU" altLang="ru-RU" dirty="0">
                <a:latin typeface="Arial" panose="020B0604020202020204" pitchFamily="34" charset="0"/>
              </a:rPr>
              <a:t> </a:t>
            </a:r>
            <a:r>
              <a:rPr lang="ru-RU" altLang="ru-RU" dirty="0" err="1">
                <a:latin typeface="Arial" panose="020B0604020202020204" pitchFamily="34" charset="0"/>
              </a:rPr>
              <a:t>contents</a:t>
            </a:r>
            <a:r>
              <a:rPr lang="ru-RU" altLang="ru-RU" dirty="0">
                <a:latin typeface="Arial" panose="020B0604020202020204" pitchFamily="34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38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командной строки</a:t>
            </a:r>
            <a:br>
              <a:rPr lang="ru-RU" dirty="0" smtClean="0"/>
            </a:br>
            <a:r>
              <a:rPr lang="en-US" dirty="0" err="1" smtClean="0"/>
              <a:t>getArgs</a:t>
            </a:r>
            <a:r>
              <a:rPr lang="en-US" dirty="0" smtClean="0"/>
              <a:t> :: IO [String]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2890" y="1734185"/>
            <a:ext cx="4235958" cy="37887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</a:t>
            </a:r>
            <a:r>
              <a:rPr lang="en-US" dirty="0"/>
              <a:t> </a:t>
            </a:r>
            <a:r>
              <a:rPr lang="en-US" dirty="0" err="1"/>
              <a:t>System.Environment</a:t>
            </a: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Data.List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main = do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args</a:t>
            </a:r>
            <a:r>
              <a:rPr lang="en-US" dirty="0"/>
              <a:t> &lt;-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getArgs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progName</a:t>
            </a:r>
            <a:r>
              <a:rPr lang="en-US" dirty="0"/>
              <a:t> &lt;-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getProgName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putStrLn</a:t>
            </a:r>
            <a:r>
              <a:rPr lang="en-US" dirty="0"/>
              <a:t> "The arguments are:"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mapM</a:t>
            </a:r>
            <a:r>
              <a:rPr lang="en-US" dirty="0"/>
              <a:t> </a:t>
            </a:r>
            <a:r>
              <a:rPr lang="en-US" dirty="0" err="1"/>
              <a:t>putStrLn</a:t>
            </a:r>
            <a:r>
              <a:rPr lang="en-US" dirty="0"/>
              <a:t> </a:t>
            </a:r>
            <a:r>
              <a:rPr lang="en-US" dirty="0" err="1"/>
              <a:t>args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putStrLn</a:t>
            </a:r>
            <a:r>
              <a:rPr lang="en-US" dirty="0"/>
              <a:t> "The program name is:"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putStrLn</a:t>
            </a:r>
            <a:r>
              <a:rPr lang="en-US" dirty="0"/>
              <a:t> </a:t>
            </a:r>
            <a:r>
              <a:rPr lang="en-US" dirty="0" err="1"/>
              <a:t>progName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358978" y="2835037"/>
            <a:ext cx="4785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$ ./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</a:rPr>
              <a:t>arg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 first second w00t "multi word </a:t>
            </a:r>
            <a:r>
              <a:rPr lang="en-US" b="1" i="1" dirty="0" err="1">
                <a:solidFill>
                  <a:schemeClr val="tx2">
                    <a:lumMod val="75000"/>
                  </a:schemeClr>
                </a:solidFill>
              </a:rPr>
              <a:t>arg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"  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The arguments are:  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first  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second  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w00t  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multi word </a:t>
            </a:r>
            <a:r>
              <a:rPr lang="en-US" b="1" i="1" dirty="0" err="1">
                <a:solidFill>
                  <a:schemeClr val="tx2">
                    <a:lumMod val="75000"/>
                  </a:schemeClr>
                </a:solidFill>
              </a:rPr>
              <a:t>arg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  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The program name is:  </a:t>
            </a:r>
          </a:p>
          <a:p>
            <a:r>
              <a:rPr lang="en-US" b="1" i="1" dirty="0" err="1">
                <a:solidFill>
                  <a:schemeClr val="tx2">
                    <a:lumMod val="75000"/>
                  </a:schemeClr>
                </a:solidFill>
              </a:rPr>
              <a:t>arg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-test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</a:t>
            </a: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9666" y="6112933"/>
            <a:ext cx="207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File3.hs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63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317" y="2675731"/>
            <a:ext cx="7886700" cy="1325563"/>
          </a:xfrm>
        </p:spPr>
        <p:txBody>
          <a:bodyPr/>
          <a:lstStyle/>
          <a:p>
            <a:r>
              <a:rPr lang="ru-RU" dirty="0" smtClean="0"/>
              <a:t>Основные подходы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75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Простой ввод-вывод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import System.IO     </a:t>
            </a:r>
          </a:p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Data.Char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 :: IO ()</a:t>
            </a:r>
          </a:p>
          <a:p>
            <a:pPr marL="0" indent="0">
              <a:buNone/>
            </a:pPr>
            <a:r>
              <a:rPr lang="en-US" dirty="0" smtClean="0"/>
              <a:t>main = do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altLang="ru-RU" dirty="0" err="1" smtClean="0">
                <a:latin typeface="Arial" panose="020B0604020202020204" pitchFamily="34" charset="0"/>
              </a:rPr>
              <a:t>contents</a:t>
            </a:r>
            <a:r>
              <a:rPr lang="en-US" dirty="0" smtClean="0"/>
              <a:t> &lt;- </a:t>
            </a:r>
            <a:r>
              <a:rPr lang="en-US" dirty="0" err="1" smtClean="0"/>
              <a:t>readFile</a:t>
            </a:r>
            <a:r>
              <a:rPr lang="en-US" dirty="0" smtClean="0"/>
              <a:t> "file.in"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writeFile</a:t>
            </a:r>
            <a:r>
              <a:rPr lang="en-US" dirty="0" smtClean="0"/>
              <a:t> "</a:t>
            </a:r>
            <a:r>
              <a:rPr lang="en-US" dirty="0" err="1" smtClean="0"/>
              <a:t>file.out</a:t>
            </a:r>
            <a:r>
              <a:rPr lang="en-US" dirty="0" smtClean="0"/>
              <a:t>" 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operate</a:t>
            </a:r>
            <a:r>
              <a:rPr lang="en-US" dirty="0" smtClean="0"/>
              <a:t> </a:t>
            </a:r>
            <a:r>
              <a:rPr lang="ru-RU" altLang="ru-RU" dirty="0" err="1" smtClean="0">
                <a:latin typeface="Arial" panose="020B0604020202020204" pitchFamily="34" charset="0"/>
              </a:rPr>
              <a:t>contents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operate :: String -&gt; String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operate = ... --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ваша функция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383" y="1453852"/>
            <a:ext cx="845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Самая простая полезная форма ввода-вывода: прочитать файл, что-то сделать с его содержимым, а потом записать результаты в файл.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548831"/>
            <a:ext cx="2275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 программа читает file.in, выполняет функцию </a:t>
            </a:r>
            <a:r>
              <a:rPr lang="ru-RU" dirty="0" err="1" smtClean="0"/>
              <a:t>operate</a:t>
            </a:r>
            <a:r>
              <a:rPr lang="ru-RU" dirty="0" smtClean="0"/>
              <a:t> на его содержимом, а затем записывает результат в </a:t>
            </a:r>
            <a:r>
              <a:rPr lang="ru-RU" dirty="0" err="1" smtClean="0"/>
              <a:t>file.out</a:t>
            </a:r>
            <a:r>
              <a:rPr lang="ru-RU" dirty="0" smtClean="0"/>
              <a:t>. Функция main содержит все операции ввода-вывода, а функция </a:t>
            </a:r>
            <a:r>
              <a:rPr lang="ru-RU" dirty="0" err="1" smtClean="0"/>
              <a:t>operate</a:t>
            </a:r>
            <a:r>
              <a:rPr lang="ru-RU" dirty="0" smtClean="0"/>
              <a:t> — </a:t>
            </a:r>
            <a:r>
              <a:rPr lang="ru-RU" dirty="0" smtClean="0">
                <a:hlinkClick r:id="rId2"/>
              </a:rPr>
              <a:t>чистая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60776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operate :: String -&gt; String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operate = map 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toUpper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9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Список действий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Если шаблон, описанный в предыдущем разделе, недостаточен для ваших задач, то следующим шагом будет использование списка действий. Функцию main можно написать так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altLang="ru-RU" dirty="0">
                <a:latin typeface="Arial Unicode MS" panose="020B0604020202020204" pitchFamily="34" charset="-128"/>
              </a:rPr>
              <a:t>main :: IO () </a:t>
            </a:r>
            <a:endParaRPr lang="ru-RU" altLang="ru-RU" dirty="0" smtClean="0"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ru-RU" altLang="ru-RU" dirty="0" smtClean="0">
                <a:latin typeface="Arial Unicode MS" panose="020B0604020202020204" pitchFamily="34" charset="-128"/>
              </a:rPr>
              <a:t>main </a:t>
            </a:r>
            <a:r>
              <a:rPr lang="ru-RU" altLang="ru-RU" dirty="0">
                <a:latin typeface="Arial Unicode MS" panose="020B0604020202020204" pitchFamily="34" charset="-128"/>
              </a:rPr>
              <a:t>= </a:t>
            </a:r>
            <a:r>
              <a:rPr lang="ru-RU" altLang="ru-RU" dirty="0" err="1">
                <a:latin typeface="Arial Unicode MS" panose="020B0604020202020204" pitchFamily="34" charset="-128"/>
              </a:rPr>
              <a:t>do</a:t>
            </a:r>
            <a:r>
              <a:rPr lang="ru-RU" altLang="ru-RU" dirty="0">
                <a:latin typeface="Arial Unicode MS" panose="020B0604020202020204" pitchFamily="34" charset="-128"/>
              </a:rPr>
              <a:t> </a:t>
            </a:r>
            <a:endParaRPr lang="ru-RU" altLang="ru-RU" dirty="0" smtClean="0"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ru-RU" altLang="ru-RU" dirty="0" smtClean="0">
                <a:latin typeface="Arial Unicode MS" panose="020B0604020202020204" pitchFamily="34" charset="-128"/>
              </a:rPr>
              <a:t>     x1 </a:t>
            </a:r>
            <a:r>
              <a:rPr lang="ru-RU" altLang="ru-RU" dirty="0">
                <a:latin typeface="Arial Unicode MS" panose="020B0604020202020204" pitchFamily="34" charset="-128"/>
              </a:rPr>
              <a:t>&lt;- expr1 </a:t>
            </a:r>
            <a:endParaRPr lang="ru-RU" altLang="ru-RU" dirty="0" smtClean="0"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ru-RU" altLang="ru-RU" dirty="0" smtClean="0">
                <a:latin typeface="Arial Unicode MS" panose="020B0604020202020204" pitchFamily="34" charset="-128"/>
              </a:rPr>
              <a:t>     x2 </a:t>
            </a:r>
            <a:r>
              <a:rPr lang="ru-RU" altLang="ru-RU" dirty="0">
                <a:latin typeface="Arial Unicode MS" panose="020B0604020202020204" pitchFamily="34" charset="-128"/>
              </a:rPr>
              <a:t>&lt;- expr2 ... </a:t>
            </a:r>
            <a:endParaRPr lang="ru-RU" altLang="ru-RU" dirty="0" smtClean="0"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ru-RU" altLang="ru-RU" dirty="0" smtClean="0">
                <a:latin typeface="Arial Unicode MS" panose="020B0604020202020204" pitchFamily="34" charset="-128"/>
              </a:rPr>
              <a:t>     </a:t>
            </a:r>
            <a:r>
              <a:rPr lang="ru-RU" altLang="ru-RU" dirty="0" err="1" smtClean="0">
                <a:latin typeface="Arial Unicode MS" panose="020B0604020202020204" pitchFamily="34" charset="-128"/>
              </a:rPr>
              <a:t>xN</a:t>
            </a:r>
            <a:r>
              <a:rPr lang="ru-RU" altLang="ru-RU" dirty="0" smtClean="0">
                <a:latin typeface="Arial Unicode MS" panose="020B0604020202020204" pitchFamily="34" charset="-128"/>
              </a:rPr>
              <a:t> </a:t>
            </a:r>
            <a:r>
              <a:rPr lang="ru-RU" altLang="ru-RU" dirty="0">
                <a:latin typeface="Arial Unicode MS" panose="020B0604020202020204" pitchFamily="34" charset="-128"/>
              </a:rPr>
              <a:t>&lt;- </a:t>
            </a:r>
            <a:r>
              <a:rPr lang="ru-RU" altLang="ru-RU" dirty="0" err="1">
                <a:latin typeface="Arial Unicode MS" panose="020B0604020202020204" pitchFamily="34" charset="-128"/>
              </a:rPr>
              <a:t>exprN</a:t>
            </a:r>
            <a:r>
              <a:rPr lang="ru-RU" altLang="ru-RU" dirty="0">
                <a:latin typeface="Arial Unicode MS" panose="020B0604020202020204" pitchFamily="34" charset="-128"/>
              </a:rPr>
              <a:t> </a:t>
            </a:r>
            <a:endParaRPr lang="ru-RU" altLang="ru-RU" dirty="0" smtClean="0"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ru-RU" altLang="ru-RU" dirty="0" smtClean="0">
                <a:latin typeface="Arial Unicode MS" panose="020B0604020202020204" pitchFamily="34" charset="-128"/>
              </a:rPr>
              <a:t>     </a:t>
            </a:r>
            <a:r>
              <a:rPr lang="ru-RU" altLang="ru-RU" dirty="0" err="1" smtClean="0">
                <a:latin typeface="Arial Unicode MS" panose="020B0604020202020204" pitchFamily="34" charset="-128"/>
              </a:rPr>
              <a:t>return</a:t>
            </a:r>
            <a:r>
              <a:rPr lang="ru-RU" altLang="ru-RU" dirty="0" smtClean="0">
                <a:latin typeface="Arial Unicode MS" panose="020B0604020202020204" pitchFamily="34" charset="-128"/>
              </a:rPr>
              <a:t> </a:t>
            </a:r>
            <a:r>
              <a:rPr lang="ru-RU" altLang="ru-RU" dirty="0">
                <a:latin typeface="Arial Unicode MS" panose="020B0604020202020204" pitchFamily="34" charset="-128"/>
              </a:rPr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83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250" y="208491"/>
            <a:ext cx="4358217" cy="6556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import System.IO</a:t>
            </a:r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Data.Char</a:t>
            </a:r>
            <a:r>
              <a:rPr lang="en-US" sz="1800" dirty="0"/>
              <a:t> ( </a:t>
            </a:r>
            <a:r>
              <a:rPr lang="en-US" sz="1800" dirty="0" err="1"/>
              <a:t>toUpper</a:t>
            </a:r>
            <a:r>
              <a:rPr lang="en-US" sz="1800" dirty="0"/>
              <a:t> )</a:t>
            </a:r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System.Environment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>main = do </a:t>
            </a:r>
          </a:p>
          <a:p>
            <a:pPr marL="0" indent="0">
              <a:buNone/>
            </a:pPr>
            <a:r>
              <a:rPr lang="en-US" sz="1800" dirty="0"/>
              <a:t>         [f1,f2] &lt;- </a:t>
            </a:r>
            <a:r>
              <a:rPr lang="en-US" sz="1800" dirty="0" err="1"/>
              <a:t>getArgs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h1 &lt;- </a:t>
            </a:r>
            <a:r>
              <a:rPr lang="en-US" sz="1800" dirty="0" err="1"/>
              <a:t>openFile</a:t>
            </a:r>
            <a:r>
              <a:rPr lang="en-US" sz="1800" dirty="0"/>
              <a:t> f1 </a:t>
            </a:r>
            <a:r>
              <a:rPr lang="en-US" sz="1800" dirty="0" err="1"/>
              <a:t>ReadMode</a:t>
            </a:r>
            <a:r>
              <a:rPr lang="en-US" sz="1800" dirty="0"/>
              <a:t>     </a:t>
            </a:r>
          </a:p>
          <a:p>
            <a:pPr marL="0" indent="0">
              <a:buNone/>
            </a:pPr>
            <a:r>
              <a:rPr lang="en-US" sz="1800" dirty="0"/>
              <a:t>         h2 &lt;- </a:t>
            </a:r>
            <a:r>
              <a:rPr lang="en-US" sz="1800" dirty="0" err="1"/>
              <a:t>openFile</a:t>
            </a:r>
            <a:r>
              <a:rPr lang="en-US" sz="1800" dirty="0"/>
              <a:t> f2 </a:t>
            </a:r>
            <a:r>
              <a:rPr lang="en-US" sz="1800" dirty="0" err="1"/>
              <a:t>WriteMode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copyFile</a:t>
            </a:r>
            <a:r>
              <a:rPr lang="en-US" sz="1800" dirty="0"/>
              <a:t> h1 h2            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hClose</a:t>
            </a:r>
            <a:r>
              <a:rPr lang="en-US" sz="1800" dirty="0"/>
              <a:t> h1                  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hClose</a:t>
            </a:r>
            <a:r>
              <a:rPr lang="en-US" sz="1800" dirty="0"/>
              <a:t> h2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copyFile</a:t>
            </a:r>
            <a:r>
              <a:rPr lang="en-US" sz="1800" dirty="0"/>
              <a:t> h1 h2 = do</a:t>
            </a:r>
          </a:p>
          <a:p>
            <a:pPr marL="0" indent="0">
              <a:buNone/>
            </a:pPr>
            <a:r>
              <a:rPr lang="en-US" sz="1800" dirty="0"/>
              <a:t>                   </a:t>
            </a:r>
            <a:r>
              <a:rPr lang="en-US" sz="1800" dirty="0" err="1"/>
              <a:t>eof</a:t>
            </a:r>
            <a:r>
              <a:rPr lang="en-US" sz="1800" dirty="0"/>
              <a:t> &lt;- </a:t>
            </a:r>
            <a:r>
              <a:rPr lang="en-US" sz="1800" dirty="0" err="1"/>
              <a:t>hIsEOF</a:t>
            </a:r>
            <a:r>
              <a:rPr lang="en-US" sz="1800" dirty="0"/>
              <a:t> h1</a:t>
            </a:r>
          </a:p>
          <a:p>
            <a:pPr marL="0" indent="0">
              <a:buNone/>
            </a:pPr>
            <a:r>
              <a:rPr lang="en-US" sz="1800" dirty="0"/>
              <a:t>                   if </a:t>
            </a:r>
            <a:r>
              <a:rPr lang="en-US" sz="1800" dirty="0" err="1"/>
              <a:t>eof</a:t>
            </a:r>
            <a:r>
              <a:rPr lang="en-US" sz="1800" dirty="0"/>
              <a:t> then return () else</a:t>
            </a:r>
          </a:p>
          <a:p>
            <a:pPr marL="0" indent="0">
              <a:buNone/>
            </a:pPr>
            <a:r>
              <a:rPr lang="en-US" sz="1800" dirty="0"/>
              <a:t>                      do</a:t>
            </a:r>
          </a:p>
          <a:p>
            <a:pPr marL="0" indent="0">
              <a:buNone/>
            </a:pPr>
            <a:r>
              <a:rPr lang="en-US" sz="1800" dirty="0"/>
              <a:t>                        c &lt;- </a:t>
            </a:r>
            <a:r>
              <a:rPr lang="en-US" sz="1800" dirty="0" err="1"/>
              <a:t>hGetChar</a:t>
            </a:r>
            <a:r>
              <a:rPr lang="en-US" sz="1800" dirty="0"/>
              <a:t> h1</a:t>
            </a:r>
          </a:p>
          <a:p>
            <a:pPr marL="0" indent="0">
              <a:buNone/>
            </a:pPr>
            <a:r>
              <a:rPr lang="en-US" sz="1800" dirty="0"/>
              <a:t>                        </a:t>
            </a:r>
            <a:r>
              <a:rPr lang="en-US" sz="1800" dirty="0" err="1"/>
              <a:t>hPutChar</a:t>
            </a:r>
            <a:r>
              <a:rPr lang="en-US" sz="1800" dirty="0"/>
              <a:t> h2 (</a:t>
            </a:r>
            <a:r>
              <a:rPr lang="en-US" sz="1800" dirty="0" err="1"/>
              <a:t>toUpper</a:t>
            </a:r>
            <a:r>
              <a:rPr lang="en-US" sz="1800" dirty="0"/>
              <a:t> c)   </a:t>
            </a:r>
          </a:p>
          <a:p>
            <a:pPr marL="0" indent="0">
              <a:buNone/>
            </a:pPr>
            <a:r>
              <a:rPr lang="en-US" sz="1800" dirty="0"/>
              <a:t>                        </a:t>
            </a:r>
            <a:r>
              <a:rPr lang="en-US" sz="1800" dirty="0" err="1"/>
              <a:t>copyFile</a:t>
            </a:r>
            <a:r>
              <a:rPr lang="en-US" sz="1800" dirty="0"/>
              <a:t> h1 h2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122333" y="208491"/>
            <a:ext cx="3522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System</a:t>
            </a:r>
            <a:r>
              <a:rPr lang="ru-RU" dirty="0" smtClean="0"/>
              <a:t>.</a:t>
            </a:r>
            <a:r>
              <a:rPr lang="en-US" dirty="0" smtClean="0"/>
              <a:t>IO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Data.Char</a:t>
            </a:r>
            <a:r>
              <a:rPr lang="en-US" dirty="0" smtClean="0"/>
              <a:t> ( </a:t>
            </a:r>
            <a:r>
              <a:rPr lang="en-US" dirty="0" err="1" smtClean="0"/>
              <a:t>toUpper</a:t>
            </a:r>
            <a:r>
              <a:rPr lang="en-US" dirty="0" smtClean="0"/>
              <a:t> )</a:t>
            </a:r>
          </a:p>
          <a:p>
            <a:r>
              <a:rPr lang="en-US" dirty="0"/>
              <a:t>import </a:t>
            </a:r>
            <a:r>
              <a:rPr lang="en-US" dirty="0" err="1"/>
              <a:t>System.Environment</a:t>
            </a:r>
            <a:r>
              <a:rPr lang="en-US" dirty="0"/>
              <a:t>   </a:t>
            </a:r>
          </a:p>
          <a:p>
            <a:endParaRPr lang="en-US" dirty="0" smtClean="0"/>
          </a:p>
          <a:p>
            <a:r>
              <a:rPr lang="en-US" dirty="0" smtClean="0"/>
              <a:t>main = do</a:t>
            </a:r>
          </a:p>
          <a:p>
            <a:r>
              <a:rPr lang="en-US" dirty="0" smtClean="0"/>
              <a:t>         [f1,f2] &lt;- </a:t>
            </a:r>
            <a:r>
              <a:rPr lang="en-US" dirty="0" err="1" smtClean="0"/>
              <a:t>getArgs</a:t>
            </a:r>
            <a:endParaRPr lang="en-US" dirty="0" smtClean="0"/>
          </a:p>
          <a:p>
            <a:r>
              <a:rPr lang="en-US" dirty="0" smtClean="0"/>
              <a:t>         s &lt;- </a:t>
            </a:r>
            <a:r>
              <a:rPr lang="en-US" dirty="0" err="1" smtClean="0"/>
              <a:t>readFile</a:t>
            </a:r>
            <a:r>
              <a:rPr lang="en-US" dirty="0" smtClean="0"/>
              <a:t> f1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writeFile</a:t>
            </a:r>
            <a:r>
              <a:rPr lang="en-US" dirty="0" smtClean="0"/>
              <a:t> f2 (map </a:t>
            </a:r>
            <a:r>
              <a:rPr lang="en-US" dirty="0" err="1" smtClean="0"/>
              <a:t>toUpper</a:t>
            </a:r>
            <a:r>
              <a:rPr lang="en-US" dirty="0" smtClean="0"/>
              <a:t> s)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183716" y="4173902"/>
            <a:ext cx="362161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/>
              <a:t>Копирование файлов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94679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монады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4867" y="1413933"/>
            <a:ext cx="8508999" cy="476303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Монада ввода - вывода используется в </a:t>
            </a:r>
            <a:r>
              <a:rPr lang="ru-RU" dirty="0" err="1"/>
              <a:t>Haskell</a:t>
            </a:r>
            <a:r>
              <a:rPr lang="ru-RU" dirty="0"/>
              <a:t> как связующее звено между </a:t>
            </a:r>
            <a:r>
              <a:rPr lang="ru-RU" i="1" dirty="0"/>
              <a:t>значениями</a:t>
            </a:r>
            <a:r>
              <a:rPr lang="ru-RU" dirty="0"/>
              <a:t>, присущими функциональному языку, и </a:t>
            </a:r>
            <a:r>
              <a:rPr lang="ru-RU" i="1" dirty="0"/>
              <a:t>действиями</a:t>
            </a:r>
            <a:r>
              <a:rPr lang="ru-RU" dirty="0"/>
              <a:t>, характеризующими операции ввода - вывода и императивное программирование в общем.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Порядок </a:t>
            </a:r>
            <a:r>
              <a:rPr lang="ru-RU" dirty="0"/>
              <a:t>вычисления выражений в </a:t>
            </a:r>
            <a:r>
              <a:rPr lang="ru-RU" dirty="0" err="1"/>
              <a:t>Haskell</a:t>
            </a:r>
            <a:r>
              <a:rPr lang="ru-RU" dirty="0"/>
              <a:t> ограничен только зависимостями данных; реализация обладает значительной свободой в выборе этого порядка. Действия, тем не менее, должны быть упорядочены определенным образом для выполнения программы и, в частности, ввода - вывода, для того чтобы быть правильно интерпретированы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 err="1"/>
              <a:t>Haskell</a:t>
            </a:r>
            <a:r>
              <a:rPr lang="ru-RU" dirty="0"/>
              <a:t> монада ввода - вывода предоставляет пользователю способ указать последовательное связывание действий, и реализация обязана соблюдать этот порядок.</a:t>
            </a:r>
          </a:p>
        </p:txBody>
      </p:sp>
    </p:spTree>
    <p:extLst>
      <p:ext uri="{BB962C8B-B14F-4D97-AF65-F5344CB8AC3E}">
        <p14:creationId xmlns:p14="http://schemas.microsoft.com/office/powerpoint/2010/main" val="398923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8406" y="470906"/>
            <a:ext cx="872559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System.IO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System.Directory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Data.List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 =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&lt;-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openFile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"todo.txt"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ReadMode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tempName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tempHandle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 &lt;-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openTempFile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"." "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&lt;-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hGetContents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todoTasks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numberedTasks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zipWith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(\n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-&gt;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 ++ " - " ++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 [0..]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todoTasks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putStrLn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"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TO-DO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:"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putStr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$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unlines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numberedTasks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putStrLn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"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?"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numberString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&lt;-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getLine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numberString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newTodoItems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todoTasks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!!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todoTasks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hPutStr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tempHandle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$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unlines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newTodoItems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hClose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hClose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tempHandle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removeFile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"todo.txt"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renameFile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tempName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"todo.txt" 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34100" y="900219"/>
            <a:ext cx="3141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latin typeface="Arial" panose="020B0604020202020204" pitchFamily="34" charset="0"/>
              </a:rPr>
              <a:t>"todo.txt"</a:t>
            </a:r>
            <a:endParaRPr lang="ru-RU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 - Iron the dishes  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1 - Dust the dog  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2 - Take salad out of the oven  </a:t>
            </a:r>
          </a:p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  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851400" y="160867"/>
            <a:ext cx="2853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 удаляет из файла </a:t>
            </a:r>
            <a:r>
              <a:rPr lang="en-US" dirty="0" smtClean="0"/>
              <a:t>todo.txt </a:t>
            </a:r>
            <a:r>
              <a:rPr lang="ru-RU" dirty="0" smtClean="0"/>
              <a:t>указанную строку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78033" y="5412982"/>
            <a:ext cx="4258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 err="1" smtClean="0">
                <a:latin typeface="Arial" panose="020B0604020202020204" pitchFamily="34" charset="0"/>
              </a:rPr>
              <a:t>These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are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your</a:t>
            </a:r>
            <a:r>
              <a:rPr lang="ru-RU" altLang="ru-RU" sz="1100" dirty="0">
                <a:latin typeface="Arial" panose="020B0604020202020204" pitchFamily="34" charset="0"/>
              </a:rPr>
              <a:t> TO-DO </a:t>
            </a:r>
            <a:r>
              <a:rPr lang="ru-RU" altLang="ru-RU" sz="1100" dirty="0" err="1">
                <a:latin typeface="Arial" panose="020B0604020202020204" pitchFamily="34" charset="0"/>
              </a:rPr>
              <a:t>items</a:t>
            </a:r>
            <a:r>
              <a:rPr lang="ru-RU" altLang="ru-RU" sz="1100" dirty="0">
                <a:latin typeface="Arial" panose="020B0604020202020204" pitchFamily="34" charset="0"/>
              </a:rPr>
              <a:t>: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latin typeface="Arial" panose="020B0604020202020204" pitchFamily="34" charset="0"/>
              </a:rPr>
              <a:t>0 - </a:t>
            </a:r>
            <a:r>
              <a:rPr lang="ru-RU" altLang="ru-RU" sz="1100" dirty="0" err="1">
                <a:latin typeface="Arial" panose="020B0604020202020204" pitchFamily="34" charset="0"/>
              </a:rPr>
              <a:t>Iron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the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dishes</a:t>
            </a:r>
            <a:r>
              <a:rPr lang="ru-RU" altLang="ru-RU" sz="1100" dirty="0">
                <a:latin typeface="Arial" panose="020B0604020202020204" pitchFamily="34" charset="0"/>
              </a:rPr>
              <a:t>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latin typeface="Arial" panose="020B0604020202020204" pitchFamily="34" charset="0"/>
              </a:rPr>
              <a:t>1 - </a:t>
            </a:r>
            <a:r>
              <a:rPr lang="ru-RU" altLang="ru-RU" sz="1100" dirty="0" err="1">
                <a:latin typeface="Arial" panose="020B0604020202020204" pitchFamily="34" charset="0"/>
              </a:rPr>
              <a:t>Dust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the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dog</a:t>
            </a:r>
            <a:r>
              <a:rPr lang="ru-RU" altLang="ru-RU" sz="1100" dirty="0">
                <a:latin typeface="Arial" panose="020B0604020202020204" pitchFamily="34" charset="0"/>
              </a:rPr>
              <a:t>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latin typeface="Arial" panose="020B0604020202020204" pitchFamily="34" charset="0"/>
              </a:rPr>
              <a:t>2 - </a:t>
            </a:r>
            <a:r>
              <a:rPr lang="ru-RU" altLang="ru-RU" sz="1100" dirty="0" err="1">
                <a:latin typeface="Arial" panose="020B0604020202020204" pitchFamily="34" charset="0"/>
              </a:rPr>
              <a:t>Take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salad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out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of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the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oven</a:t>
            </a:r>
            <a:r>
              <a:rPr lang="ru-RU" altLang="ru-RU" sz="1100" dirty="0">
                <a:latin typeface="Arial" panose="020B0604020202020204" pitchFamily="34" charset="0"/>
              </a:rPr>
              <a:t>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 err="1">
                <a:latin typeface="Arial" panose="020B0604020202020204" pitchFamily="34" charset="0"/>
              </a:rPr>
              <a:t>Which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one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do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you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want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to</a:t>
            </a:r>
            <a:r>
              <a:rPr lang="ru-RU" altLang="ru-RU" sz="1100" dirty="0">
                <a:latin typeface="Arial" panose="020B0604020202020204" pitchFamily="34" charset="0"/>
              </a:rPr>
              <a:t> </a:t>
            </a:r>
            <a:r>
              <a:rPr lang="ru-RU" altLang="ru-RU" sz="1100" dirty="0" err="1">
                <a:latin typeface="Arial" panose="020B0604020202020204" pitchFamily="34" charset="0"/>
              </a:rPr>
              <a:t>delete</a:t>
            </a:r>
            <a:r>
              <a:rPr lang="ru-RU" altLang="ru-RU" sz="1100" dirty="0">
                <a:latin typeface="Arial" panose="020B0604020202020204" pitchFamily="34" charset="0"/>
              </a:rPr>
              <a:t>?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latin typeface="Arial" panose="020B0604020202020204" pitchFamily="34" charset="0"/>
              </a:rPr>
              <a:t>1</a:t>
            </a:r>
            <a:endParaRPr lang="ru-RU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484533" y="6520978"/>
            <a:ext cx="27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deletetodo.hs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4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</a:t>
            </a:r>
            <a:r>
              <a:rPr lang="ru-RU" dirty="0" smtClean="0"/>
              <a:t> , </a:t>
            </a:r>
            <a:r>
              <a:rPr lang="en-US" dirty="0" smtClean="0"/>
              <a:t>Add </a:t>
            </a:r>
            <a:r>
              <a:rPr lang="ru-RU" dirty="0" smtClean="0"/>
              <a:t>, </a:t>
            </a:r>
            <a:r>
              <a:rPr lang="en-US" dirty="0" smtClean="0"/>
              <a:t>Remove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System.Environment</a:t>
            </a: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System.Directory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import System.IO  </a:t>
            </a:r>
          </a:p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Data.List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dispatch :: [(String, [String] -&gt; IO ())]  </a:t>
            </a:r>
          </a:p>
          <a:p>
            <a:pPr marL="0" indent="0">
              <a:buNone/>
            </a:pPr>
            <a:r>
              <a:rPr lang="en-US" dirty="0"/>
              <a:t>dispatch =  [ ("add", add)  </a:t>
            </a:r>
          </a:p>
          <a:p>
            <a:pPr marL="0" indent="0">
              <a:buNone/>
            </a:pPr>
            <a:r>
              <a:rPr lang="en-US" dirty="0"/>
              <a:t>            , ("view", view)  </a:t>
            </a:r>
          </a:p>
          <a:p>
            <a:pPr marL="0" indent="0">
              <a:buNone/>
            </a:pPr>
            <a:r>
              <a:rPr lang="en-US" dirty="0"/>
              <a:t>            , ("remove", remove)  </a:t>
            </a:r>
          </a:p>
          <a:p>
            <a:pPr marL="0" indent="0">
              <a:buNone/>
            </a:pPr>
            <a:r>
              <a:rPr lang="en-US" dirty="0"/>
              <a:t>            ]  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main = do      (</a:t>
            </a:r>
            <a:r>
              <a:rPr lang="en-US" dirty="0" err="1"/>
              <a:t>command:args</a:t>
            </a:r>
            <a:r>
              <a:rPr lang="en-US" dirty="0"/>
              <a:t>) </a:t>
            </a:r>
            <a:r>
              <a:rPr lang="en-US" dirty="0" smtClean="0"/>
              <a:t>&lt; </a:t>
            </a:r>
            <a:r>
              <a:rPr lang="en-US" dirty="0"/>
              <a:t> </a:t>
            </a:r>
            <a:r>
              <a:rPr lang="en-US" dirty="0" err="1"/>
              <a:t>getArgs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    let (Just action) = lookup command dispatch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action</a:t>
            </a:r>
            <a:r>
              <a:rPr lang="en-US" dirty="0"/>
              <a:t> </a:t>
            </a:r>
            <a:r>
              <a:rPr lang="en-US" dirty="0" err="1"/>
              <a:t>args</a:t>
            </a:r>
            <a:r>
              <a:rPr lang="en-US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01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r>
              <a:rPr lang="ru-RU" dirty="0"/>
              <a:t> , </a:t>
            </a:r>
            <a:r>
              <a:rPr lang="en-US" dirty="0"/>
              <a:t>Add </a:t>
            </a:r>
            <a:r>
              <a:rPr lang="ru-RU" dirty="0"/>
              <a:t>, </a:t>
            </a:r>
            <a:r>
              <a:rPr lang="en-US" dirty="0"/>
              <a:t>Remove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874" y="1862201"/>
            <a:ext cx="90091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add :: [String] -&gt; IO ()  </a:t>
            </a:r>
            <a:endParaRPr lang="ru-RU" sz="2000" dirty="0" smtClean="0"/>
          </a:p>
          <a:p>
            <a:pPr marL="0" indent="0">
              <a:buNone/>
            </a:pPr>
            <a:r>
              <a:rPr lang="pt-BR" sz="2000" dirty="0" smtClean="0"/>
              <a:t>add [fileName, todoItem] = appendFile fileName (todoItem ++ "\n")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 smtClean="0"/>
              <a:t>view</a:t>
            </a:r>
            <a:r>
              <a:rPr lang="en-US" sz="2000" dirty="0"/>
              <a:t> :: [String] -&gt; IO ()  </a:t>
            </a:r>
          </a:p>
          <a:p>
            <a:pPr marL="0" indent="0">
              <a:buNone/>
            </a:pPr>
            <a:r>
              <a:rPr lang="en-US" sz="2000" dirty="0"/>
              <a:t>view [</a:t>
            </a:r>
            <a:r>
              <a:rPr lang="en-US" sz="2000" dirty="0" err="1"/>
              <a:t>fileName</a:t>
            </a:r>
            <a:r>
              <a:rPr lang="en-US" sz="2000" dirty="0"/>
              <a:t>] = do  </a:t>
            </a:r>
          </a:p>
          <a:p>
            <a:pPr marL="0" indent="0">
              <a:buNone/>
            </a:pPr>
            <a:r>
              <a:rPr lang="en-US" sz="2000" dirty="0"/>
              <a:t>    contents &lt;- </a:t>
            </a:r>
            <a:r>
              <a:rPr lang="en-US" sz="2000" dirty="0" err="1"/>
              <a:t>readFile</a:t>
            </a:r>
            <a:r>
              <a:rPr lang="en-US" sz="2000" dirty="0"/>
              <a:t> </a:t>
            </a:r>
            <a:r>
              <a:rPr lang="en-US" sz="2000" dirty="0" err="1"/>
              <a:t>fileName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let </a:t>
            </a:r>
            <a:r>
              <a:rPr lang="en-US" sz="2000" dirty="0" err="1"/>
              <a:t>todoTasks</a:t>
            </a:r>
            <a:r>
              <a:rPr lang="en-US" sz="2000" dirty="0"/>
              <a:t> = lines contents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numberedTasks</a:t>
            </a:r>
            <a:r>
              <a:rPr lang="en-US" sz="2000" dirty="0"/>
              <a:t> = </a:t>
            </a:r>
            <a:r>
              <a:rPr lang="en-US" sz="2000" dirty="0" err="1"/>
              <a:t>zipWith</a:t>
            </a:r>
            <a:r>
              <a:rPr lang="en-US" sz="2000" dirty="0"/>
              <a:t> (\n line -&gt; show n ++ " - " ++ line) [0..] </a:t>
            </a:r>
            <a:r>
              <a:rPr lang="en-US" sz="2000" dirty="0" err="1"/>
              <a:t>todoTasks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err="1"/>
              <a:t>putStr</a:t>
            </a:r>
            <a:r>
              <a:rPr lang="en-US" sz="2000" dirty="0"/>
              <a:t> $ </a:t>
            </a:r>
            <a:r>
              <a:rPr lang="en-US" sz="2000" dirty="0" err="1"/>
              <a:t>unlines</a:t>
            </a:r>
            <a:r>
              <a:rPr lang="en-US" sz="2000" dirty="0"/>
              <a:t> </a:t>
            </a:r>
            <a:r>
              <a:rPr lang="en-US" sz="2000" dirty="0" err="1"/>
              <a:t>numberedTasks</a:t>
            </a:r>
            <a:r>
              <a:rPr lang="en-US" sz="2000" dirty="0"/>
              <a:t>  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963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r>
              <a:rPr lang="ru-RU" dirty="0"/>
              <a:t> , </a:t>
            </a:r>
            <a:r>
              <a:rPr lang="en-US" dirty="0"/>
              <a:t>Add </a:t>
            </a:r>
            <a:r>
              <a:rPr lang="ru-RU" dirty="0"/>
              <a:t>, </a:t>
            </a:r>
            <a:r>
              <a:rPr lang="en-US" dirty="0"/>
              <a:t>Remove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remove :: [String] -&gt; IO ()  </a:t>
            </a:r>
          </a:p>
          <a:p>
            <a:pPr marL="0" indent="0">
              <a:buNone/>
            </a:pPr>
            <a:r>
              <a:rPr lang="en-US" dirty="0"/>
              <a:t>remove [</a:t>
            </a:r>
            <a:r>
              <a:rPr lang="en-US" dirty="0" err="1"/>
              <a:t>fileName</a:t>
            </a:r>
            <a:r>
              <a:rPr lang="en-US" dirty="0"/>
              <a:t>, </a:t>
            </a:r>
            <a:r>
              <a:rPr lang="en-US" dirty="0" err="1"/>
              <a:t>numberString</a:t>
            </a:r>
            <a:r>
              <a:rPr lang="en-US" dirty="0"/>
              <a:t>] = do  </a:t>
            </a:r>
          </a:p>
          <a:p>
            <a:pPr marL="0" indent="0">
              <a:buNone/>
            </a:pPr>
            <a:r>
              <a:rPr lang="en-US" dirty="0"/>
              <a:t>    handle &lt;- </a:t>
            </a:r>
            <a:r>
              <a:rPr lang="en-US" dirty="0" err="1"/>
              <a:t>openFile</a:t>
            </a:r>
            <a:r>
              <a:rPr lang="en-US" dirty="0"/>
              <a:t> </a:t>
            </a:r>
            <a:r>
              <a:rPr lang="en-US" dirty="0" err="1"/>
              <a:t>fileName</a:t>
            </a:r>
            <a:r>
              <a:rPr lang="en-US" dirty="0"/>
              <a:t> </a:t>
            </a:r>
            <a:r>
              <a:rPr lang="en-US" dirty="0" err="1"/>
              <a:t>ReadMode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(</a:t>
            </a:r>
            <a:r>
              <a:rPr lang="en-US" dirty="0" err="1"/>
              <a:t>tempName</a:t>
            </a:r>
            <a:r>
              <a:rPr lang="en-US" dirty="0"/>
              <a:t>, </a:t>
            </a:r>
            <a:r>
              <a:rPr lang="en-US" dirty="0" err="1"/>
              <a:t>tempHandle</a:t>
            </a:r>
            <a:r>
              <a:rPr lang="en-US" dirty="0"/>
              <a:t>) &lt;- </a:t>
            </a:r>
            <a:r>
              <a:rPr lang="en-US" dirty="0" err="1"/>
              <a:t>openTempFile</a:t>
            </a:r>
            <a:r>
              <a:rPr lang="en-US" dirty="0"/>
              <a:t> "." "temp"  </a:t>
            </a:r>
          </a:p>
          <a:p>
            <a:pPr marL="0" indent="0">
              <a:buNone/>
            </a:pPr>
            <a:r>
              <a:rPr lang="en-US" dirty="0"/>
              <a:t>    contents &lt;- </a:t>
            </a:r>
            <a:r>
              <a:rPr lang="en-US" dirty="0" err="1"/>
              <a:t>hGetContents</a:t>
            </a:r>
            <a:r>
              <a:rPr lang="en-US" dirty="0"/>
              <a:t> handle  </a:t>
            </a:r>
          </a:p>
          <a:p>
            <a:pPr marL="0" indent="0">
              <a:buNone/>
            </a:pPr>
            <a:r>
              <a:rPr lang="en-US" dirty="0"/>
              <a:t>    let number = read </a:t>
            </a:r>
            <a:r>
              <a:rPr lang="en-US" dirty="0" err="1"/>
              <a:t>numberString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todoTasks</a:t>
            </a:r>
            <a:r>
              <a:rPr lang="en-US" dirty="0"/>
              <a:t> = lines contents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newTodoItems</a:t>
            </a:r>
            <a:r>
              <a:rPr lang="en-US" dirty="0"/>
              <a:t> = delete (</a:t>
            </a:r>
            <a:r>
              <a:rPr lang="en-US" dirty="0" err="1"/>
              <a:t>todoTasks</a:t>
            </a:r>
            <a:r>
              <a:rPr lang="en-US" dirty="0"/>
              <a:t> !! number) </a:t>
            </a:r>
            <a:r>
              <a:rPr lang="en-US" dirty="0" err="1"/>
              <a:t>todoTasks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hPutStr</a:t>
            </a:r>
            <a:r>
              <a:rPr lang="en-US" dirty="0"/>
              <a:t> </a:t>
            </a:r>
            <a:r>
              <a:rPr lang="en-US" dirty="0" err="1"/>
              <a:t>tempHandle</a:t>
            </a:r>
            <a:r>
              <a:rPr lang="en-US" dirty="0"/>
              <a:t> $ </a:t>
            </a:r>
            <a:r>
              <a:rPr lang="en-US" dirty="0" err="1"/>
              <a:t>unlines</a:t>
            </a:r>
            <a:r>
              <a:rPr lang="en-US" dirty="0"/>
              <a:t> </a:t>
            </a:r>
            <a:r>
              <a:rPr lang="en-US" dirty="0" err="1"/>
              <a:t>newTodoItems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hClose</a:t>
            </a:r>
            <a:r>
              <a:rPr lang="en-US" dirty="0"/>
              <a:t> handle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hClose</a:t>
            </a:r>
            <a:r>
              <a:rPr lang="en-US" dirty="0"/>
              <a:t> </a:t>
            </a:r>
            <a:r>
              <a:rPr lang="en-US" dirty="0" err="1"/>
              <a:t>tempHandle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removeFile</a:t>
            </a:r>
            <a:r>
              <a:rPr lang="en-US" dirty="0"/>
              <a:t> </a:t>
            </a:r>
            <a:r>
              <a:rPr lang="en-US" dirty="0" err="1"/>
              <a:t>fileName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renameFile</a:t>
            </a:r>
            <a:r>
              <a:rPr lang="en-US" dirty="0"/>
              <a:t> </a:t>
            </a:r>
            <a:r>
              <a:rPr lang="en-US" dirty="0" err="1"/>
              <a:t>tempName</a:t>
            </a:r>
            <a:r>
              <a:rPr lang="en-US" dirty="0"/>
              <a:t> </a:t>
            </a:r>
            <a:r>
              <a:rPr lang="en-US" dirty="0" err="1"/>
              <a:t>fileName</a:t>
            </a:r>
            <a:r>
              <a:rPr lang="en-US" dirty="0"/>
              <a:t> 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46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1430" y="143128"/>
            <a:ext cx="4583430" cy="59467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/>
              <a:t>import </a:t>
            </a:r>
            <a:r>
              <a:rPr lang="en-US" sz="6200" dirty="0" err="1"/>
              <a:t>System.Environment</a:t>
            </a:r>
            <a:r>
              <a:rPr lang="en-US" sz="6200" dirty="0"/>
              <a:t>   </a:t>
            </a:r>
          </a:p>
          <a:p>
            <a:pPr marL="0" indent="0">
              <a:buNone/>
            </a:pPr>
            <a:r>
              <a:rPr lang="en-US" sz="6200" dirty="0"/>
              <a:t>import </a:t>
            </a:r>
            <a:r>
              <a:rPr lang="en-US" sz="6200" dirty="0" err="1"/>
              <a:t>System.Directory</a:t>
            </a:r>
            <a:r>
              <a:rPr lang="en-US" sz="6200" dirty="0"/>
              <a:t>  </a:t>
            </a:r>
          </a:p>
          <a:p>
            <a:pPr marL="0" indent="0">
              <a:buNone/>
            </a:pPr>
            <a:r>
              <a:rPr lang="en-US" sz="6200" dirty="0"/>
              <a:t>import System.IO  </a:t>
            </a:r>
          </a:p>
          <a:p>
            <a:pPr marL="0" indent="0">
              <a:buNone/>
            </a:pPr>
            <a:r>
              <a:rPr lang="en-US" sz="6200" dirty="0"/>
              <a:t>import </a:t>
            </a:r>
            <a:r>
              <a:rPr lang="en-US" sz="6200" dirty="0" err="1"/>
              <a:t>Data.List</a:t>
            </a:r>
            <a:r>
              <a:rPr lang="en-US" sz="6200" dirty="0"/>
              <a:t>  </a:t>
            </a:r>
          </a:p>
          <a:p>
            <a:pPr marL="0" indent="0">
              <a:buNone/>
            </a:pPr>
            <a:r>
              <a:rPr lang="en-US" sz="6200" dirty="0"/>
              <a:t>  </a:t>
            </a:r>
          </a:p>
          <a:p>
            <a:pPr marL="0" indent="0">
              <a:buNone/>
            </a:pPr>
            <a:r>
              <a:rPr lang="en-US" sz="6200" dirty="0"/>
              <a:t>dispatch :: [(String, [String] -&gt; IO ())]  </a:t>
            </a:r>
          </a:p>
          <a:p>
            <a:pPr marL="0" indent="0">
              <a:buNone/>
            </a:pPr>
            <a:r>
              <a:rPr lang="en-US" sz="6200" dirty="0"/>
              <a:t>dispatch =  [ ("add", add)  </a:t>
            </a:r>
          </a:p>
          <a:p>
            <a:pPr marL="0" indent="0">
              <a:buNone/>
            </a:pPr>
            <a:r>
              <a:rPr lang="en-US" sz="6200" dirty="0"/>
              <a:t>            , ("view", view)  </a:t>
            </a:r>
          </a:p>
          <a:p>
            <a:pPr marL="0" indent="0">
              <a:buNone/>
            </a:pPr>
            <a:r>
              <a:rPr lang="en-US" sz="6200" dirty="0"/>
              <a:t>            , ("remove", remove)  </a:t>
            </a:r>
          </a:p>
          <a:p>
            <a:pPr marL="0" indent="0">
              <a:buNone/>
            </a:pPr>
            <a:r>
              <a:rPr lang="en-US" sz="6200" dirty="0"/>
              <a:t>            ]  </a:t>
            </a:r>
          </a:p>
          <a:p>
            <a:pPr marL="0" indent="0">
              <a:buNone/>
            </a:pPr>
            <a:r>
              <a:rPr lang="en-US" sz="6200" dirty="0"/>
              <a:t>   </a:t>
            </a:r>
          </a:p>
          <a:p>
            <a:pPr marL="0" indent="0">
              <a:buNone/>
            </a:pPr>
            <a:r>
              <a:rPr lang="en-US" sz="6200" dirty="0"/>
              <a:t>main = do  </a:t>
            </a:r>
          </a:p>
          <a:p>
            <a:pPr marL="0" indent="0">
              <a:buNone/>
            </a:pPr>
            <a:r>
              <a:rPr lang="en-US" sz="6200" dirty="0"/>
              <a:t>    (</a:t>
            </a:r>
            <a:r>
              <a:rPr lang="en-US" sz="6200" dirty="0" err="1"/>
              <a:t>command:args</a:t>
            </a:r>
            <a:r>
              <a:rPr lang="en-US" sz="6200" dirty="0"/>
              <a:t>) &lt;- </a:t>
            </a:r>
            <a:r>
              <a:rPr lang="en-US" sz="6200" dirty="0" err="1"/>
              <a:t>getArgs</a:t>
            </a:r>
            <a:r>
              <a:rPr lang="en-US" sz="6200" dirty="0"/>
              <a:t>  </a:t>
            </a:r>
          </a:p>
          <a:p>
            <a:pPr marL="0" indent="0">
              <a:buNone/>
            </a:pPr>
            <a:r>
              <a:rPr lang="en-US" sz="6200" dirty="0"/>
              <a:t>    let (Just action) = lookup command dispatch  </a:t>
            </a:r>
          </a:p>
          <a:p>
            <a:pPr marL="0" indent="0">
              <a:buNone/>
            </a:pPr>
            <a:r>
              <a:rPr lang="en-US" sz="6200" dirty="0"/>
              <a:t>    action </a:t>
            </a:r>
            <a:r>
              <a:rPr lang="en-US" sz="6200" dirty="0" err="1"/>
              <a:t>args</a:t>
            </a:r>
            <a:r>
              <a:rPr lang="en-US" sz="6200" dirty="0"/>
              <a:t>  </a:t>
            </a:r>
          </a:p>
          <a:p>
            <a:pPr marL="0" indent="0">
              <a:buNone/>
            </a:pPr>
            <a:r>
              <a:rPr lang="en-US" sz="6200" dirty="0"/>
              <a:t>  </a:t>
            </a:r>
          </a:p>
          <a:p>
            <a:pPr marL="0" indent="0">
              <a:buNone/>
            </a:pPr>
            <a:r>
              <a:rPr lang="en-US" sz="6200" dirty="0"/>
              <a:t>add :: [String] -&gt; IO ()  </a:t>
            </a:r>
          </a:p>
          <a:p>
            <a:pPr marL="0" indent="0">
              <a:buNone/>
            </a:pPr>
            <a:r>
              <a:rPr lang="en-US" sz="6200" dirty="0"/>
              <a:t>add [</a:t>
            </a:r>
            <a:r>
              <a:rPr lang="en-US" sz="6200" dirty="0" err="1"/>
              <a:t>fileName</a:t>
            </a:r>
            <a:r>
              <a:rPr lang="en-US" sz="6200" dirty="0"/>
              <a:t>, </a:t>
            </a:r>
            <a:r>
              <a:rPr lang="en-US" sz="6200" dirty="0" err="1"/>
              <a:t>todoItem</a:t>
            </a:r>
            <a:r>
              <a:rPr lang="en-US" sz="6200" dirty="0"/>
              <a:t>] = </a:t>
            </a:r>
            <a:r>
              <a:rPr lang="en-US" sz="6200" dirty="0" err="1"/>
              <a:t>appendFile</a:t>
            </a:r>
            <a:r>
              <a:rPr lang="en-US" sz="6200" dirty="0"/>
              <a:t> </a:t>
            </a:r>
            <a:r>
              <a:rPr lang="en-US" sz="6200" dirty="0" err="1"/>
              <a:t>fileName</a:t>
            </a:r>
            <a:r>
              <a:rPr lang="en-US" sz="6200" dirty="0"/>
              <a:t> (</a:t>
            </a:r>
            <a:r>
              <a:rPr lang="en-US" sz="6200" dirty="0" err="1"/>
              <a:t>todoItem</a:t>
            </a:r>
            <a:r>
              <a:rPr lang="en-US" sz="6200" dirty="0"/>
              <a:t> ++ "\n")  </a:t>
            </a:r>
          </a:p>
          <a:p>
            <a:r>
              <a:rPr lang="en-US" dirty="0"/>
              <a:t>  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256028"/>
            <a:ext cx="490118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view :: [String] -&gt; IO ()  </a:t>
            </a:r>
          </a:p>
          <a:p>
            <a:r>
              <a:rPr lang="en-US" sz="1600" dirty="0"/>
              <a:t>view [</a:t>
            </a:r>
            <a:r>
              <a:rPr lang="en-US" sz="1600" dirty="0" err="1"/>
              <a:t>fileName</a:t>
            </a:r>
            <a:r>
              <a:rPr lang="en-US" sz="1600" dirty="0"/>
              <a:t>] = do  </a:t>
            </a:r>
          </a:p>
          <a:p>
            <a:r>
              <a:rPr lang="en-US" sz="1600" dirty="0"/>
              <a:t>    contents &lt;- </a:t>
            </a:r>
            <a:r>
              <a:rPr lang="en-US" sz="1600" dirty="0" err="1"/>
              <a:t>readFile</a:t>
            </a:r>
            <a:r>
              <a:rPr lang="en-US" sz="1600" dirty="0"/>
              <a:t> </a:t>
            </a:r>
            <a:r>
              <a:rPr lang="en-US" sz="1600" dirty="0" err="1"/>
              <a:t>fileName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 let </a:t>
            </a:r>
            <a:r>
              <a:rPr lang="en-US" sz="1600" dirty="0" err="1"/>
              <a:t>todoTasks</a:t>
            </a:r>
            <a:r>
              <a:rPr lang="en-US" sz="1600" dirty="0"/>
              <a:t> = lines contents  </a:t>
            </a:r>
          </a:p>
          <a:p>
            <a:r>
              <a:rPr lang="en-US" sz="1600" dirty="0"/>
              <a:t>        </a:t>
            </a:r>
            <a:r>
              <a:rPr lang="en-US" sz="1600" dirty="0" err="1"/>
              <a:t>numberedTasks</a:t>
            </a:r>
            <a:r>
              <a:rPr lang="en-US" sz="1600" dirty="0"/>
              <a:t> = </a:t>
            </a:r>
            <a:r>
              <a:rPr lang="en-US" sz="1600" dirty="0" err="1"/>
              <a:t>zipWith</a:t>
            </a:r>
            <a:r>
              <a:rPr lang="en-US" sz="1600" dirty="0"/>
              <a:t> (\n line -&gt;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show</a:t>
            </a:r>
            <a:r>
              <a:rPr lang="en-US" sz="1600" dirty="0"/>
              <a:t> n ++ " - " ++ line) [0..] </a:t>
            </a:r>
            <a:r>
              <a:rPr lang="en-US" sz="1600" dirty="0" err="1"/>
              <a:t>todoTasks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 </a:t>
            </a:r>
            <a:r>
              <a:rPr lang="en-US" sz="1600" dirty="0" err="1"/>
              <a:t>putStr</a:t>
            </a:r>
            <a:r>
              <a:rPr lang="en-US" sz="1600" dirty="0"/>
              <a:t> $ </a:t>
            </a:r>
            <a:r>
              <a:rPr lang="en-US" sz="1600" dirty="0" err="1"/>
              <a:t>unlines</a:t>
            </a:r>
            <a:r>
              <a:rPr lang="en-US" sz="1600" dirty="0"/>
              <a:t> </a:t>
            </a:r>
            <a:r>
              <a:rPr lang="en-US" sz="1600" dirty="0" err="1"/>
              <a:t>numberedTasks</a:t>
            </a:r>
            <a:r>
              <a:rPr lang="en-US" sz="1600" dirty="0"/>
              <a:t>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remove :: [String] -&gt; IO ()  </a:t>
            </a:r>
          </a:p>
          <a:p>
            <a:r>
              <a:rPr lang="en-US" sz="1600" dirty="0"/>
              <a:t>remove [</a:t>
            </a:r>
            <a:r>
              <a:rPr lang="en-US" sz="1600" dirty="0" err="1"/>
              <a:t>fileName</a:t>
            </a:r>
            <a:r>
              <a:rPr lang="en-US" sz="1600" dirty="0"/>
              <a:t>, </a:t>
            </a:r>
            <a:r>
              <a:rPr lang="en-US" sz="1600" dirty="0" err="1"/>
              <a:t>numberString</a:t>
            </a:r>
            <a:r>
              <a:rPr lang="en-US" sz="1600" dirty="0"/>
              <a:t>] = do  </a:t>
            </a:r>
          </a:p>
          <a:p>
            <a:r>
              <a:rPr lang="en-US" sz="1600" dirty="0"/>
              <a:t>    handle &lt;- </a:t>
            </a:r>
            <a:r>
              <a:rPr lang="en-US" sz="1600" dirty="0" err="1"/>
              <a:t>openFile</a:t>
            </a:r>
            <a:r>
              <a:rPr lang="en-US" sz="1600" dirty="0"/>
              <a:t> </a:t>
            </a:r>
            <a:r>
              <a:rPr lang="en-US" sz="1600" dirty="0" err="1"/>
              <a:t>fileName</a:t>
            </a:r>
            <a:r>
              <a:rPr lang="en-US" sz="1600" dirty="0"/>
              <a:t> </a:t>
            </a:r>
            <a:r>
              <a:rPr lang="en-US" sz="1600" dirty="0" err="1"/>
              <a:t>ReadMode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 (</a:t>
            </a:r>
            <a:r>
              <a:rPr lang="en-US" sz="1600" dirty="0" err="1"/>
              <a:t>tempName</a:t>
            </a:r>
            <a:r>
              <a:rPr lang="en-US" sz="1600" dirty="0"/>
              <a:t>, </a:t>
            </a:r>
            <a:r>
              <a:rPr lang="en-US" sz="1600" dirty="0" err="1"/>
              <a:t>tempHandle</a:t>
            </a:r>
            <a:r>
              <a:rPr lang="en-US" sz="1600" dirty="0"/>
              <a:t>) &lt;- </a:t>
            </a:r>
            <a:r>
              <a:rPr lang="en-US" sz="1600" dirty="0" err="1"/>
              <a:t>openTempFile</a:t>
            </a:r>
            <a:r>
              <a:rPr lang="en-US" sz="1600" dirty="0"/>
              <a:t> "." "temp"  </a:t>
            </a:r>
          </a:p>
          <a:p>
            <a:r>
              <a:rPr lang="en-US" sz="1600" dirty="0"/>
              <a:t>    contents &lt;- </a:t>
            </a:r>
            <a:r>
              <a:rPr lang="en-US" sz="1600" dirty="0" err="1"/>
              <a:t>hGetContents</a:t>
            </a:r>
            <a:r>
              <a:rPr lang="en-US" sz="1600" dirty="0"/>
              <a:t> handle  </a:t>
            </a:r>
          </a:p>
          <a:p>
            <a:r>
              <a:rPr lang="en-US" sz="1600" dirty="0"/>
              <a:t>    let number = read </a:t>
            </a:r>
            <a:r>
              <a:rPr lang="en-US" sz="1600" dirty="0" err="1"/>
              <a:t>numberString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     </a:t>
            </a:r>
            <a:r>
              <a:rPr lang="en-US" sz="1600" dirty="0" err="1"/>
              <a:t>todoTasks</a:t>
            </a:r>
            <a:r>
              <a:rPr lang="en-US" sz="1600" dirty="0"/>
              <a:t> = lines contents  </a:t>
            </a:r>
          </a:p>
          <a:p>
            <a:r>
              <a:rPr lang="en-US" sz="1600" dirty="0"/>
              <a:t>        </a:t>
            </a:r>
            <a:r>
              <a:rPr lang="en-US" sz="1600" dirty="0" err="1"/>
              <a:t>newTodoItems</a:t>
            </a:r>
            <a:r>
              <a:rPr lang="en-US" sz="1600" dirty="0"/>
              <a:t> = delete (</a:t>
            </a:r>
            <a:r>
              <a:rPr lang="en-US" sz="1600" dirty="0" err="1"/>
              <a:t>todoTasks</a:t>
            </a:r>
            <a:r>
              <a:rPr lang="en-US" sz="1600" dirty="0"/>
              <a:t> !! number)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todoTasks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 </a:t>
            </a:r>
            <a:r>
              <a:rPr lang="en-US" sz="1600" dirty="0" err="1"/>
              <a:t>hPutStr</a:t>
            </a:r>
            <a:r>
              <a:rPr lang="en-US" sz="1600" dirty="0"/>
              <a:t> </a:t>
            </a:r>
            <a:r>
              <a:rPr lang="en-US" sz="1600" dirty="0" err="1"/>
              <a:t>tempHandle</a:t>
            </a:r>
            <a:r>
              <a:rPr lang="en-US" sz="1600" dirty="0"/>
              <a:t> $ </a:t>
            </a:r>
            <a:r>
              <a:rPr lang="en-US" sz="1600" dirty="0" err="1"/>
              <a:t>unlines</a:t>
            </a:r>
            <a:r>
              <a:rPr lang="en-US" sz="1600" dirty="0"/>
              <a:t> </a:t>
            </a:r>
            <a:r>
              <a:rPr lang="en-US" sz="1600" dirty="0" err="1"/>
              <a:t>newTodoItems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 </a:t>
            </a:r>
            <a:r>
              <a:rPr lang="en-US" sz="1600" dirty="0" err="1"/>
              <a:t>hClose</a:t>
            </a:r>
            <a:r>
              <a:rPr lang="en-US" sz="1600" dirty="0"/>
              <a:t> handle  </a:t>
            </a:r>
          </a:p>
          <a:p>
            <a:r>
              <a:rPr lang="en-US" sz="1600" dirty="0"/>
              <a:t>    </a:t>
            </a:r>
            <a:r>
              <a:rPr lang="en-US" sz="1600" dirty="0" err="1"/>
              <a:t>hClose</a:t>
            </a:r>
            <a:r>
              <a:rPr lang="en-US" sz="1600" dirty="0"/>
              <a:t> </a:t>
            </a:r>
            <a:r>
              <a:rPr lang="en-US" sz="1600" dirty="0" err="1"/>
              <a:t>tempHandle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 </a:t>
            </a:r>
            <a:r>
              <a:rPr lang="en-US" sz="1600" dirty="0" err="1"/>
              <a:t>removeFile</a:t>
            </a:r>
            <a:r>
              <a:rPr lang="en-US" sz="1600" dirty="0"/>
              <a:t> </a:t>
            </a:r>
            <a:r>
              <a:rPr lang="en-US" sz="1600" dirty="0" err="1"/>
              <a:t>fileName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 </a:t>
            </a:r>
            <a:r>
              <a:rPr lang="en-US" sz="1600" dirty="0" err="1"/>
              <a:t>renameFile</a:t>
            </a:r>
            <a:r>
              <a:rPr lang="en-US" sz="1600" dirty="0"/>
              <a:t> </a:t>
            </a:r>
            <a:r>
              <a:rPr lang="en-US" sz="1600" dirty="0" err="1"/>
              <a:t>tempName</a:t>
            </a:r>
            <a:r>
              <a:rPr lang="en-US" sz="1600" dirty="0"/>
              <a:t> </a:t>
            </a:r>
            <a:r>
              <a:rPr lang="en-US" sz="1600" dirty="0" err="1"/>
              <a:t>fileName</a:t>
            </a:r>
            <a:r>
              <a:rPr lang="en-US" sz="1600" dirty="0"/>
              <a:t>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7467" y="6211669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Excase.hs</a:t>
            </a:r>
            <a:endParaRPr lang="en-US" dirty="0" smtClean="0"/>
          </a:p>
          <a:p>
            <a:r>
              <a:rPr lang="en-US" dirty="0" smtClean="0"/>
              <a:t>Todo.txt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90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922" y="362584"/>
            <a:ext cx="3815334" cy="57090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$ ./</a:t>
            </a:r>
            <a:r>
              <a:rPr lang="en-US" sz="7200" b="1" i="1" dirty="0" err="1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 view todo.txt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0 - Iron the dishes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1 - Dust the dog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2 - Take salad out of the oven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$ ./</a:t>
            </a:r>
            <a:r>
              <a:rPr lang="en-US" sz="7200" b="1" i="1" dirty="0" err="1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 add todo.txt "Pick up children from drycleaners"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$ ./</a:t>
            </a:r>
            <a:r>
              <a:rPr lang="en-US" sz="7200" b="1" i="1" dirty="0" err="1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 view todo.txt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0 - Iron the dishes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1 - Dust the dog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2 - Take salad out of the oven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3 - Pick up children from drycleaners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$ ./</a:t>
            </a:r>
            <a:r>
              <a:rPr lang="en-US" sz="7200" b="1" i="1" dirty="0" err="1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 remove todo.txt 2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$ ./</a:t>
            </a:r>
            <a:r>
              <a:rPr lang="en-US" sz="7200" b="1" i="1" dirty="0" err="1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 view todo.txt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0 - Iron the dishes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1 - Dust the dog  </a:t>
            </a:r>
          </a:p>
          <a:p>
            <a:pPr marL="0" indent="0">
              <a:buNone/>
            </a:pPr>
            <a:r>
              <a:rPr lang="en-US" sz="7200" b="1" i="1" dirty="0">
                <a:solidFill>
                  <a:schemeClr val="tx2">
                    <a:lumMod val="75000"/>
                  </a:schemeClr>
                </a:solidFill>
              </a:rPr>
              <a:t>2 - Pick up children from drycleaners  </a:t>
            </a: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0667" y="6071615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Excase.hs</a:t>
            </a:r>
            <a:endParaRPr lang="en-US" dirty="0" smtClean="0"/>
          </a:p>
          <a:p>
            <a:r>
              <a:rPr lang="en-US" dirty="0" smtClean="0"/>
              <a:t>Todo.txt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227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533" y="1490132"/>
            <a:ext cx="8779934" cy="53678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 Монада ввода - вывода включает простую систему обработки исключений. Любая операция ввода - вывода может вызвать исключение вместо возвращения результата.</a:t>
            </a:r>
          </a:p>
          <a:p>
            <a:pPr marL="0" indent="0">
              <a:buNone/>
            </a:pPr>
            <a:r>
              <a:rPr lang="ru-RU" dirty="0" smtClean="0"/>
              <a:t>Исключения </a:t>
            </a:r>
            <a:r>
              <a:rPr lang="ru-RU" dirty="0"/>
              <a:t>в монаде ввода - вывода представлены значениями типа </a:t>
            </a:r>
            <a:r>
              <a:rPr lang="ru-RU" dirty="0" err="1"/>
              <a:t>IOError</a:t>
            </a:r>
            <a:r>
              <a:rPr lang="ru-RU" dirty="0"/>
              <a:t>. Это абстрактный тип: его конструкторы скрыты от пользователя. Библиотека IO определяет функции, которые конструируют и изучают значения </a:t>
            </a:r>
            <a:r>
              <a:rPr lang="ru-RU" dirty="0" err="1"/>
              <a:t>IOError</a:t>
            </a:r>
            <a:r>
              <a:rPr lang="ru-RU" dirty="0"/>
              <a:t> . Единственной функцией </a:t>
            </a:r>
            <a:r>
              <a:rPr lang="ru-RU" dirty="0" err="1"/>
              <a:t>Prelude</a:t>
            </a:r>
            <a:r>
              <a:rPr lang="ru-RU" dirty="0"/>
              <a:t>, которая создает значение </a:t>
            </a:r>
            <a:r>
              <a:rPr lang="ru-RU" dirty="0" err="1"/>
              <a:t>IOError</a:t>
            </a:r>
            <a:r>
              <a:rPr lang="ru-RU" dirty="0"/>
              <a:t>, является </a:t>
            </a:r>
            <a:r>
              <a:rPr lang="ru-RU" dirty="0" err="1"/>
              <a:t>userError</a:t>
            </a:r>
            <a:r>
              <a:rPr lang="ru-RU" dirty="0"/>
              <a:t>. Пользовательские значения ошибок включают строку с описанием ошибки.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dirty="0" err="1"/>
              <a:t>userError</a:t>
            </a:r>
            <a:r>
              <a:rPr lang="ru-RU" dirty="0"/>
              <a:t> :: </a:t>
            </a:r>
            <a:r>
              <a:rPr lang="ru-RU" dirty="0" err="1"/>
              <a:t>String</a:t>
            </a:r>
            <a:r>
              <a:rPr lang="ru-RU" dirty="0"/>
              <a:t> -&gt; </a:t>
            </a:r>
            <a:r>
              <a:rPr lang="ru-RU" dirty="0" err="1"/>
              <a:t>IOError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Исключения </a:t>
            </a:r>
            <a:r>
              <a:rPr lang="ru-RU" dirty="0"/>
              <a:t>вызываются и отлавливаются с помощью следующих функций: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dirty="0" err="1"/>
              <a:t>ioError</a:t>
            </a:r>
            <a:r>
              <a:rPr lang="ru-RU" dirty="0"/>
              <a:t> :: </a:t>
            </a:r>
            <a:r>
              <a:rPr lang="ru-RU" dirty="0" err="1"/>
              <a:t>IOError</a:t>
            </a:r>
            <a:r>
              <a:rPr lang="ru-RU" dirty="0"/>
              <a:t> -&gt; IO a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err="1"/>
              <a:t>catch</a:t>
            </a:r>
            <a:r>
              <a:rPr lang="ru-RU" dirty="0"/>
              <a:t>   :: IO a    -&gt; (</a:t>
            </a:r>
            <a:r>
              <a:rPr lang="ru-RU" dirty="0" err="1"/>
              <a:t>IOError</a:t>
            </a:r>
            <a:r>
              <a:rPr lang="ru-RU" dirty="0"/>
              <a:t> -&gt; IO a) -&gt; IO a </a:t>
            </a:r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 err="1"/>
              <a:t>ioError</a:t>
            </a:r>
            <a:r>
              <a:rPr lang="ru-RU" dirty="0"/>
              <a:t> вызывает исключение; функция </a:t>
            </a:r>
            <a:r>
              <a:rPr lang="ru-RU" dirty="0" err="1"/>
              <a:t>catch</a:t>
            </a:r>
            <a:r>
              <a:rPr lang="ru-RU" dirty="0"/>
              <a:t> устанавливает обработчик, который получает любое исключение, вызванное действием, защищенным </a:t>
            </a:r>
            <a:r>
              <a:rPr lang="ru-RU" dirty="0" err="1"/>
              <a:t>catch</a:t>
            </a:r>
            <a:r>
              <a:rPr lang="ru-RU" dirty="0"/>
              <a:t>. Исключение отлавливается самым последним обработчиком, установленным </a:t>
            </a:r>
            <a:r>
              <a:rPr lang="ru-RU" dirty="0" err="1"/>
              <a:t>catch</a:t>
            </a:r>
            <a:r>
              <a:rPr lang="ru-RU" dirty="0"/>
              <a:t>. Эти обработчики не действуют выборочно: они отлавливают все исключения. Распространение исключения нужно явно обеспечить в обработчике путем повторного вызова любого нежелательного исключения. Например, в</a:t>
            </a:r>
          </a:p>
          <a:p>
            <a:pPr marL="0" indent="0">
              <a:buNone/>
            </a:pPr>
            <a:r>
              <a:rPr lang="ru-RU" dirty="0" smtClean="0"/>
              <a:t>f </a:t>
            </a:r>
            <a:r>
              <a:rPr lang="ru-RU" dirty="0"/>
              <a:t>= </a:t>
            </a:r>
            <a:r>
              <a:rPr lang="ru-RU" dirty="0" err="1"/>
              <a:t>catch</a:t>
            </a:r>
            <a:r>
              <a:rPr lang="ru-RU" dirty="0"/>
              <a:t> g (\e -&gt;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IO.isEOFError</a:t>
            </a:r>
            <a:r>
              <a:rPr lang="ru-RU" dirty="0"/>
              <a:t> e </a:t>
            </a:r>
            <a:r>
              <a:rPr lang="ru-RU" dirty="0" err="1"/>
              <a:t>then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 []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ioError</a:t>
            </a:r>
            <a:r>
              <a:rPr lang="ru-RU" dirty="0"/>
              <a:t> e)</a:t>
            </a:r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/>
              <a:t>f возвращает [], когда в g возникает исключение конца файла, иначе исключение передается следующему внешнему обработчику. Функция </a:t>
            </a:r>
            <a:r>
              <a:rPr lang="ru-RU" dirty="0" err="1"/>
              <a:t>isEOFError</a:t>
            </a:r>
            <a:r>
              <a:rPr lang="ru-RU" dirty="0"/>
              <a:t> является частью библиотеки IO.</a:t>
            </a:r>
          </a:p>
          <a:p>
            <a:pPr marL="0" indent="0">
              <a:buNone/>
            </a:pPr>
            <a:r>
              <a:rPr lang="ru-RU" dirty="0" smtClean="0"/>
              <a:t>Когда </a:t>
            </a:r>
            <a:r>
              <a:rPr lang="ru-RU" dirty="0"/>
              <a:t>исключение передается за пределы главной программы, система </a:t>
            </a:r>
            <a:r>
              <a:rPr lang="ru-RU" dirty="0" err="1"/>
              <a:t>Haskell</a:t>
            </a:r>
            <a:r>
              <a:rPr lang="ru-RU" dirty="0"/>
              <a:t> выводит связанное с ним значение </a:t>
            </a:r>
            <a:r>
              <a:rPr lang="ru-RU" dirty="0" err="1"/>
              <a:t>IOError</a:t>
            </a:r>
            <a:r>
              <a:rPr lang="ru-RU" dirty="0"/>
              <a:t> и выходит из программы.</a:t>
            </a:r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 err="1"/>
              <a:t>fail</a:t>
            </a:r>
            <a:r>
              <a:rPr lang="ru-RU" dirty="0"/>
              <a:t> экземпляра IO класса </a:t>
            </a:r>
            <a:r>
              <a:rPr lang="ru-RU" dirty="0" err="1"/>
              <a:t>Monad</a:t>
            </a:r>
            <a:r>
              <a:rPr lang="ru-RU" dirty="0"/>
              <a:t> </a:t>
            </a:r>
            <a:r>
              <a:rPr lang="ru-RU" dirty="0" smtClean="0"/>
              <a:t>вызывает </a:t>
            </a:r>
            <a:r>
              <a:rPr lang="ru-RU" dirty="0" err="1"/>
              <a:t>userError</a:t>
            </a:r>
            <a:r>
              <a:rPr lang="ru-RU" dirty="0"/>
              <a:t> так: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dirty="0" err="1"/>
              <a:t>instance</a:t>
            </a:r>
            <a:r>
              <a:rPr lang="ru-RU" dirty="0"/>
              <a:t> </a:t>
            </a:r>
            <a:r>
              <a:rPr lang="ru-RU" dirty="0" err="1"/>
              <a:t>Monad</a:t>
            </a:r>
            <a:r>
              <a:rPr lang="ru-RU" dirty="0"/>
              <a:t> IO </a:t>
            </a:r>
            <a:r>
              <a:rPr lang="ru-RU" dirty="0" err="1"/>
              <a:t>where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    ...</a:t>
            </a:r>
            <a:r>
              <a:rPr lang="ru-RU" dirty="0" err="1"/>
              <a:t>bindings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, (&gt;&gt;=), (&gt;&gt;)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ru-RU" dirty="0" err="1"/>
              <a:t>fail</a:t>
            </a:r>
            <a:r>
              <a:rPr lang="ru-RU" dirty="0"/>
              <a:t> s = </a:t>
            </a:r>
            <a:r>
              <a:rPr lang="ru-RU" dirty="0" err="1"/>
              <a:t>ioError</a:t>
            </a:r>
            <a:r>
              <a:rPr lang="ru-RU" dirty="0"/>
              <a:t> (</a:t>
            </a:r>
            <a:r>
              <a:rPr lang="ru-RU" dirty="0" err="1"/>
              <a:t>userError</a:t>
            </a:r>
            <a:r>
              <a:rPr lang="ru-RU" dirty="0"/>
              <a:t> 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27689"/>
            <a:ext cx="741100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lang="ru-RU" altLang="ru-RU" sz="4000" b="1" dirty="0"/>
              <a:t>Обработка исключений в монаде </a:t>
            </a:r>
            <a:r>
              <a:rPr lang="ru-RU" altLang="ru-RU" sz="4000" b="1" dirty="0" smtClean="0"/>
              <a:t/>
            </a:r>
            <a:br>
              <a:rPr lang="ru-RU" altLang="ru-RU" sz="4000" b="1" dirty="0" smtClean="0"/>
            </a:br>
            <a:r>
              <a:rPr lang="ru-RU" altLang="ru-RU" sz="4000" b="1" dirty="0" smtClean="0"/>
              <a:t>ввода </a:t>
            </a:r>
            <a:r>
              <a:rPr lang="ru-RU" altLang="ru-RU" sz="4000" b="1" dirty="0"/>
              <a:t>- вывода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5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Ошибки ввода - вывода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24441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 Ошибки типа </a:t>
            </a:r>
            <a:r>
              <a:rPr lang="ru-RU" dirty="0" err="1"/>
              <a:t>IOError</a:t>
            </a:r>
            <a:r>
              <a:rPr lang="ru-RU" dirty="0"/>
              <a:t> используются монадой ввода - вывода. Это абстрактный тип; библиотека обеспечивает функции для опроса и конструирования значений в </a:t>
            </a:r>
            <a:r>
              <a:rPr lang="ru-RU" dirty="0" err="1"/>
              <a:t>IOError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err="1"/>
              <a:t>isAlreadyExistsError</a:t>
            </a:r>
            <a:r>
              <a:rPr lang="ru-RU" dirty="0"/>
              <a:t> --- операция завершилась неуспешно, потому что один из ее аргументов уже существует.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err="1"/>
              <a:t>isDoesNotExistError</a:t>
            </a:r>
            <a:r>
              <a:rPr lang="ru-RU" dirty="0"/>
              <a:t> --- операция завершилась неуспешно, потому что один из ее аргументов не существует.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err="1"/>
              <a:t>isAlreadyInUseError</a:t>
            </a:r>
            <a:r>
              <a:rPr lang="ru-RU" dirty="0"/>
              <a:t> --- операция завершилась неуспешно, потому что один из ее аргументов является однопользовательским ресурсом, который уже используется (например, открытие одного и того же файла дважды для записи может вызвать эту ошибку).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err="1"/>
              <a:t>isFullError</a:t>
            </a:r>
            <a:r>
              <a:rPr lang="ru-RU" dirty="0"/>
              <a:t> --- операция завершилась неуспешно, потому что устройство заполнено.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err="1"/>
              <a:t>isEOFError</a:t>
            </a:r>
            <a:r>
              <a:rPr lang="ru-RU" dirty="0"/>
              <a:t> --- операция завершилась неуспешно, потому что был достигнут конец файла.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err="1"/>
              <a:t>isIllegalOperation</a:t>
            </a:r>
            <a:r>
              <a:rPr lang="ru-RU" dirty="0"/>
              <a:t> --- операция невозможна.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err="1"/>
              <a:t>isPermissionError</a:t>
            </a:r>
            <a:r>
              <a:rPr lang="ru-RU" dirty="0"/>
              <a:t> --- операция завершилась неуспешно, потому что пользователь не имеет достаточно привилегий операционной системы на выполнение этой операции.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err="1"/>
              <a:t>isUserError</a:t>
            </a:r>
            <a:r>
              <a:rPr lang="ru-RU" dirty="0"/>
              <a:t> --- определенное программистом значение ошибки вызвано использованием </a:t>
            </a:r>
            <a:r>
              <a:rPr lang="ru-RU" dirty="0" err="1"/>
              <a:t>fail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87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Ошибки ввода -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267" y="1312332"/>
            <a:ext cx="7948083" cy="53424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Все эти функции возвращают значение типа </a:t>
            </a:r>
            <a:r>
              <a:rPr lang="ru-RU" dirty="0" err="1"/>
              <a:t>Bool</a:t>
            </a:r>
            <a:r>
              <a:rPr lang="ru-RU" dirty="0"/>
              <a:t>, которое равно </a:t>
            </a:r>
            <a:r>
              <a:rPr lang="ru-RU" dirty="0" err="1"/>
              <a:t>True</a:t>
            </a:r>
            <a:r>
              <a:rPr lang="ru-RU" dirty="0"/>
              <a:t>, если ее аргументом является соответствующий вид ошибки, и </a:t>
            </a:r>
            <a:r>
              <a:rPr lang="ru-RU" dirty="0" err="1"/>
              <a:t>False</a:t>
            </a:r>
            <a:r>
              <a:rPr lang="ru-RU" dirty="0"/>
              <a:t> иначе.</a:t>
            </a:r>
          </a:p>
          <a:p>
            <a:pPr marL="0" indent="0">
              <a:buNone/>
            </a:pPr>
            <a:r>
              <a:rPr lang="ru-RU" dirty="0" smtClean="0"/>
              <a:t>Любая </a:t>
            </a:r>
            <a:r>
              <a:rPr lang="ru-RU" dirty="0"/>
              <a:t>функция, которая возвращает результат IO, может завершиться с ошибкой </a:t>
            </a:r>
            <a:r>
              <a:rPr lang="ru-RU" dirty="0" err="1"/>
              <a:t>isIllegalOperation</a:t>
            </a:r>
            <a:r>
              <a:rPr lang="ru-RU" dirty="0"/>
              <a:t>. Дополнительные ошибки, которые могут быть вызваны реализацией, перечислены после соответствующей операции. В некоторых случаях реализация не способна различить возможные причины ошибки. В этом случае она должна вернуть </a:t>
            </a:r>
            <a:r>
              <a:rPr lang="ru-RU" dirty="0" err="1"/>
              <a:t>isIllegalOperation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Имеются </a:t>
            </a:r>
            <a:r>
              <a:rPr lang="ru-RU" dirty="0"/>
              <a:t>три дополнительные функции для того, чтобы получить информацию о значении ошибки, --- это </a:t>
            </a:r>
            <a:r>
              <a:rPr lang="ru-RU" dirty="0" err="1"/>
              <a:t>ioeGetHandle</a:t>
            </a:r>
            <a:r>
              <a:rPr lang="ru-RU" dirty="0"/>
              <a:t>, которая возвращает </a:t>
            </a:r>
            <a:r>
              <a:rPr lang="ru-RU" dirty="0" err="1"/>
              <a:t>Just</a:t>
            </a:r>
            <a:r>
              <a:rPr lang="ru-RU" dirty="0"/>
              <a:t> </a:t>
            </a:r>
            <a:r>
              <a:rPr lang="ru-RU" dirty="0" err="1"/>
              <a:t>hdl</a:t>
            </a:r>
            <a:r>
              <a:rPr lang="ru-RU" dirty="0"/>
              <a:t>, если значение ошибки относится к дескриптору </a:t>
            </a:r>
            <a:r>
              <a:rPr lang="ru-RU" dirty="0" err="1"/>
              <a:t>hdl</a:t>
            </a:r>
            <a:r>
              <a:rPr lang="ru-RU" dirty="0"/>
              <a:t>, и </a:t>
            </a:r>
            <a:r>
              <a:rPr lang="ru-RU" dirty="0" err="1"/>
              <a:t>Nothing</a:t>
            </a:r>
            <a:r>
              <a:rPr lang="ru-RU" dirty="0"/>
              <a:t> иначе; </a:t>
            </a:r>
            <a:r>
              <a:rPr lang="ru-RU" dirty="0" err="1"/>
              <a:t>ioeGetFileName</a:t>
            </a:r>
            <a:r>
              <a:rPr lang="ru-RU" dirty="0"/>
              <a:t>, которая возвращает </a:t>
            </a:r>
            <a:r>
              <a:rPr lang="ru-RU" dirty="0" err="1"/>
              <a:t>Just</a:t>
            </a:r>
            <a:r>
              <a:rPr lang="ru-RU" dirty="0"/>
              <a:t> имя, если значение ошибки относится к файлу имя, и </a:t>
            </a:r>
            <a:r>
              <a:rPr lang="ru-RU" dirty="0" err="1"/>
              <a:t>Nothing</a:t>
            </a:r>
            <a:r>
              <a:rPr lang="ru-RU" dirty="0"/>
              <a:t> иначе; и </a:t>
            </a:r>
            <a:r>
              <a:rPr lang="ru-RU" dirty="0" err="1"/>
              <a:t>ioeGetErrorString</a:t>
            </a:r>
            <a:r>
              <a:rPr lang="ru-RU" dirty="0"/>
              <a:t>, которая возвращает строку. Для "пользовательских" ошибок (которые вызваны использованием </a:t>
            </a:r>
            <a:r>
              <a:rPr lang="ru-RU" dirty="0" err="1"/>
              <a:t>fail</a:t>
            </a:r>
            <a:r>
              <a:rPr lang="ru-RU" dirty="0"/>
              <a:t>), строка, возвращенная </a:t>
            </a:r>
            <a:r>
              <a:rPr lang="ru-RU" dirty="0" err="1"/>
              <a:t>ioeGetErrorString</a:t>
            </a:r>
            <a:r>
              <a:rPr lang="ru-RU" dirty="0"/>
              <a:t>, является аргументом, который был передан в </a:t>
            </a:r>
            <a:r>
              <a:rPr lang="ru-RU" dirty="0" err="1"/>
              <a:t>fail</a:t>
            </a:r>
            <a:r>
              <a:rPr lang="ru-RU" dirty="0"/>
              <a:t>; для всех остальных ошибок строка зависит от реализации.</a:t>
            </a:r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 err="1"/>
              <a:t>try</a:t>
            </a:r>
            <a:r>
              <a:rPr lang="ru-RU" dirty="0"/>
              <a:t> возвращает ошибку в вычислении, явно использующем тип </a:t>
            </a:r>
            <a:r>
              <a:rPr lang="ru-RU" dirty="0" err="1"/>
              <a:t>Either</a:t>
            </a:r>
            <a:r>
              <a:rPr lang="ru-RU" dirty="0"/>
              <a:t> .</a:t>
            </a:r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ru-RU" dirty="0" err="1"/>
              <a:t>bracket</a:t>
            </a:r>
            <a:r>
              <a:rPr lang="ru-RU" dirty="0"/>
              <a:t> охватывает обычный способ выделения памяти, вычисления и освобождения памяти, в котором шаг освобождения должен произойти даже в случае ошибки во время вычисления. Это аналогично </a:t>
            </a:r>
            <a:r>
              <a:rPr lang="ru-RU" dirty="0" err="1"/>
              <a:t>try-catch-finally</a:t>
            </a:r>
            <a:r>
              <a:rPr lang="ru-RU" dirty="0"/>
              <a:t> в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78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016" y="1825624"/>
            <a:ext cx="9015984" cy="4355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 import </a:t>
            </a:r>
            <a:r>
              <a:rPr lang="en-US" sz="2000" dirty="0" err="1"/>
              <a:t>System.Environment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 import System.IO  </a:t>
            </a:r>
          </a:p>
          <a:p>
            <a:pPr marL="0" indent="0">
              <a:buNone/>
            </a:pPr>
            <a:r>
              <a:rPr lang="en-US" sz="2000" dirty="0"/>
              <a:t>    import </a:t>
            </a:r>
            <a:r>
              <a:rPr lang="en-US" sz="2000" dirty="0" err="1"/>
              <a:t>System.Directory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</a:p>
          <a:p>
            <a:pPr marL="0" indent="0">
              <a:buNone/>
            </a:pPr>
            <a:r>
              <a:rPr lang="en-US" sz="2000" dirty="0"/>
              <a:t>    main = do (</a:t>
            </a:r>
            <a:r>
              <a:rPr lang="en-US" sz="2000" dirty="0" err="1"/>
              <a:t>fileName</a:t>
            </a:r>
            <a:r>
              <a:rPr lang="en-US" sz="2000" dirty="0"/>
              <a:t>:_) &lt;- </a:t>
            </a:r>
            <a:r>
              <a:rPr lang="en-US" sz="2000" dirty="0" err="1"/>
              <a:t>getArgs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           </a:t>
            </a:r>
            <a:r>
              <a:rPr lang="en-US" sz="2000" dirty="0" err="1"/>
              <a:t>fileExists</a:t>
            </a:r>
            <a:r>
              <a:rPr lang="en-US" sz="2000" dirty="0"/>
              <a:t> &lt;- </a:t>
            </a:r>
            <a:r>
              <a:rPr lang="en-US" sz="2000" dirty="0" err="1"/>
              <a:t>doesFileExist</a:t>
            </a:r>
            <a:r>
              <a:rPr lang="en-US" sz="2000" dirty="0"/>
              <a:t> </a:t>
            </a:r>
            <a:r>
              <a:rPr lang="en-US" sz="2000" dirty="0" err="1"/>
              <a:t>fileName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           if </a:t>
            </a:r>
            <a:r>
              <a:rPr lang="en-US" sz="2000" dirty="0" err="1"/>
              <a:t>fileExists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               then do contents &lt;- </a:t>
            </a:r>
            <a:r>
              <a:rPr lang="en-US" sz="2000" dirty="0" err="1"/>
              <a:t>readFile</a:t>
            </a:r>
            <a:r>
              <a:rPr lang="en-US" sz="2000" dirty="0"/>
              <a:t> </a:t>
            </a:r>
            <a:r>
              <a:rPr lang="en-US" sz="2000" dirty="0" err="1"/>
              <a:t>fileName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000" dirty="0" err="1"/>
              <a:t>putStrLn</a:t>
            </a:r>
            <a:r>
              <a:rPr lang="en-US" sz="2000" dirty="0"/>
              <a:t> $ "The file has " ++ show (length (lines contents)) ++ " lines!"  </a:t>
            </a:r>
          </a:p>
          <a:p>
            <a:pPr marL="0" indent="0">
              <a:buNone/>
            </a:pPr>
            <a:r>
              <a:rPr lang="en-US" sz="2000" dirty="0"/>
              <a:t>                  else do </a:t>
            </a:r>
            <a:r>
              <a:rPr lang="en-US" sz="2000" dirty="0" err="1"/>
              <a:t>putStrLn</a:t>
            </a:r>
            <a:r>
              <a:rPr lang="en-US" sz="2000" dirty="0"/>
              <a:t> "The file doesn't exist!" 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48551" y="907534"/>
            <a:ext cx="1389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doesFileExist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34640" y="1276866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doesFileExist</a:t>
            </a:r>
            <a:r>
              <a:rPr lang="en-US" dirty="0"/>
              <a:t> :: </a:t>
            </a:r>
            <a:r>
              <a:rPr lang="en-US" dirty="0" err="1"/>
              <a:t>FilePath</a:t>
            </a:r>
            <a:r>
              <a:rPr lang="en-US" dirty="0"/>
              <a:t> -&gt; IO </a:t>
            </a:r>
            <a:r>
              <a:rPr lang="en-US" dirty="0" err="1"/>
              <a:t>Bool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37714" y="6121400"/>
            <a:ext cx="20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Error.hs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00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монады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altLang="ru-RU" dirty="0">
                <a:latin typeface="Arial" panose="020B0604020202020204" pitchFamily="34" charset="0"/>
              </a:rPr>
              <a:t>Термин </a:t>
            </a:r>
            <a:r>
              <a:rPr lang="ru-RU" altLang="ru-RU" i="1" dirty="0">
                <a:latin typeface="Arial" panose="020B0604020202020204" pitchFamily="34" charset="0"/>
              </a:rPr>
              <a:t>монада</a:t>
            </a:r>
            <a:r>
              <a:rPr lang="ru-RU" altLang="ru-RU" dirty="0">
                <a:latin typeface="Arial" panose="020B0604020202020204" pitchFamily="34" charset="0"/>
              </a:rPr>
              <a:t> происходит из отрасли математики, известной как </a:t>
            </a:r>
            <a:r>
              <a:rPr lang="ru-RU" altLang="ru-RU" i="1" dirty="0">
                <a:latin typeface="Arial" panose="020B0604020202020204" pitchFamily="34" charset="0"/>
              </a:rPr>
              <a:t>теория категорий</a:t>
            </a:r>
            <a:r>
              <a:rPr lang="ru-RU" altLang="ru-RU" dirty="0">
                <a:latin typeface="Arial" panose="020B0604020202020204" pitchFamily="34" charset="0"/>
              </a:rPr>
              <a:t>. Однако, с точки зрения программиста </a:t>
            </a:r>
            <a:r>
              <a:rPr lang="ru-RU" altLang="ru-RU" dirty="0" err="1">
                <a:latin typeface="Arial" panose="020B0604020202020204" pitchFamily="34" charset="0"/>
              </a:rPr>
              <a:t>Haskell</a:t>
            </a:r>
            <a:r>
              <a:rPr lang="ru-RU" altLang="ru-RU" dirty="0">
                <a:latin typeface="Arial" panose="020B0604020202020204" pitchFamily="34" charset="0"/>
              </a:rPr>
              <a:t> , лучше думать о монаде как об </a:t>
            </a:r>
            <a:r>
              <a:rPr lang="ru-RU" altLang="ru-RU" i="1" dirty="0">
                <a:latin typeface="Arial" panose="020B0604020202020204" pitchFamily="34" charset="0"/>
              </a:rPr>
              <a:t>абстрактном типе данных</a:t>
            </a:r>
            <a:r>
              <a:rPr lang="ru-RU" altLang="ru-RU" dirty="0">
                <a:latin typeface="Arial" panose="020B0604020202020204" pitchFamily="34" charset="0"/>
              </a:rPr>
              <a:t>. В случае монады ввода - вывода абстрактными значениями являются упомянутые выше </a:t>
            </a:r>
            <a:r>
              <a:rPr lang="ru-RU" altLang="ru-RU" i="1" dirty="0">
                <a:latin typeface="Arial" panose="020B0604020202020204" pitchFamily="34" charset="0"/>
              </a:rPr>
              <a:t>действия</a:t>
            </a:r>
            <a:r>
              <a:rPr lang="ru-RU" altLang="ru-RU" dirty="0">
                <a:latin typeface="Arial" panose="020B0604020202020204" pitchFamily="34" charset="0"/>
              </a:rPr>
              <a:t>. Некоторые операции являются примитивными действиями, соответствующими обычным операциям ввода - вывода. </a:t>
            </a:r>
            <a:r>
              <a:rPr lang="ru-RU" altLang="ru-RU" dirty="0" smtClean="0">
                <a:latin typeface="Arial" panose="020B0604020202020204" pitchFamily="34" charset="0"/>
              </a:rPr>
              <a:t/>
            </a:r>
            <a:br>
              <a:rPr lang="ru-RU" altLang="ru-RU" dirty="0" smtClean="0">
                <a:latin typeface="Arial" panose="020B0604020202020204" pitchFamily="34" charset="0"/>
              </a:rPr>
            </a:br>
            <a:r>
              <a:rPr lang="ru-RU" altLang="ru-RU" dirty="0" smtClean="0">
                <a:latin typeface="Arial" panose="020B0604020202020204" pitchFamily="34" charset="0"/>
              </a:rPr>
              <a:t>Специальные </a:t>
            </a:r>
            <a:r>
              <a:rPr lang="ru-RU" altLang="ru-RU" dirty="0">
                <a:latin typeface="Arial" panose="020B0604020202020204" pitchFamily="34" charset="0"/>
              </a:rPr>
              <a:t>операции </a:t>
            </a:r>
            <a:r>
              <a:rPr lang="ru-RU" altLang="ru-RU" dirty="0" smtClean="0">
                <a:latin typeface="Arial" panose="020B0604020202020204" pitchFamily="34" charset="0"/>
              </a:rPr>
              <a:t>последовательно </a:t>
            </a:r>
            <a:r>
              <a:rPr lang="ru-RU" altLang="ru-RU" dirty="0">
                <a:latin typeface="Arial" panose="020B0604020202020204" pitchFamily="34" charset="0"/>
              </a:rPr>
              <a:t>связывают действия, соответствующие последовательным операторам (таким как точка с запятой) в императивных языках.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96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9194" y="197993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import </a:t>
            </a:r>
            <a:r>
              <a:rPr lang="en-US" sz="1600" dirty="0" err="1"/>
              <a:t>System.Random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  import </a:t>
            </a:r>
            <a:r>
              <a:rPr lang="en-US" sz="1600" dirty="0" err="1"/>
              <a:t>Control.Monad</a:t>
            </a:r>
            <a:r>
              <a:rPr lang="en-US" sz="1600" dirty="0"/>
              <a:t>(when) 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</a:p>
          <a:p>
            <a:pPr marL="0" indent="0">
              <a:buNone/>
            </a:pPr>
            <a:r>
              <a:rPr lang="en-US" sz="1600" dirty="0"/>
              <a:t>    main = do  </a:t>
            </a:r>
          </a:p>
          <a:p>
            <a:pPr marL="0" indent="0">
              <a:buNone/>
            </a:pPr>
            <a:r>
              <a:rPr lang="en-US" sz="1600" dirty="0"/>
              <a:t>        gen &lt;- </a:t>
            </a:r>
            <a:r>
              <a:rPr lang="en-US" sz="1600" dirty="0" err="1"/>
              <a:t>getStdGen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askForNumber</a:t>
            </a:r>
            <a:r>
              <a:rPr lang="en-US" sz="1600" dirty="0"/>
              <a:t> gen 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askForNumber</a:t>
            </a:r>
            <a:r>
              <a:rPr lang="en-US" sz="1600" dirty="0"/>
              <a:t> :: </a:t>
            </a:r>
            <a:r>
              <a:rPr lang="en-US" sz="1600" dirty="0" err="1"/>
              <a:t>StdGen</a:t>
            </a:r>
            <a:r>
              <a:rPr lang="en-US" sz="1600" dirty="0"/>
              <a:t> -&gt; IO ()  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askForNumber</a:t>
            </a:r>
            <a:r>
              <a:rPr lang="en-US" sz="1600" dirty="0"/>
              <a:t> gen = do  </a:t>
            </a:r>
          </a:p>
          <a:p>
            <a:pPr marL="0" indent="0">
              <a:buNone/>
            </a:pPr>
            <a:r>
              <a:rPr lang="en-US" sz="1600" dirty="0"/>
              <a:t>        let (</a:t>
            </a:r>
            <a:r>
              <a:rPr lang="en-US" sz="1600" dirty="0" err="1"/>
              <a:t>randNumber</a:t>
            </a:r>
            <a:r>
              <a:rPr lang="en-US" sz="1600" dirty="0"/>
              <a:t>, </a:t>
            </a:r>
            <a:r>
              <a:rPr lang="en-US" sz="1600" dirty="0" err="1"/>
              <a:t>newGen</a:t>
            </a:r>
            <a:r>
              <a:rPr lang="en-US" sz="1600" dirty="0"/>
              <a:t>) = </a:t>
            </a:r>
            <a:r>
              <a:rPr lang="en-US" sz="1600" dirty="0" err="1"/>
              <a:t>randomR</a:t>
            </a:r>
            <a:r>
              <a:rPr lang="en-US" sz="1600" dirty="0"/>
              <a:t> (1,10) gen :: (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/>
              <a:t>StdGen</a:t>
            </a:r>
            <a:r>
              <a:rPr lang="en-US" sz="1600" dirty="0"/>
              <a:t>) 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putStr</a:t>
            </a:r>
            <a:r>
              <a:rPr lang="en-US" sz="1600" dirty="0"/>
              <a:t> "Which number in the range from 1 to 10 am I thinking of? " 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numberString</a:t>
            </a:r>
            <a:r>
              <a:rPr lang="en-US" sz="1600" dirty="0"/>
              <a:t> &lt;- </a:t>
            </a:r>
            <a:r>
              <a:rPr lang="en-US" sz="1600" dirty="0" err="1"/>
              <a:t>getLine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      when (not $ null </a:t>
            </a:r>
            <a:r>
              <a:rPr lang="en-US" sz="1600" dirty="0" err="1"/>
              <a:t>numberString</a:t>
            </a:r>
            <a:r>
              <a:rPr lang="en-US" sz="1600" dirty="0"/>
              <a:t>) $ do  </a:t>
            </a:r>
          </a:p>
          <a:p>
            <a:pPr marL="0" indent="0">
              <a:buNone/>
            </a:pPr>
            <a:r>
              <a:rPr lang="en-US" sz="1600" dirty="0"/>
              <a:t>            let number = read </a:t>
            </a:r>
            <a:r>
              <a:rPr lang="en-US" sz="1600" dirty="0" err="1"/>
              <a:t>numberString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          if </a:t>
            </a:r>
            <a:r>
              <a:rPr lang="en-US" sz="1600" dirty="0" err="1"/>
              <a:t>randNumber</a:t>
            </a:r>
            <a:r>
              <a:rPr lang="en-US" sz="1600" dirty="0"/>
              <a:t> == number   </a:t>
            </a:r>
          </a:p>
          <a:p>
            <a:pPr marL="0" indent="0">
              <a:buNone/>
            </a:pPr>
            <a:r>
              <a:rPr lang="en-US" sz="1600" dirty="0"/>
              <a:t>                then </a:t>
            </a:r>
            <a:r>
              <a:rPr lang="en-US" sz="1600" dirty="0" err="1"/>
              <a:t>putStrLn</a:t>
            </a:r>
            <a:r>
              <a:rPr lang="en-US" sz="1600" dirty="0"/>
              <a:t> "You are correct!"  </a:t>
            </a:r>
          </a:p>
          <a:p>
            <a:pPr marL="0" indent="0">
              <a:buNone/>
            </a:pPr>
            <a:r>
              <a:rPr lang="en-US" sz="1600" dirty="0"/>
              <a:t>                else </a:t>
            </a:r>
            <a:r>
              <a:rPr lang="en-US" sz="1600" dirty="0" err="1"/>
              <a:t>putStrLn</a:t>
            </a:r>
            <a:r>
              <a:rPr lang="en-US" sz="1600" dirty="0"/>
              <a:t> $ "Sorry, it was " ++ show </a:t>
            </a:r>
            <a:r>
              <a:rPr lang="en-US" sz="1600" dirty="0" err="1"/>
              <a:t>randNumber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askForNumber</a:t>
            </a:r>
            <a:r>
              <a:rPr lang="en-US" sz="1600" dirty="0"/>
              <a:t> </a:t>
            </a:r>
            <a:r>
              <a:rPr lang="en-US" sz="1600" dirty="0" err="1"/>
              <a:t>newGen</a:t>
            </a:r>
            <a:r>
              <a:rPr lang="en-US" sz="1600" dirty="0"/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520267" y="516467"/>
            <a:ext cx="31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Генерация случайных чисел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95067" y="6036733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Rnd.hs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22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http://eax.me/monads</a:t>
            </a:r>
            <a:r>
              <a:rPr lang="en-US" dirty="0" smtClean="0">
                <a:hlinkClick r:id="rId2"/>
              </a:rPr>
              <a:t>/    </a:t>
            </a:r>
            <a:r>
              <a:rPr lang="ru-RU" dirty="0" smtClean="0">
                <a:hlinkClick r:id="rId2"/>
              </a:rPr>
              <a:t>О монадах 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://habrahabr.ru/post/80396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r>
              <a:rPr lang="ru-RU" b="1" dirty="0"/>
              <a:t>Объяснение ввода-вывода в </a:t>
            </a:r>
            <a:r>
              <a:rPr lang="ru-RU" b="1" dirty="0" err="1"/>
              <a:t>Haskell</a:t>
            </a:r>
            <a:r>
              <a:rPr lang="ru-RU" b="1" dirty="0"/>
              <a:t> без монад 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ru-lambda.livejournal.com/12467.html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channel9.msdn.com/Series/C9-Lectures-Erik-Meijer-Functional-Programming-Fundamentals/C9-Lectures-Dr-Erik-Meijer-Functional-Programming-Fundamentals-Chapter-7-of-13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haskell.ru/io.html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wiki.haskell.org/Ru/IO_Inside</a:t>
            </a:r>
            <a:r>
              <a:rPr lang="ru-RU" dirty="0" smtClean="0"/>
              <a:t>  Система ввода</a:t>
            </a:r>
            <a:r>
              <a:rPr lang="en-US" dirty="0" smtClean="0"/>
              <a:t>/</a:t>
            </a:r>
            <a:r>
              <a:rPr lang="ru-RU" dirty="0" smtClean="0"/>
              <a:t>вывода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68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04633"/>
            <a:ext cx="746550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Все монады представлены в </a:t>
            </a:r>
            <a:r>
              <a:rPr lang="ru-RU" altLang="ru-RU" dirty="0" smtClean="0"/>
              <a:t/>
            </a:r>
            <a:br>
              <a:rPr lang="ru-RU" altLang="ru-RU" dirty="0" smtClean="0"/>
            </a:br>
            <a:r>
              <a:rPr lang="ru-RU" altLang="ru-RU" dirty="0" smtClean="0"/>
              <a:t>лице </a:t>
            </a:r>
            <a:r>
              <a:rPr lang="ru-RU" altLang="ru-RU" dirty="0"/>
              <a:t>класса типов </a:t>
            </a:r>
            <a:r>
              <a:rPr lang="ru-RU" altLang="ru-RU" dirty="0" err="1"/>
              <a:t>Monad</a:t>
            </a:r>
            <a:r>
              <a:rPr lang="ru-RU" altLang="ru-RU" dirty="0"/>
              <a:t> </a:t>
            </a:r>
            <a:r>
              <a:rPr lang="ru-RU" altLang="ru-RU" dirty="0" smtClean="0"/>
              <a:t>  - </a:t>
            </a:r>
            <a:r>
              <a:rPr lang="en-US" altLang="ru-RU" dirty="0" smtClean="0"/>
              <a:t>IO</a:t>
            </a:r>
            <a:endParaRPr lang="ru-RU" alt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016135"/>
            <a:ext cx="749435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Monad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lang="en-US" altLang="ru-RU" sz="3600" dirty="0">
                <a:latin typeface="Arial Unicode MS" panose="020B0604020202020204" pitchFamily="34" charset="-128"/>
              </a:rPr>
              <a:t>m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where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(&gt;&gt;=)   :: m a -&gt; (a -&gt; m b) -&gt; m b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(&gt;&gt;)    :: m a -&gt; m b -&gt; m b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:: a -&gt; m a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fail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:: 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-&gt; m a</a:t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11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Метод (&gt;&gt;=) - это оператор последовательной компоновки (</a:t>
            </a:r>
            <a:r>
              <a:rPr lang="ru-RU" dirty="0" err="1"/>
              <a:t>sequentially</a:t>
            </a:r>
            <a:r>
              <a:rPr lang="ru-RU" dirty="0"/>
              <a:t> </a:t>
            </a:r>
            <a:r>
              <a:rPr lang="ru-RU" dirty="0" err="1"/>
              <a:t>composition</a:t>
            </a:r>
            <a:r>
              <a:rPr lang="ru-RU" dirty="0"/>
              <a:t>). Иногда его ещё называют оператором связывания (</a:t>
            </a:r>
            <a:r>
              <a:rPr lang="ru-RU" dirty="0" err="1"/>
              <a:t>bind</a:t>
            </a:r>
            <a:r>
              <a:rPr lang="ru-RU" dirty="0" smtClean="0"/>
              <a:t>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он </a:t>
            </a:r>
            <a:r>
              <a:rPr lang="ru-RU" dirty="0"/>
              <a:t>связывает два IO-действия воедино, извлекая результат, возвращённый левым действием, и передавая его в качестве аргумента правому </a:t>
            </a:r>
            <a:r>
              <a:rPr lang="ru-RU" dirty="0" smtClean="0"/>
              <a:t>действию</a:t>
            </a:r>
            <a:endParaRPr lang="en-US" dirty="0" smtClean="0"/>
          </a:p>
          <a:p>
            <a:r>
              <a:rPr lang="ru-RU" altLang="ru-RU" dirty="0"/>
              <a:t>(&gt;&gt;=)  :: IO a -&gt; (a -&gt; IO b) -&gt; IO b </a:t>
            </a:r>
            <a:endParaRPr lang="en-US" dirty="0" smtClean="0"/>
          </a:p>
          <a:p>
            <a:r>
              <a:rPr lang="ru-RU" dirty="0"/>
              <a:t>Первый аргумент - это IO-действие, которое, выполнив свою работу, вернёт значение некоторого типа a. Второй аргумент - это функция, принимающая значение типа a в качестве аргумента и возвращающая IO-действие, которое, выполнив свою работу, вернёт значение некоторого типа </a:t>
            </a:r>
            <a:r>
              <a:rPr lang="ru-RU" dirty="0" smtClean="0"/>
              <a:t>b.</a:t>
            </a:r>
            <a:endParaRPr lang="ru-RU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95924"/>
            <a:ext cx="414889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b="1" dirty="0" smtClean="0"/>
              <a:t>Компоновка  </a:t>
            </a:r>
            <a:r>
              <a:rPr lang="ru-RU" dirty="0"/>
              <a:t>&gt;&gt;=</a:t>
            </a:r>
            <a:r>
              <a:rPr lang="ru-RU" b="1" dirty="0"/>
              <a:t/>
            </a:r>
            <a:br>
              <a:rPr lang="ru-RU" b="1" dirty="0"/>
            </a:b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9275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294074"/>
            <a:ext cx="562821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/>
              <a:t>main :: IO 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/>
              <a:t>main = </a:t>
            </a:r>
            <a:r>
              <a:rPr lang="en-US" altLang="ru-RU" sz="2400" dirty="0">
                <a:solidFill>
                  <a:schemeClr val="accent6">
                    <a:lumMod val="75000"/>
                  </a:schemeClr>
                </a:solidFill>
              </a:rPr>
              <a:t>do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/>
              <a:t>    text &lt;- </a:t>
            </a:r>
            <a:r>
              <a:rPr lang="en-US" altLang="ru-RU" sz="2400" dirty="0" err="1"/>
              <a:t>getLine</a:t>
            </a:r>
            <a:endParaRPr lang="en-US" altLang="ru-RU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/>
              <a:t>    </a:t>
            </a:r>
            <a:r>
              <a:rPr lang="en-US" altLang="ru-RU" sz="2400" dirty="0" err="1"/>
              <a:t>putStrLn</a:t>
            </a:r>
            <a:r>
              <a:rPr lang="en-US" altLang="ru-RU" sz="2400" dirty="0"/>
              <a:t> $ "You said </a:t>
            </a:r>
            <a:r>
              <a:rPr lang="en-US" altLang="ru-RU" sz="2400" dirty="0" smtClean="0"/>
              <a:t>‘ " </a:t>
            </a:r>
            <a:r>
              <a:rPr lang="en-US" altLang="ru-RU" sz="2400" dirty="0"/>
              <a:t>++ text ++ "</a:t>
            </a:r>
            <a:r>
              <a:rPr lang="en-US" altLang="ru-RU" sz="2400" dirty="0" smtClean="0"/>
              <a:t> ‘ "</a:t>
            </a:r>
            <a:endParaRPr lang="ru-RU" alt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3515683"/>
            <a:ext cx="8515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main</a:t>
            </a:r>
            <a:r>
              <a:rPr lang="ru-RU" sz="2400" dirty="0"/>
              <a:t> :: IO ()</a:t>
            </a:r>
          </a:p>
          <a:p>
            <a:r>
              <a:rPr lang="ru-RU" sz="2400" dirty="0" err="1"/>
              <a:t>main</a:t>
            </a:r>
            <a:r>
              <a:rPr lang="ru-RU" sz="2400" dirty="0"/>
              <a:t> = </a:t>
            </a:r>
            <a:r>
              <a:rPr lang="ru-RU" sz="2400" dirty="0" err="1"/>
              <a:t>getLine</a:t>
            </a:r>
            <a:r>
              <a:rPr lang="ru-RU" sz="2400" dirty="0"/>
              <a:t> &gt;&gt;= \</a:t>
            </a:r>
            <a:r>
              <a:rPr lang="ru-RU" sz="2400" dirty="0" err="1"/>
              <a:t>text</a:t>
            </a:r>
            <a:r>
              <a:rPr lang="ru-RU" sz="2400" dirty="0"/>
              <a:t> -&gt; </a:t>
            </a:r>
            <a:r>
              <a:rPr lang="ru-RU" sz="2400" dirty="0" err="1"/>
              <a:t>putStrLn</a:t>
            </a:r>
            <a:r>
              <a:rPr lang="ru-RU" sz="2400" dirty="0"/>
              <a:t> $ "</a:t>
            </a:r>
            <a:r>
              <a:rPr lang="ru-RU" sz="2400" dirty="0" err="1"/>
              <a:t>You</a:t>
            </a:r>
            <a:r>
              <a:rPr lang="ru-RU" sz="2400" dirty="0"/>
              <a:t> </a:t>
            </a:r>
            <a:r>
              <a:rPr lang="ru-RU" sz="2400" dirty="0" err="1"/>
              <a:t>said</a:t>
            </a:r>
            <a:r>
              <a:rPr lang="ru-RU" sz="2400" dirty="0"/>
              <a:t> </a:t>
            </a:r>
            <a:r>
              <a:rPr lang="ru-RU" sz="2400" dirty="0" smtClean="0"/>
              <a:t>‘</a:t>
            </a:r>
            <a:r>
              <a:rPr lang="en-US" sz="2400" dirty="0" smtClean="0"/>
              <a:t> </a:t>
            </a:r>
            <a:r>
              <a:rPr lang="ru-RU" sz="2400" dirty="0" smtClean="0"/>
              <a:t>" </a:t>
            </a:r>
            <a:r>
              <a:rPr lang="ru-RU" sz="2400" dirty="0"/>
              <a:t>++ </a:t>
            </a:r>
            <a:r>
              <a:rPr lang="ru-RU" sz="2400" dirty="0" err="1"/>
              <a:t>text</a:t>
            </a:r>
            <a:r>
              <a:rPr lang="ru-RU" sz="2400" dirty="0"/>
              <a:t> ++ </a:t>
            </a:r>
            <a:r>
              <a:rPr lang="en-US" altLang="ru-RU" sz="2400" dirty="0"/>
              <a:t>"</a:t>
            </a:r>
            <a:r>
              <a:rPr lang="en-US" sz="2400" dirty="0" smtClean="0"/>
              <a:t> </a:t>
            </a:r>
            <a:r>
              <a:rPr lang="ru-RU" sz="2400" dirty="0" smtClean="0"/>
              <a:t>‘</a:t>
            </a:r>
            <a:r>
              <a:rPr lang="en-US" sz="2400" dirty="0" smtClean="0"/>
              <a:t> </a:t>
            </a:r>
            <a:r>
              <a:rPr lang="ru-RU" sz="2400" dirty="0" smtClean="0"/>
              <a:t>"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5020390"/>
            <a:ext cx="8134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Когда “запускается” функция </a:t>
            </a:r>
            <a:r>
              <a:rPr lang="ru-RU" dirty="0" err="1"/>
              <a:t>getLine</a:t>
            </a:r>
            <a:r>
              <a:rPr lang="ru-RU" dirty="0"/>
              <a:t>, возвращающая IO-монаду, содержащую полученную от пользователя строку, оператор &gt;&gt;= вытаскивает эту строку из монады и сразу же передаёт её в качестве аргумента λ-функции, “запускающей” функцию </a:t>
            </a:r>
            <a:r>
              <a:rPr lang="ru-RU" dirty="0" err="1"/>
              <a:t>putStrLn</a:t>
            </a:r>
            <a:r>
              <a:rPr lang="ru-RU" dirty="0"/>
              <a:t>, которая в свою очередь вернёт другую IO-монаду.</a:t>
            </a:r>
          </a:p>
        </p:txBody>
      </p:sp>
    </p:spTree>
    <p:extLst>
      <p:ext uri="{BB962C8B-B14F-4D97-AF65-F5344CB8AC3E}">
        <p14:creationId xmlns:p14="http://schemas.microsoft.com/office/powerpoint/2010/main" val="151984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Затем </a:t>
            </a:r>
            <a:r>
              <a:rPr lang="ru-RU" dirty="0"/>
              <a:t>&gt;&gt;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Монадический</a:t>
            </a:r>
            <a:r>
              <a:rPr lang="ru-RU" dirty="0" smtClean="0"/>
              <a:t> оператор &gt;&gt; - это оператор “затем” (</a:t>
            </a:r>
            <a:r>
              <a:rPr lang="ru-RU" dirty="0" err="1" smtClean="0"/>
              <a:t>then</a:t>
            </a:r>
            <a:r>
              <a:rPr lang="ru-RU" dirty="0" smtClean="0"/>
              <a:t>). Это простейший случай связывания: действия связываются без извлечения значений.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8133" y="41750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mtClean="0"/>
              <a:t>main :: IO ()</a:t>
            </a:r>
          </a:p>
          <a:p>
            <a:r>
              <a:rPr lang="ru-RU" smtClean="0"/>
              <a:t>main = do</a:t>
            </a:r>
          </a:p>
          <a:p>
            <a:r>
              <a:rPr lang="ru-RU" smtClean="0"/>
              <a:t>    putStrLn "Denis"</a:t>
            </a:r>
          </a:p>
          <a:p>
            <a:r>
              <a:rPr lang="ru-RU" smtClean="0"/>
              <a:t>    putStrLn "Shevchenko"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042833" y="4259702"/>
            <a:ext cx="5101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main</a:t>
            </a:r>
            <a:r>
              <a:rPr lang="ru-RU" dirty="0"/>
              <a:t> :: IO ()</a:t>
            </a:r>
          </a:p>
          <a:p>
            <a:r>
              <a:rPr lang="ru-RU" dirty="0" err="1"/>
              <a:t>main</a:t>
            </a:r>
            <a:r>
              <a:rPr lang="ru-RU" dirty="0"/>
              <a:t> = </a:t>
            </a:r>
            <a:r>
              <a:rPr lang="ru-RU" dirty="0" err="1"/>
              <a:t>putStrLn</a:t>
            </a:r>
            <a:r>
              <a:rPr lang="ru-RU" dirty="0"/>
              <a:t> "</a:t>
            </a:r>
            <a:r>
              <a:rPr lang="ru-RU" dirty="0" err="1"/>
              <a:t>Denis</a:t>
            </a:r>
            <a:r>
              <a:rPr lang="ru-RU" dirty="0"/>
              <a:t>" &gt;&gt; </a:t>
            </a:r>
            <a:r>
              <a:rPr lang="ru-RU" dirty="0" err="1"/>
              <a:t>putStrLn</a:t>
            </a:r>
            <a:r>
              <a:rPr lang="ru-RU" dirty="0"/>
              <a:t> "</a:t>
            </a:r>
            <a:r>
              <a:rPr lang="ru-RU" dirty="0" err="1"/>
              <a:t>Shevchenko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3649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450" y="1300692"/>
            <a:ext cx="8502650" cy="540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obtainTextFromUser</a:t>
            </a:r>
            <a:r>
              <a:rPr lang="en-US" sz="1800" dirty="0"/>
              <a:t> :: IO String</a:t>
            </a:r>
          </a:p>
          <a:p>
            <a:pPr marL="0" indent="0">
              <a:buNone/>
            </a:pPr>
            <a:r>
              <a:rPr lang="en-US" sz="1800" dirty="0" err="1"/>
              <a:t>obtainTextFromUser</a:t>
            </a:r>
            <a:r>
              <a:rPr lang="en-US" sz="1800" dirty="0"/>
              <a:t> = do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putStrLn</a:t>
            </a:r>
            <a:r>
              <a:rPr lang="en-US" sz="1800" dirty="0"/>
              <a:t> "Enter your text, please: 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firstText</a:t>
            </a:r>
            <a:r>
              <a:rPr lang="en-US" sz="1800" dirty="0"/>
              <a:t> &lt;- </a:t>
            </a:r>
            <a:r>
              <a:rPr lang="en-US" sz="1800" dirty="0" err="1"/>
              <a:t>getLine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return $ "'" ++ </a:t>
            </a:r>
            <a:r>
              <a:rPr lang="en-US" sz="1800" dirty="0" err="1"/>
              <a:t>firstText</a:t>
            </a:r>
            <a:r>
              <a:rPr lang="en-US" sz="1800" dirty="0"/>
              <a:t> ++ </a:t>
            </a:r>
            <a:r>
              <a:rPr lang="en-US" sz="1800" dirty="0" smtClean="0"/>
              <a:t>"'</a:t>
            </a: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ru-RU" sz="2400" dirty="0" err="1"/>
              <a:t>getLine</a:t>
            </a:r>
            <a:r>
              <a:rPr lang="ru-RU" sz="2400" dirty="0"/>
              <a:t> вернёт нам монаду, из которой оператор компоновки вытащит введённую пользователем строку. Эта строка поступит на вход λ-функции, которая в свою очередь создаст новую строку на основе строки, введённой пользователем, после чего - </a:t>
            </a:r>
            <a:r>
              <a:rPr lang="ru-RU" sz="2400" dirty="0" smtClean="0"/>
              <a:t>!!! </a:t>
            </a:r>
            <a:r>
              <a:rPr lang="ru-RU" sz="2400" dirty="0"/>
              <a:t>- функция </a:t>
            </a:r>
            <a:r>
              <a:rPr lang="ru-RU" sz="2400" dirty="0" err="1"/>
              <a:t>return</a:t>
            </a:r>
            <a:r>
              <a:rPr lang="ru-RU" sz="2400" dirty="0"/>
              <a:t> вернёт эту новоиспечённую строку обратно в IO-монаду. Вытащили значение из монады, что-то с ним сделали, а потом вернули в монаду.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7956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2006</Words>
  <Application>Microsoft Office PowerPoint</Application>
  <PresentationFormat>Экран (4:3)</PresentationFormat>
  <Paragraphs>474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 Unicode MS</vt:lpstr>
      <vt:lpstr>Arial</vt:lpstr>
      <vt:lpstr>Calibri</vt:lpstr>
      <vt:lpstr>Calibri Light</vt:lpstr>
      <vt:lpstr>CharisSIL</vt:lpstr>
      <vt:lpstr>DejaVuSansMono</vt:lpstr>
      <vt:lpstr>DejaVuSansMono-Bold</vt:lpstr>
      <vt:lpstr>Тема Office</vt:lpstr>
      <vt:lpstr>Ввод / вывод</vt:lpstr>
      <vt:lpstr>Задачи</vt:lpstr>
      <vt:lpstr>монады</vt:lpstr>
      <vt:lpstr>монады</vt:lpstr>
      <vt:lpstr>Все монады представлены в  лице класса типов Monad   - IO</vt:lpstr>
      <vt:lpstr>Компоновка  &gt;&gt;= </vt:lpstr>
      <vt:lpstr>пример</vt:lpstr>
      <vt:lpstr>Затем &gt;&gt;</vt:lpstr>
      <vt:lpstr>return </vt:lpstr>
      <vt:lpstr>Презентация PowerPoint</vt:lpstr>
      <vt:lpstr>Функции вывода </vt:lpstr>
      <vt:lpstr>Исполняемый файл</vt:lpstr>
      <vt:lpstr>Функции ввода </vt:lpstr>
      <vt:lpstr>getLine</vt:lpstr>
      <vt:lpstr>getLine</vt:lpstr>
      <vt:lpstr>программа считывает и  суммирует два числа типа Integer </vt:lpstr>
      <vt:lpstr>getChar Программа принимает три символа с клавиатуры и  выводит их в обратном порядке:</vt:lpstr>
      <vt:lpstr>Файлы </vt:lpstr>
      <vt:lpstr>readFile </vt:lpstr>
      <vt:lpstr>writeFile</vt:lpstr>
      <vt:lpstr>Добавление данных в файл appendFile</vt:lpstr>
      <vt:lpstr>openFile</vt:lpstr>
      <vt:lpstr>   </vt:lpstr>
      <vt:lpstr>Презентация PowerPoint</vt:lpstr>
      <vt:lpstr>Аргументы командной строки getArgs :: IO [String]</vt:lpstr>
      <vt:lpstr>Основные подходы</vt:lpstr>
      <vt:lpstr>Простой ввод-вывод</vt:lpstr>
      <vt:lpstr>Список действий </vt:lpstr>
      <vt:lpstr>Копирование файлов</vt:lpstr>
      <vt:lpstr>Презентация PowerPoint</vt:lpstr>
      <vt:lpstr>View , Add , Remove</vt:lpstr>
      <vt:lpstr>View , Add , Remove</vt:lpstr>
      <vt:lpstr>View , Add , Remove </vt:lpstr>
      <vt:lpstr>Презентация PowerPoint</vt:lpstr>
      <vt:lpstr>Презентация PowerPoint</vt:lpstr>
      <vt:lpstr> Обработка исключений в монаде  ввода - вывода </vt:lpstr>
      <vt:lpstr>Ошибки ввода - вывода</vt:lpstr>
      <vt:lpstr>Ошибки ввода - вывода</vt:lpstr>
      <vt:lpstr>Обработка ошибок</vt:lpstr>
      <vt:lpstr>Презентация PowerPoint</vt:lpstr>
      <vt:lpstr>Дополнительная литература</vt:lpstr>
    </vt:vector>
  </TitlesOfParts>
  <Company>ПГТУ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 / вывод</dc:title>
  <dc:creator>service</dc:creator>
  <cp:lastModifiedBy>service</cp:lastModifiedBy>
  <cp:revision>69</cp:revision>
  <dcterms:created xsi:type="dcterms:W3CDTF">2015-04-06T05:40:26Z</dcterms:created>
  <dcterms:modified xsi:type="dcterms:W3CDTF">2015-04-09T12:34:53Z</dcterms:modified>
</cp:coreProperties>
</file>