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Bookman Old Style" panose="02050604050505020204" pitchFamily="18" charset="0"/>
      <p:regular r:id="rId14"/>
      <p:bold r:id="rId15"/>
      <p:italic r:id="rId16"/>
      <p:boldItalic r:id="rId17"/>
    </p:embeddedFont>
    <p:embeddedFont>
      <p:font typeface="Lato" panose="020F0502020204030203" pitchFamily="34" charset="0"/>
      <p:regular r:id="rId18"/>
      <p:bold r:id="rId19"/>
      <p:italic r:id="rId20"/>
      <p:boldItalic r:id="rId21"/>
    </p:embeddedFont>
    <p:embeddedFont>
      <p:font typeface="Montserrat" panose="00000500000000000000" pitchFamily="2" charset="0"/>
      <p:regular r:id="rId22"/>
      <p:bold r:id="rId23"/>
      <p:italic r:id="rId24"/>
      <p:boldItalic r:id="rId25"/>
    </p:embeddedFont>
    <p:embeddedFont>
      <p:font typeface="Roboto" panose="02000000000000000000" pitchFamily="2"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6266321029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6266321029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6266321029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6266321029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626632102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626632102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6266321029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6266321029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6266321029_0_3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6266321029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6266321029_0_3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6266321029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6266321029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6266321029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6266321029_0_2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6266321029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6266321029_0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6266321029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6266321029_0_2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6266321029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2972725" y="1322450"/>
            <a:ext cx="5444700" cy="1421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Fake News Detection using Naïve Bayes</a:t>
            </a:r>
            <a:endParaRPr dirty="0"/>
          </a:p>
        </p:txBody>
      </p:sp>
      <p:sp>
        <p:nvSpPr>
          <p:cNvPr id="135" name="Google Shape;135;p13"/>
          <p:cNvSpPr txBox="1">
            <a:spLocks noGrp="1"/>
          </p:cNvSpPr>
          <p:nvPr>
            <p:ph type="subTitle" idx="1"/>
          </p:nvPr>
        </p:nvSpPr>
        <p:spPr>
          <a:xfrm>
            <a:off x="2973025" y="2715700"/>
            <a:ext cx="5444700" cy="1970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Submitted to : Dr. Neetu Sardana</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Submitted by :</a:t>
            </a:r>
            <a:endParaRPr dirty="0"/>
          </a:p>
          <a:p>
            <a:pPr marL="0" lvl="0" indent="0" algn="l" rtl="0">
              <a:spcBef>
                <a:spcPts val="0"/>
              </a:spcBef>
              <a:spcAft>
                <a:spcPts val="0"/>
              </a:spcAft>
              <a:buNone/>
            </a:pPr>
            <a:r>
              <a:rPr lang="en" dirty="0"/>
              <a:t>Nehal Jain 20103249 B9</a:t>
            </a:r>
            <a:endParaRPr dirty="0"/>
          </a:p>
          <a:p>
            <a:pPr marL="0" lvl="0" indent="0" algn="l" rtl="0">
              <a:spcBef>
                <a:spcPts val="0"/>
              </a:spcBef>
              <a:spcAft>
                <a:spcPts val="0"/>
              </a:spcAft>
              <a:buNone/>
            </a:pPr>
            <a:r>
              <a:rPr lang="en" dirty="0"/>
              <a:t>Kritank Rishi Goyal 20103252 B9</a:t>
            </a:r>
            <a:endParaRPr dirty="0"/>
          </a:p>
          <a:p>
            <a:pPr marL="0" lvl="0" indent="0" algn="l" rtl="0">
              <a:spcBef>
                <a:spcPts val="0"/>
              </a:spcBef>
              <a:spcAft>
                <a:spcPts val="0"/>
              </a:spcAft>
              <a:buNone/>
            </a:pPr>
            <a:r>
              <a:rPr lang="en" dirty="0"/>
              <a:t>Prabudh Kumar 20103246 B9</a:t>
            </a:r>
            <a:endParaRPr dirty="0"/>
          </a:p>
          <a:p>
            <a:pPr marL="0" lvl="0" indent="0" algn="l" rtl="0">
              <a:spcBef>
                <a:spcPts val="0"/>
              </a:spcBef>
              <a:spcAft>
                <a:spcPts val="0"/>
              </a:spcAft>
              <a:buNone/>
            </a:pPr>
            <a:r>
              <a:rPr lang="en" dirty="0"/>
              <a:t>Chirag Sharma 20103302 B10</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2"/>
          <p:cNvSpPr txBox="1"/>
          <p:nvPr/>
        </p:nvSpPr>
        <p:spPr>
          <a:xfrm>
            <a:off x="0" y="0"/>
            <a:ext cx="91440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highlight>
                <a:srgbClr val="FFFFFF"/>
              </a:highlight>
              <a:latin typeface="Lato"/>
              <a:ea typeface="Lato"/>
              <a:cs typeface="Lato"/>
              <a:sym typeface="Lato"/>
            </a:endParaRPr>
          </a:p>
        </p:txBody>
      </p:sp>
      <p:sp>
        <p:nvSpPr>
          <p:cNvPr id="188" name="Google Shape;188;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Bookman Old Style" panose="02050604050505020204" pitchFamily="18" charset="0"/>
              </a:rPr>
              <a:t>RESULTS</a:t>
            </a:r>
            <a:endParaRPr dirty="0">
              <a:latin typeface="Bookman Old Style" panose="02050604050505020204" pitchFamily="18" charset="0"/>
            </a:endParaRPr>
          </a:p>
        </p:txBody>
      </p:sp>
      <p:sp>
        <p:nvSpPr>
          <p:cNvPr id="189" name="Google Shape;189;p22"/>
          <p:cNvSpPr txBox="1">
            <a:spLocks noGrp="1"/>
          </p:cNvSpPr>
          <p:nvPr>
            <p:ph type="body" idx="1"/>
          </p:nvPr>
        </p:nvSpPr>
        <p:spPr>
          <a:xfrm>
            <a:off x="1297500" y="11161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rPr>
              <a:t>The Fake News Detection project, employing Naive Bayes methodology, has yielded impactful results. The datasets, comprising real and fake news, were successfully loaded and visually explored to understand their structures.</a:t>
            </a:r>
            <a:endParaRPr dirty="0">
              <a:solidFill>
                <a:srgbClr val="FFFFFF"/>
              </a:solidFill>
            </a:endParaRPr>
          </a:p>
          <a:p>
            <a:pPr marL="0" lvl="0" indent="0" algn="l" rtl="0">
              <a:spcBef>
                <a:spcPts val="1200"/>
              </a:spcBef>
              <a:spcAft>
                <a:spcPts val="0"/>
              </a:spcAft>
              <a:buNone/>
            </a:pPr>
            <a:r>
              <a:rPr lang="en" dirty="0">
                <a:solidFill>
                  <a:srgbClr val="FFFFFF"/>
                </a:solidFill>
              </a:rPr>
              <a:t>News titles underwent meticulous preprocessing, including stopwords removal and stemming. The project constructed a robust words frequency dictionary, enhancing the model's understanding of distinctive patterns in real and fake news. </a:t>
            </a:r>
            <a:endParaRPr dirty="0">
              <a:solidFill>
                <a:srgbClr val="FFFFFF"/>
              </a:solidFill>
            </a:endParaRPr>
          </a:p>
          <a:p>
            <a:pPr marL="0" lvl="0" indent="0" algn="l" rtl="0">
              <a:spcBef>
                <a:spcPts val="1200"/>
              </a:spcBef>
              <a:spcAft>
                <a:spcPts val="0"/>
              </a:spcAft>
              <a:buNone/>
            </a:pPr>
            <a:r>
              <a:rPr lang="en" dirty="0">
                <a:solidFill>
                  <a:srgbClr val="FFFFFF"/>
                </a:solidFill>
              </a:rPr>
              <a:t>The Naive Bayes algorithm was effectively implemented and trained, showcasing its proficiency in distinguishing between genuine and fabricated news articles. The model demonstrated an impressive accuracy rate of nearly 99% on the test set, affirming its reliability. Random inspections further highlighted the model's accuracy in predicting labels. </a:t>
            </a:r>
            <a:endParaRPr dirty="0">
              <a:solidFill>
                <a:srgbClr val="FFFFFF"/>
              </a:solidFill>
            </a:endParaRPr>
          </a:p>
          <a:p>
            <a:pPr marL="0" lvl="0" indent="0" algn="l" rtl="0">
              <a:spcBef>
                <a:spcPts val="1200"/>
              </a:spcBef>
              <a:spcAft>
                <a:spcPts val="0"/>
              </a:spcAft>
              <a:buNone/>
            </a:pPr>
            <a:r>
              <a:rPr lang="en" dirty="0">
                <a:solidFill>
                  <a:srgbClr val="FFFFFF"/>
                </a:solidFill>
              </a:rPr>
              <a:t>These results underscore the project's success in leveraging Naive Bayes for effective Fake News Detection, providing valuable insights into the complexities of distinguishing between authentic and deceptive news in real-world scenarios.</a:t>
            </a:r>
            <a:endParaRPr dirty="0">
              <a:solidFill>
                <a:srgbClr val="FFFFFF"/>
              </a:solidFill>
            </a:endParaRPr>
          </a:p>
          <a:p>
            <a:pPr marL="0" lvl="0" indent="0" algn="l" rtl="0">
              <a:spcBef>
                <a:spcPts val="1200"/>
              </a:spcBef>
              <a:spcAft>
                <a:spcPts val="0"/>
              </a:spcAft>
              <a:buNone/>
            </a:pPr>
            <a:endParaRPr dirty="0">
              <a:solidFill>
                <a:srgbClr val="FFFFFF"/>
              </a:solidFill>
            </a:endParaRPr>
          </a:p>
          <a:p>
            <a:pPr marL="0" lvl="0" indent="0" algn="l" rtl="0">
              <a:spcBef>
                <a:spcPts val="1200"/>
              </a:spcBef>
              <a:spcAft>
                <a:spcPts val="1200"/>
              </a:spcAft>
              <a:buNone/>
            </a:pPr>
            <a:endParaRPr dirty="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latin typeface="Bookman Old Style" panose="02050604050505020204" pitchFamily="18" charset="0"/>
              </a:rPr>
              <a:t>THANK YOU</a:t>
            </a:r>
            <a:endParaRPr dirty="0">
              <a:latin typeface="Bookman Old Style" panose="020506040505050202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553077"/>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Bookman Old Style" panose="02050604050505020204" pitchFamily="18" charset="0"/>
              </a:rPr>
              <a:t>INTRODUCTION</a:t>
            </a:r>
            <a:endParaRPr dirty="0">
              <a:latin typeface="Bookman Old Style" panose="02050604050505020204" pitchFamily="18" charset="0"/>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In a landscape saturated with information, the detection of fake news has become a paramount concern. This project focuses on employing the Naive Bayes algorithm, a probabilistic model rooted in Bayes' theorem, as a strategic tool to discern the authenticity of news articles. The objective is to develop a systematic approach that leverages the inherent simplicity of Naive Bayes for efficient and accurate identification of misinformation. This presentation delves into the methodologies and strategies employed in utilizing Naive Bayes to fortify the boundaries against the proliferation of false narratives in the digital space.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709050"/>
            <a:ext cx="71208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Bookman Old Style" panose="02050604050505020204" pitchFamily="18" charset="0"/>
                <a:ea typeface="Roboto" panose="02000000000000000000" pitchFamily="2" charset="0"/>
                <a:cs typeface="Roboto" panose="02000000000000000000" pitchFamily="2" charset="0"/>
              </a:rPr>
              <a:t>OBJECTIVES</a:t>
            </a:r>
            <a:endParaRPr dirty="0">
              <a:latin typeface="Bookman Old Style" panose="02050604050505020204" pitchFamily="18" charset="0"/>
              <a:ea typeface="Roboto" panose="02000000000000000000" pitchFamily="2" charset="0"/>
              <a:cs typeface="Roboto" panose="02000000000000000000" pitchFamily="2" charset="0"/>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Dataset Preparation:</a:t>
            </a:r>
            <a:r>
              <a:rPr lang="en"/>
              <a:t> Compile a diverse dataset of news articles, encompassing both real and fake sources, and ensure uniformity through preprocessing.</a:t>
            </a:r>
            <a:endParaRPr/>
          </a:p>
          <a:p>
            <a:pPr marL="0" lvl="0" indent="0" algn="l" rtl="0">
              <a:spcBef>
                <a:spcPts val="1200"/>
              </a:spcBef>
              <a:spcAft>
                <a:spcPts val="0"/>
              </a:spcAft>
              <a:buNone/>
            </a:pPr>
            <a:r>
              <a:rPr lang="en" b="1"/>
              <a:t>Insightful Data Analysis:</a:t>
            </a:r>
            <a:r>
              <a:rPr lang="en"/>
              <a:t> Utilize exploratory data analysis (EDA) techniques to gain valuable insights into the dataset's characteristics and distribution.</a:t>
            </a:r>
            <a:endParaRPr/>
          </a:p>
          <a:p>
            <a:pPr marL="0" lvl="0" indent="0" algn="l" rtl="0">
              <a:spcBef>
                <a:spcPts val="1200"/>
              </a:spcBef>
              <a:spcAft>
                <a:spcPts val="0"/>
              </a:spcAft>
              <a:buNone/>
            </a:pPr>
            <a:r>
              <a:rPr lang="en" b="1"/>
              <a:t>Title Significance Assessment:</a:t>
            </a:r>
            <a:r>
              <a:rPr lang="en"/>
              <a:t> Investigate the importance of article titles in fake news detection and incorporate title analysis to improve classification accuracy.</a:t>
            </a:r>
            <a:endParaRPr/>
          </a:p>
          <a:p>
            <a:pPr marL="0" lvl="0" indent="0" algn="l" rtl="0">
              <a:spcBef>
                <a:spcPts val="1200"/>
              </a:spcBef>
              <a:spcAft>
                <a:spcPts val="0"/>
              </a:spcAft>
              <a:buNone/>
            </a:pPr>
            <a:r>
              <a:rPr lang="en" b="1"/>
              <a:t>Model Training and Accuracy Evaluation:</a:t>
            </a:r>
            <a:r>
              <a:rPr lang="en"/>
              <a:t> Implement the Naive Bayes algorithm for model training using a words frequency dictionary. Evaluate the model's accuracy on a test set to quantify its effectiveness in distinguishing between real and fake news.</a:t>
            </a: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Naïve Bayes Classifier Algorithm</a:t>
            </a:r>
            <a:endParaRPr/>
          </a:p>
        </p:txBody>
      </p:sp>
      <p:sp>
        <p:nvSpPr>
          <p:cNvPr id="153" name="Google Shape;153;p16"/>
          <p:cNvSpPr txBox="1">
            <a:spLocks noGrp="1"/>
          </p:cNvSpPr>
          <p:nvPr>
            <p:ph type="body" idx="1"/>
          </p:nvPr>
        </p:nvSpPr>
        <p:spPr>
          <a:xfrm>
            <a:off x="1297500" y="1110350"/>
            <a:ext cx="7038900" cy="41856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dirty="0"/>
              <a:t>Naïve Bayes algorithm is a supervised learning algorithm, which is based on Bayes theorem and used for solving classification problems.</a:t>
            </a:r>
            <a:endParaRPr dirty="0"/>
          </a:p>
          <a:p>
            <a:pPr marL="0" lvl="0" indent="0" algn="l" rtl="0">
              <a:spcBef>
                <a:spcPts val="1200"/>
              </a:spcBef>
              <a:spcAft>
                <a:spcPts val="0"/>
              </a:spcAft>
              <a:buNone/>
            </a:pPr>
            <a:r>
              <a:rPr lang="en" dirty="0"/>
              <a:t>It is mainly used in text classification that includes a high-dimensional training dataset.</a:t>
            </a:r>
            <a:endParaRPr dirty="0"/>
          </a:p>
          <a:p>
            <a:pPr marL="0" lvl="0" indent="0" algn="l" rtl="0">
              <a:spcBef>
                <a:spcPts val="1200"/>
              </a:spcBef>
              <a:spcAft>
                <a:spcPts val="0"/>
              </a:spcAft>
              <a:buNone/>
            </a:pPr>
            <a:r>
              <a:rPr lang="en" dirty="0"/>
              <a:t>Naïve Bayes Classifier is one of the simple and most effective Classification algorithms which helps in building the fast machine learning models that can make quick predictions.</a:t>
            </a:r>
            <a:endParaRPr dirty="0"/>
          </a:p>
          <a:p>
            <a:pPr marL="0" lvl="0" indent="0" algn="l" rtl="0">
              <a:spcBef>
                <a:spcPts val="1200"/>
              </a:spcBef>
              <a:spcAft>
                <a:spcPts val="0"/>
              </a:spcAft>
              <a:buNone/>
            </a:pPr>
            <a:r>
              <a:rPr lang="en" dirty="0"/>
              <a:t>It is a probabilistic classifier, which means it predicts on the basis of the probability of an object.</a:t>
            </a:r>
            <a:endParaRPr dirty="0"/>
          </a:p>
          <a:p>
            <a:pPr marL="0" lvl="0" indent="0" algn="l" rtl="0">
              <a:spcBef>
                <a:spcPts val="1200"/>
              </a:spcBef>
              <a:spcAft>
                <a:spcPts val="0"/>
              </a:spcAft>
              <a:buNone/>
            </a:pPr>
            <a:r>
              <a:rPr lang="en" sz="1600" dirty="0">
                <a:solidFill>
                  <a:srgbClr val="CCCCCC"/>
                </a:solidFill>
              </a:rPr>
              <a:t>Why is it called Naïve Bayes?</a:t>
            </a:r>
            <a:endParaRPr sz="1600" dirty="0">
              <a:solidFill>
                <a:srgbClr val="CCCCCC"/>
              </a:solidFill>
            </a:endParaRPr>
          </a:p>
          <a:p>
            <a:pPr marL="0" lvl="0" indent="0" algn="l" rtl="0">
              <a:spcBef>
                <a:spcPts val="1200"/>
              </a:spcBef>
              <a:spcAft>
                <a:spcPts val="0"/>
              </a:spcAft>
              <a:buNone/>
            </a:pPr>
            <a:r>
              <a:rPr lang="en" dirty="0"/>
              <a:t>Naïve: It is called Naïve because it assumes that the occurrence of a certain feature is independent of the occurrence of other features. Such as if the fruit is identified on the bases of color, shape, and taste, then red, spherical, and sweet fruit is recognized as an apple. Hence each feature individually contributes to identify that it is an apple without depending on each other.</a:t>
            </a:r>
            <a:endParaRPr dirty="0"/>
          </a:p>
          <a:p>
            <a:pPr marL="0" lvl="0" indent="0" algn="l" rtl="0">
              <a:spcBef>
                <a:spcPts val="1200"/>
              </a:spcBef>
              <a:spcAft>
                <a:spcPts val="0"/>
              </a:spcAft>
              <a:buNone/>
            </a:pPr>
            <a:r>
              <a:rPr lang="en" dirty="0"/>
              <a:t>Bayes: It is called Bayes because it depends on the principle of Bayes' Theorem.</a:t>
            </a: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Bayes' Theorem</a:t>
            </a:r>
            <a:endParaRPr/>
          </a:p>
        </p:txBody>
      </p:sp>
      <p:sp>
        <p:nvSpPr>
          <p:cNvPr id="159" name="Google Shape;159;p17"/>
          <p:cNvSpPr txBox="1">
            <a:spLocks noGrp="1"/>
          </p:cNvSpPr>
          <p:nvPr>
            <p:ph type="body" idx="1"/>
          </p:nvPr>
        </p:nvSpPr>
        <p:spPr>
          <a:xfrm>
            <a:off x="1297500" y="1034150"/>
            <a:ext cx="7038900" cy="4109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Bayes' theorem is also known as Bayes' Rule or Bayes' law, which is used to determine the probability of a hypothesis with prior knowledge. It depends on the conditional probability.</a:t>
            </a:r>
            <a:endParaRPr/>
          </a:p>
          <a:p>
            <a:pPr marL="0" lvl="0" indent="0" algn="l" rtl="0">
              <a:spcBef>
                <a:spcPts val="1200"/>
              </a:spcBef>
              <a:spcAft>
                <a:spcPts val="0"/>
              </a:spcAft>
              <a:buNone/>
            </a:pPr>
            <a:r>
              <a:rPr lang="en"/>
              <a:t>The formula for Bayes' theorem is given as: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
              <a:t>Where,</a:t>
            </a:r>
            <a:endParaRPr/>
          </a:p>
          <a:p>
            <a:pPr marL="0" lvl="0" indent="0" algn="l" rtl="0">
              <a:spcBef>
                <a:spcPts val="1200"/>
              </a:spcBef>
              <a:spcAft>
                <a:spcPts val="0"/>
              </a:spcAft>
              <a:buNone/>
            </a:pPr>
            <a:r>
              <a:rPr lang="en"/>
              <a:t>P(A|B) is Posterior probability: Probability of hypothesis A on the observed event B.</a:t>
            </a:r>
            <a:endParaRPr/>
          </a:p>
          <a:p>
            <a:pPr marL="0" lvl="0" indent="0" algn="l" rtl="0">
              <a:spcBef>
                <a:spcPts val="1200"/>
              </a:spcBef>
              <a:spcAft>
                <a:spcPts val="0"/>
              </a:spcAft>
              <a:buNone/>
            </a:pPr>
            <a:r>
              <a:rPr lang="en"/>
              <a:t>P(B|A) is Likelihood probability: Probability of the evidence given that the probability of a hypothesis is true.</a:t>
            </a:r>
            <a:endParaRPr/>
          </a:p>
          <a:p>
            <a:pPr marL="0" lvl="0" indent="0" algn="l" rtl="0">
              <a:spcBef>
                <a:spcPts val="1200"/>
              </a:spcBef>
              <a:spcAft>
                <a:spcPts val="0"/>
              </a:spcAft>
              <a:buNone/>
            </a:pPr>
            <a:r>
              <a:rPr lang="en"/>
              <a:t>P(A) is Prior Probability: Probability of hypothesis before observing the evidence.</a:t>
            </a:r>
            <a:endParaRPr/>
          </a:p>
          <a:p>
            <a:pPr marL="0" lvl="0" indent="0" algn="l" rtl="0">
              <a:spcBef>
                <a:spcPts val="1200"/>
              </a:spcBef>
              <a:spcAft>
                <a:spcPts val="0"/>
              </a:spcAft>
              <a:buNone/>
            </a:pPr>
            <a:r>
              <a:rPr lang="en"/>
              <a:t>P(B) is Marginal Probability: Probability of Evidence.</a:t>
            </a:r>
            <a:endParaRPr/>
          </a:p>
          <a:p>
            <a:pPr marL="0" lvl="0" indent="0" algn="l" rtl="0">
              <a:spcBef>
                <a:spcPts val="1200"/>
              </a:spcBef>
              <a:spcAft>
                <a:spcPts val="1200"/>
              </a:spcAft>
              <a:buNone/>
            </a:pPr>
            <a:endParaRPr/>
          </a:p>
        </p:txBody>
      </p:sp>
      <p:pic>
        <p:nvPicPr>
          <p:cNvPr id="160" name="Google Shape;160;p17"/>
          <p:cNvPicPr preferRelativeResize="0"/>
          <p:nvPr/>
        </p:nvPicPr>
        <p:blipFill>
          <a:blip r:embed="rId3">
            <a:alphaModFix/>
          </a:blip>
          <a:stretch>
            <a:fillRect/>
          </a:stretch>
        </p:blipFill>
        <p:spPr>
          <a:xfrm>
            <a:off x="3586163" y="2133600"/>
            <a:ext cx="1971675" cy="571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Bookman Old Style" panose="02050604050505020204" pitchFamily="18" charset="0"/>
              </a:rPr>
              <a:t>METHODOLOGY</a:t>
            </a:r>
            <a:endParaRPr dirty="0">
              <a:latin typeface="Bookman Old Style" panose="02050604050505020204" pitchFamily="18" charset="0"/>
            </a:endParaRPr>
          </a:p>
        </p:txBody>
      </p:sp>
      <p:sp>
        <p:nvSpPr>
          <p:cNvPr id="166" name="Google Shape;166;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7" name="Google Shape;167;p18"/>
          <p:cNvPicPr preferRelativeResize="0"/>
          <p:nvPr/>
        </p:nvPicPr>
        <p:blipFill>
          <a:blip r:embed="rId3">
            <a:alphaModFix/>
          </a:blip>
          <a:stretch>
            <a:fillRect/>
          </a:stretch>
        </p:blipFill>
        <p:spPr>
          <a:xfrm>
            <a:off x="0" y="2145865"/>
            <a:ext cx="9143998" cy="85177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9"/>
          <p:cNvSpPr txBox="1"/>
          <p:nvPr/>
        </p:nvSpPr>
        <p:spPr>
          <a:xfrm>
            <a:off x="0" y="457200"/>
            <a:ext cx="9144000" cy="4079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rgbClr val="FFFFFF"/>
                </a:solidFill>
                <a:latin typeface="Lato"/>
                <a:ea typeface="Lato"/>
                <a:cs typeface="Lato"/>
                <a:sym typeface="Lato"/>
              </a:rPr>
              <a:t>Data Loading:</a:t>
            </a:r>
            <a:endParaRPr sz="1500">
              <a:solidFill>
                <a:srgbClr val="FFFFFF"/>
              </a:solidFill>
              <a:latin typeface="Lato"/>
              <a:ea typeface="Lato"/>
              <a:cs typeface="Lato"/>
              <a:sym typeface="Lato"/>
            </a:endParaRPr>
          </a:p>
          <a:p>
            <a:pPr marL="0" lvl="0" indent="0" algn="l" rtl="0">
              <a:spcBef>
                <a:spcPts val="0"/>
              </a:spcBef>
              <a:spcAft>
                <a:spcPts val="0"/>
              </a:spcAft>
              <a:buNone/>
            </a:pPr>
            <a:endParaRPr sz="1300">
              <a:solidFill>
                <a:srgbClr val="FFFFFF"/>
              </a:solidFill>
              <a:latin typeface="Lato"/>
              <a:ea typeface="Lato"/>
              <a:cs typeface="Lato"/>
              <a:sym typeface="Lato"/>
            </a:endParaRPr>
          </a:p>
          <a:p>
            <a:pPr marL="0" lvl="0" indent="0" algn="l" rtl="0">
              <a:spcBef>
                <a:spcPts val="0"/>
              </a:spcBef>
              <a:spcAft>
                <a:spcPts val="0"/>
              </a:spcAft>
              <a:buNone/>
            </a:pPr>
            <a:endParaRPr sz="1300">
              <a:solidFill>
                <a:srgbClr val="FFFFFF"/>
              </a:solidFill>
              <a:latin typeface="Lato"/>
              <a:ea typeface="Lato"/>
              <a:cs typeface="Lato"/>
              <a:sym typeface="Lato"/>
            </a:endParaRPr>
          </a:p>
          <a:p>
            <a:pPr marL="457200" lvl="0" indent="-311150" algn="l" rtl="0">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Import real and fake news datasets from CSV files using Pandas.</a:t>
            </a:r>
            <a:endParaRPr sz="1300">
              <a:solidFill>
                <a:srgbClr val="FFFFFF"/>
              </a:solidFill>
              <a:latin typeface="Lato"/>
              <a:ea typeface="Lato"/>
              <a:cs typeface="Lato"/>
              <a:sym typeface="Lato"/>
            </a:endParaRPr>
          </a:p>
          <a:p>
            <a:pPr marL="457200" lvl="0" indent="-311150" algn="l" rtl="0">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Store the datasets in real_df and fake_df for subsequent analysis.</a:t>
            </a:r>
            <a:endParaRPr sz="1300">
              <a:solidFill>
                <a:srgbClr val="FFFFFF"/>
              </a:solidFill>
              <a:latin typeface="Lato"/>
              <a:ea typeface="Lato"/>
              <a:cs typeface="Lato"/>
              <a:sym typeface="Lato"/>
            </a:endParaRPr>
          </a:p>
          <a:p>
            <a:pPr marL="457200" lvl="0" indent="0" algn="l" rtl="0">
              <a:spcBef>
                <a:spcPts val="0"/>
              </a:spcBef>
              <a:spcAft>
                <a:spcPts val="0"/>
              </a:spcAft>
              <a:buNone/>
            </a:pPr>
            <a:endParaRPr sz="1300">
              <a:solidFill>
                <a:srgbClr val="FFFFFF"/>
              </a:solidFill>
              <a:latin typeface="Lato"/>
              <a:ea typeface="Lato"/>
              <a:cs typeface="Lato"/>
              <a:sym typeface="Lato"/>
            </a:endParaRPr>
          </a:p>
          <a:p>
            <a:pPr marL="0" lvl="0" indent="0" algn="l" rtl="0">
              <a:spcBef>
                <a:spcPts val="0"/>
              </a:spcBef>
              <a:spcAft>
                <a:spcPts val="0"/>
              </a:spcAft>
              <a:buNone/>
            </a:pPr>
            <a:r>
              <a:rPr lang="en" sz="1500">
                <a:solidFill>
                  <a:srgbClr val="FFFFFF"/>
                </a:solidFill>
                <a:latin typeface="Lato"/>
                <a:ea typeface="Lato"/>
                <a:cs typeface="Lato"/>
                <a:sym typeface="Lato"/>
              </a:rPr>
              <a:t>Data Visualization:</a:t>
            </a:r>
            <a:endParaRPr sz="1500">
              <a:solidFill>
                <a:srgbClr val="FFFFFF"/>
              </a:solidFill>
              <a:latin typeface="Lato"/>
              <a:ea typeface="Lato"/>
              <a:cs typeface="Lato"/>
              <a:sym typeface="Lato"/>
            </a:endParaRPr>
          </a:p>
          <a:p>
            <a:pPr marL="0" lvl="0" indent="0" algn="l" rtl="0">
              <a:spcBef>
                <a:spcPts val="0"/>
              </a:spcBef>
              <a:spcAft>
                <a:spcPts val="0"/>
              </a:spcAft>
              <a:buNone/>
            </a:pPr>
            <a:endParaRPr sz="1300">
              <a:solidFill>
                <a:srgbClr val="FFFFFF"/>
              </a:solidFill>
              <a:latin typeface="Lato"/>
              <a:ea typeface="Lato"/>
              <a:cs typeface="Lato"/>
              <a:sym typeface="Lato"/>
            </a:endParaRPr>
          </a:p>
          <a:p>
            <a:pPr marL="0" lvl="0" indent="0" algn="l" rtl="0">
              <a:spcBef>
                <a:spcPts val="0"/>
              </a:spcBef>
              <a:spcAft>
                <a:spcPts val="0"/>
              </a:spcAft>
              <a:buNone/>
            </a:pPr>
            <a:endParaRPr sz="1300">
              <a:solidFill>
                <a:srgbClr val="FFFFFF"/>
              </a:solidFill>
              <a:latin typeface="Lato"/>
              <a:ea typeface="Lato"/>
              <a:cs typeface="Lato"/>
              <a:sym typeface="Lato"/>
            </a:endParaRPr>
          </a:p>
          <a:p>
            <a:pPr marL="457200" lvl="0" indent="-311150" algn="l" rtl="0">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Utilize Pandas' info() method to display key information about each dataset, including data types and missing values.</a:t>
            </a:r>
            <a:endParaRPr sz="1300">
              <a:solidFill>
                <a:srgbClr val="FFFFFF"/>
              </a:solidFill>
              <a:latin typeface="Lato"/>
              <a:ea typeface="Lato"/>
              <a:cs typeface="Lato"/>
              <a:sym typeface="Lato"/>
            </a:endParaRPr>
          </a:p>
          <a:p>
            <a:pPr marL="457200" lvl="0" indent="-311150" algn="l" rtl="0">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Create a pie chart using Matplotlib to visually represent the distribution of real and fake news, providing an initial overview.</a:t>
            </a:r>
            <a:endParaRPr sz="1300">
              <a:solidFill>
                <a:srgbClr val="FFFFFF"/>
              </a:solidFill>
              <a:latin typeface="Lato"/>
              <a:ea typeface="Lato"/>
              <a:cs typeface="Lato"/>
              <a:sym typeface="Lato"/>
            </a:endParaRPr>
          </a:p>
          <a:p>
            <a:pPr marL="457200" lvl="0" indent="0" algn="l" rtl="0">
              <a:spcBef>
                <a:spcPts val="0"/>
              </a:spcBef>
              <a:spcAft>
                <a:spcPts val="0"/>
              </a:spcAft>
              <a:buNone/>
            </a:pPr>
            <a:endParaRPr sz="1300">
              <a:solidFill>
                <a:srgbClr val="FFFFFF"/>
              </a:solidFill>
              <a:latin typeface="Lato"/>
              <a:ea typeface="Lato"/>
              <a:cs typeface="Lato"/>
              <a:sym typeface="Lato"/>
            </a:endParaRPr>
          </a:p>
          <a:p>
            <a:pPr marL="0" lvl="0" indent="0" algn="l" rtl="0">
              <a:spcBef>
                <a:spcPts val="0"/>
              </a:spcBef>
              <a:spcAft>
                <a:spcPts val="0"/>
              </a:spcAft>
              <a:buNone/>
            </a:pPr>
            <a:r>
              <a:rPr lang="en" sz="1500">
                <a:solidFill>
                  <a:srgbClr val="FFFFFF"/>
                </a:solidFill>
                <a:latin typeface="Lato"/>
                <a:ea typeface="Lato"/>
                <a:cs typeface="Lato"/>
                <a:sym typeface="Lato"/>
              </a:rPr>
              <a:t>Titles Analysis:</a:t>
            </a:r>
            <a:endParaRPr sz="1500">
              <a:solidFill>
                <a:srgbClr val="FFFFFF"/>
              </a:solidFill>
              <a:latin typeface="Lato"/>
              <a:ea typeface="Lato"/>
              <a:cs typeface="Lato"/>
              <a:sym typeface="Lato"/>
            </a:endParaRPr>
          </a:p>
          <a:p>
            <a:pPr marL="0" lvl="0" indent="0" algn="l" rtl="0">
              <a:spcBef>
                <a:spcPts val="0"/>
              </a:spcBef>
              <a:spcAft>
                <a:spcPts val="0"/>
              </a:spcAft>
              <a:buNone/>
            </a:pPr>
            <a:endParaRPr sz="1300">
              <a:solidFill>
                <a:srgbClr val="FFFFFF"/>
              </a:solidFill>
              <a:latin typeface="Lato"/>
              <a:ea typeface="Lato"/>
              <a:cs typeface="Lato"/>
              <a:sym typeface="Lato"/>
            </a:endParaRPr>
          </a:p>
          <a:p>
            <a:pPr marL="0" lvl="0" indent="0" algn="l" rtl="0">
              <a:spcBef>
                <a:spcPts val="0"/>
              </a:spcBef>
              <a:spcAft>
                <a:spcPts val="0"/>
              </a:spcAft>
              <a:buNone/>
            </a:pPr>
            <a:endParaRPr sz="1300">
              <a:solidFill>
                <a:srgbClr val="FFFFFF"/>
              </a:solidFill>
              <a:latin typeface="Lato"/>
              <a:ea typeface="Lato"/>
              <a:cs typeface="Lato"/>
              <a:sym typeface="Lato"/>
            </a:endParaRPr>
          </a:p>
          <a:p>
            <a:pPr marL="457200" lvl="0" indent="-311150" algn="l" rtl="0">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Extract news titles from both real and fake datasets for subsequent analysis.</a:t>
            </a:r>
            <a:endParaRPr sz="1300">
              <a:solidFill>
                <a:srgbClr val="FFFFFF"/>
              </a:solidFill>
              <a:latin typeface="Lato"/>
              <a:ea typeface="Lato"/>
              <a:cs typeface="Lato"/>
              <a:sym typeface="Lato"/>
            </a:endParaRPr>
          </a:p>
          <a:p>
            <a:pPr marL="457200" lvl="0" indent="-311150" algn="l" rtl="0">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Implement a function, process_news, to process titles by removing stopwords, hyperlinks, punctuation, and applying stemming for standardization.</a:t>
            </a:r>
            <a:endParaRPr sz="1300">
              <a:solidFill>
                <a:srgbClr val="FFFF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p:nvPr/>
        </p:nvSpPr>
        <p:spPr>
          <a:xfrm>
            <a:off x="0" y="1066800"/>
            <a:ext cx="9144000" cy="3047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rgbClr val="FFFFFF"/>
                </a:solidFill>
                <a:latin typeface="Lato"/>
                <a:ea typeface="Lato"/>
                <a:cs typeface="Lato"/>
                <a:sym typeface="Lato"/>
              </a:rPr>
              <a:t>Building Words Frequency Dictionary:</a:t>
            </a:r>
            <a:endParaRPr sz="1600">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Build a dictionary of word frequencies within the training set, considering both positive (real) and negative (fake) labels.</a:t>
            </a:r>
            <a:endParaRPr>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Utilize the build_freqs function to count the occurrences of words in each class.</a:t>
            </a:r>
            <a:endParaRPr>
              <a:solidFill>
                <a:srgbClr val="FFFFFF"/>
              </a:solidFill>
              <a:latin typeface="Lato"/>
              <a:ea typeface="Lato"/>
              <a:cs typeface="Lato"/>
              <a:sym typeface="Lato"/>
            </a:endParaRPr>
          </a:p>
          <a:p>
            <a:pPr marL="45720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r>
              <a:rPr lang="en" sz="1600">
                <a:solidFill>
                  <a:srgbClr val="FFFFFF"/>
                </a:solidFill>
                <a:latin typeface="Lato"/>
                <a:ea typeface="Lato"/>
                <a:cs typeface="Lato"/>
                <a:sym typeface="Lato"/>
              </a:rPr>
              <a:t>Model Training:</a:t>
            </a:r>
            <a:endParaRPr sz="1600">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Implement the Naive Bayes algorithm for model training, utilizing the constructed words frequency dictionary.</a:t>
            </a:r>
            <a:endParaRPr>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Train the model on the training set (X_train and y_train).</a:t>
            </a: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p:nvPr/>
        </p:nvSpPr>
        <p:spPr>
          <a:xfrm>
            <a:off x="0" y="1219200"/>
            <a:ext cx="9144000" cy="2453400"/>
          </a:xfrm>
          <a:prstGeom prst="rect">
            <a:avLst/>
          </a:prstGeom>
          <a:noFill/>
          <a:ln>
            <a:noFill/>
          </a:ln>
        </p:spPr>
        <p:txBody>
          <a:bodyPr spcFirstLastPara="1" wrap="square" lIns="91425" tIns="91425" rIns="91425" bIns="91425" anchor="t" anchorCtr="0">
            <a:spAutoFit/>
          </a:bodyPr>
          <a:lstStyle/>
          <a:p>
            <a:pPr marL="457200" lvl="0" indent="-228600" algn="l" rtl="0">
              <a:lnSpc>
                <a:spcPct val="115000"/>
              </a:lnSpc>
              <a:spcBef>
                <a:spcPts val="0"/>
              </a:spcBef>
              <a:spcAft>
                <a:spcPts val="0"/>
              </a:spcAft>
              <a:buClr>
                <a:srgbClr val="FFFFFF"/>
              </a:buClr>
              <a:buSzPts val="1600"/>
              <a:buFont typeface="Lato"/>
              <a:buNone/>
            </a:pPr>
            <a:r>
              <a:rPr lang="en" sz="1600">
                <a:solidFill>
                  <a:srgbClr val="FFFFFF"/>
                </a:solidFill>
                <a:latin typeface="Lato"/>
                <a:ea typeface="Lato"/>
                <a:cs typeface="Lato"/>
                <a:sym typeface="Lato"/>
              </a:rPr>
              <a:t>Prediction and Accuracy Evaluation:</a:t>
            </a:r>
            <a:endParaRPr sz="1600">
              <a:solidFill>
                <a:srgbClr val="FFFFFF"/>
              </a:solidFill>
              <a:latin typeface="Lato"/>
              <a:ea typeface="Lato"/>
              <a:cs typeface="Lato"/>
              <a:sym typeface="Lato"/>
            </a:endParaRPr>
          </a:p>
          <a:p>
            <a:pPr marL="914400" lvl="0" indent="0" algn="l" rtl="0">
              <a:lnSpc>
                <a:spcPct val="115000"/>
              </a:lnSpc>
              <a:spcBef>
                <a:spcPts val="0"/>
              </a:spcBef>
              <a:spcAft>
                <a:spcPts val="0"/>
              </a:spcAft>
              <a:buNone/>
            </a:pPr>
            <a:endParaRPr>
              <a:solidFill>
                <a:srgbClr val="FFFFFF"/>
              </a:solidFill>
              <a:latin typeface="Lato"/>
              <a:ea typeface="Lato"/>
              <a:cs typeface="Lato"/>
              <a:sym typeface="Lato"/>
            </a:endParaRPr>
          </a:p>
          <a:p>
            <a:pPr marL="914400" lvl="1" indent="-317500" algn="l" rtl="0">
              <a:lnSpc>
                <a:spcPct val="115000"/>
              </a:lnSpc>
              <a:spcBef>
                <a:spcPts val="0"/>
              </a:spcBef>
              <a:spcAft>
                <a:spcPts val="0"/>
              </a:spcAft>
              <a:buClr>
                <a:srgbClr val="FFFFFF"/>
              </a:buClr>
              <a:buSzPts val="1400"/>
              <a:buFont typeface="Roboto"/>
              <a:buChar char="●"/>
            </a:pPr>
            <a:r>
              <a:rPr lang="en">
                <a:solidFill>
                  <a:srgbClr val="FFFFFF"/>
                </a:solidFill>
                <a:latin typeface="Lato"/>
                <a:ea typeface="Lato"/>
                <a:cs typeface="Lato"/>
                <a:sym typeface="Lato"/>
              </a:rPr>
              <a:t>Utilize the trained model to predict labels for the test set (X_test and y_test).</a:t>
            </a:r>
            <a:endParaRPr>
              <a:solidFill>
                <a:srgbClr val="FFFFFF"/>
              </a:solidFill>
              <a:latin typeface="Lato"/>
              <a:ea typeface="Lato"/>
              <a:cs typeface="Lato"/>
              <a:sym typeface="Lato"/>
            </a:endParaRPr>
          </a:p>
          <a:p>
            <a:pPr marL="914400" lvl="1" indent="-317500" algn="l" rtl="0">
              <a:lnSpc>
                <a:spcPct val="115000"/>
              </a:lnSpc>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Evaluate the accuracy of the model on the test set and display the result.</a:t>
            </a:r>
            <a:endParaRPr>
              <a:solidFill>
                <a:srgbClr val="FFFFFF"/>
              </a:solidFill>
              <a:latin typeface="Lato"/>
              <a:ea typeface="Lato"/>
              <a:cs typeface="Lato"/>
              <a:sym typeface="Lato"/>
            </a:endParaRPr>
          </a:p>
          <a:p>
            <a:pPr marL="1371600" lvl="0" indent="0" algn="l" rtl="0">
              <a:lnSpc>
                <a:spcPct val="115000"/>
              </a:lnSpc>
              <a:spcBef>
                <a:spcPts val="0"/>
              </a:spcBef>
              <a:spcAft>
                <a:spcPts val="0"/>
              </a:spcAft>
              <a:buNone/>
            </a:pPr>
            <a:endParaRPr>
              <a:solidFill>
                <a:srgbClr val="FFFFFF"/>
              </a:solidFill>
              <a:latin typeface="Lato"/>
              <a:ea typeface="Lato"/>
              <a:cs typeface="Lato"/>
              <a:sym typeface="Lato"/>
            </a:endParaRPr>
          </a:p>
          <a:p>
            <a:pPr marL="457200" lvl="0" indent="-228600" algn="l" rtl="0">
              <a:lnSpc>
                <a:spcPct val="115000"/>
              </a:lnSpc>
              <a:spcBef>
                <a:spcPts val="0"/>
              </a:spcBef>
              <a:spcAft>
                <a:spcPts val="0"/>
              </a:spcAft>
              <a:buClr>
                <a:srgbClr val="FFFFFF"/>
              </a:buClr>
              <a:buSzPts val="1600"/>
              <a:buFont typeface="Lato"/>
              <a:buNone/>
            </a:pPr>
            <a:r>
              <a:rPr lang="en" sz="1600">
                <a:solidFill>
                  <a:srgbClr val="FFFFFF"/>
                </a:solidFill>
                <a:latin typeface="Lato"/>
                <a:ea typeface="Lato"/>
                <a:cs typeface="Lato"/>
                <a:sym typeface="Lato"/>
              </a:rPr>
              <a:t>Random Prediction Inspection:</a:t>
            </a:r>
            <a:endParaRPr sz="1600">
              <a:solidFill>
                <a:srgbClr val="FFFFFF"/>
              </a:solidFill>
              <a:latin typeface="Lato"/>
              <a:ea typeface="Lato"/>
              <a:cs typeface="Lato"/>
              <a:sym typeface="Lato"/>
            </a:endParaRPr>
          </a:p>
          <a:p>
            <a:pPr marL="914400" lvl="0" indent="0" algn="l" rtl="0">
              <a:lnSpc>
                <a:spcPct val="115000"/>
              </a:lnSpc>
              <a:spcBef>
                <a:spcPts val="0"/>
              </a:spcBef>
              <a:spcAft>
                <a:spcPts val="0"/>
              </a:spcAft>
              <a:buNone/>
            </a:pPr>
            <a:endParaRPr>
              <a:solidFill>
                <a:srgbClr val="FFFFFF"/>
              </a:solidFill>
              <a:latin typeface="Lato"/>
              <a:ea typeface="Lato"/>
              <a:cs typeface="Lato"/>
              <a:sym typeface="Lato"/>
            </a:endParaRPr>
          </a:p>
          <a:p>
            <a:pPr marL="914400" lvl="1" indent="-317500" algn="l" rtl="0">
              <a:lnSpc>
                <a:spcPct val="115000"/>
              </a:lnSpc>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Randomly select a news title from the test set for inspection.</a:t>
            </a:r>
            <a:endParaRPr>
              <a:solidFill>
                <a:srgbClr val="FFFFFF"/>
              </a:solidFill>
              <a:latin typeface="Lato"/>
              <a:ea typeface="Lato"/>
              <a:cs typeface="Lato"/>
              <a:sym typeface="Lato"/>
            </a:endParaRPr>
          </a:p>
          <a:p>
            <a:pPr marL="914400" lvl="1" indent="-317500" algn="l" rtl="0">
              <a:lnSpc>
                <a:spcPct val="115000"/>
              </a:lnSpc>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Predict its label using the trained model and compare it with the assigned label from the test set.</a:t>
            </a:r>
            <a:endParaRPr>
              <a:solidFill>
                <a:srgbClr val="FFFF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988</Words>
  <Application>Microsoft Office PowerPoint</Application>
  <PresentationFormat>On-screen Show (16:9)</PresentationFormat>
  <Paragraphs>77</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Montserrat</vt:lpstr>
      <vt:lpstr>Arial</vt:lpstr>
      <vt:lpstr>Lato</vt:lpstr>
      <vt:lpstr>Bookman Old Style</vt:lpstr>
      <vt:lpstr>Roboto</vt:lpstr>
      <vt:lpstr>Focus</vt:lpstr>
      <vt:lpstr>Fake News Detection using Naïve Bayes</vt:lpstr>
      <vt:lpstr>INTRODUCTION</vt:lpstr>
      <vt:lpstr>OBJECTIVES</vt:lpstr>
      <vt:lpstr>Naïve Bayes Classifier Algorithm</vt:lpstr>
      <vt:lpstr>Bayes' Theorem</vt:lpstr>
      <vt:lpstr>METHODOLOGY</vt:lpstr>
      <vt:lpstr>PowerPoint Presentation</vt:lpstr>
      <vt:lpstr>PowerPoint Presentation</vt:lpstr>
      <vt:lpstr>PowerPoint Presentation</vt:lpstr>
      <vt:lpstr>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using Naïve Bayes</dc:title>
  <cp:lastModifiedBy>KRG</cp:lastModifiedBy>
  <cp:revision>1</cp:revision>
  <dcterms:modified xsi:type="dcterms:W3CDTF">2023-11-28T22:09:08Z</dcterms:modified>
</cp:coreProperties>
</file>