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8" r:id="rId3"/>
    <p:sldId id="269" r:id="rId4"/>
    <p:sldId id="276" r:id="rId5"/>
    <p:sldId id="273" r:id="rId6"/>
    <p:sldId id="274" r:id="rId7"/>
    <p:sldId id="275" r:id="rId8"/>
    <p:sldId id="278" r:id="rId9"/>
    <p:sldId id="27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1301" y="-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9BCE3A7E-C01D-95F3-953D-10924AFF7C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568DF76-461C-0DF9-C6AC-C76390BAB2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582BA-7EFE-407E-89C4-0B93D6902EB6}" type="datetimeFigureOut">
              <a:rPr lang="en-IN" smtClean="0"/>
              <a:pPr/>
              <a:t>20-08-2025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C73B6F2-060B-2A7D-7267-3DD694FDFB0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10BA839-3ABC-5C0D-B49D-B8F36CE4D45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3285F1-9BFD-45D1-BC78-62ED228D705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704490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93DB3-DD50-4BCB-808F-056A97D70943}" type="datetimeFigureOut">
              <a:rPr lang="en-IN" smtClean="0"/>
              <a:pPr/>
              <a:t>20-08-2025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895A5-E90E-45A6-8EC9-92031BC7B8C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42898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41AA8A-0461-E3D2-B78A-78BA4BEFE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994A8B7-25F6-FC66-6BBD-59EEC98E1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C008EC6-70D8-57A7-4958-EB39C4D20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C7B9-7CC0-4911-9AF6-AED46E45886F}" type="datetimeFigureOut">
              <a:rPr lang="en-IN" smtClean="0"/>
              <a:pPr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275A61-AC31-040F-F754-9F799CDEE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94B090F-A0DD-F788-C924-F8F11C7F2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88A0-1D07-4E84-BFD6-12C507F498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646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B9D13C-747B-5CE2-C2D9-9C5AB4800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153AD1A-CEE9-D8D7-CD69-52E7162B0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EB5284D-C200-2179-9F96-7F0CE1BF1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C7B9-7CC0-4911-9AF6-AED46E45886F}" type="datetimeFigureOut">
              <a:rPr lang="en-IN" smtClean="0"/>
              <a:pPr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57A3B2-FA29-2320-C4FE-703F5D73F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A44ED84-8891-7E35-ABFF-C1F1EA4A1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88A0-1D07-4E84-BFD6-12C507F498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923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68F725E-4475-7435-3A50-D8944F08EF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727C3BB-411D-B43A-D535-F3D5BBF00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B14230D-63A7-03DB-D233-64B38F577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C7B9-7CC0-4911-9AF6-AED46E45886F}" type="datetimeFigureOut">
              <a:rPr lang="en-IN" smtClean="0"/>
              <a:pPr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47348B5-6EAA-E750-9B01-50818773F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E2379E0-EF84-8A6D-5F3F-5FE9CDB7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88A0-1D07-4E84-BFD6-12C507F498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332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5D1550-720F-1551-7ECD-38E0A181E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B52ED2-9EAE-3FC1-552D-936317F72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AB3D6D7-9C62-0BA4-ECCE-C7F1B498C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C7B9-7CC0-4911-9AF6-AED46E45886F}" type="datetimeFigureOut">
              <a:rPr lang="en-IN" smtClean="0"/>
              <a:pPr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334C0DA-BD3E-2922-843E-052FCBAF7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9C66839-9AC9-7FFA-6B9C-90E48BA13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88A0-1D07-4E84-BFD6-12C507F498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34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E1AA9B-5C3B-B473-97BC-C563A1B59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0981002-C0AB-597C-017F-395D4D440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26A9F7-3A4B-FD87-C0E7-6309184F7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C7B9-7CC0-4911-9AF6-AED46E45886F}" type="datetimeFigureOut">
              <a:rPr lang="en-IN" smtClean="0"/>
              <a:pPr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323DB98-A48F-F5EE-CCA5-1DE7A1AD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A157016-015F-3B6C-A134-3212E7F6B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88A0-1D07-4E84-BFD6-12C507F498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911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B53EFD-CC5D-DB08-961B-C3B9356A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04AC6C-EC53-1A3D-ABF6-B5B34FB17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8CACC6C-4EC4-0CED-0818-7EAEC8945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1D06209-BD80-EEF0-1DDC-5C63F1DDA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C7B9-7CC0-4911-9AF6-AED46E45886F}" type="datetimeFigureOut">
              <a:rPr lang="en-IN" smtClean="0"/>
              <a:pPr/>
              <a:t>20-08-2025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BC34277-06EF-8234-188E-19A31C38A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A6DA4A4-6F1E-3530-0EF3-30D1912F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88A0-1D07-4E84-BFD6-12C507F498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31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5302AC-976D-774F-026F-89DEEFBE9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5703695-CC07-353B-DB24-4D620826C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E09E3ED-3C4D-5DB7-3580-0044FCB88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D9AA589-B8EB-B021-2764-A6606477B8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510EB89-042B-75BE-B3A3-8EF0E3348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C00D317-6560-763B-0171-5DCDF388D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C7B9-7CC0-4911-9AF6-AED46E45886F}" type="datetimeFigureOut">
              <a:rPr lang="en-IN" smtClean="0"/>
              <a:pPr/>
              <a:t>20-08-2025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AB9185F-70EF-DEBC-EA5D-4A445E84B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F2E1051-F31E-D5D1-E18E-D686B9215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88A0-1D07-4E84-BFD6-12C507F498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45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3F6887-0403-6A89-E11C-79FDC369D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A67A29C-DA86-EC2B-2852-2EAA34219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C7B9-7CC0-4911-9AF6-AED46E45886F}" type="datetimeFigureOut">
              <a:rPr lang="en-IN" smtClean="0"/>
              <a:pPr/>
              <a:t>20-08-2025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6945625-7DFF-9CE8-3985-DFBBFC4FD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F75EE1F-503A-BD55-1AFB-01B04AF4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88A0-1D07-4E84-BFD6-12C507F498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74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75F3978-FE3A-4595-3568-DBE97412C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C7B9-7CC0-4911-9AF6-AED46E45886F}" type="datetimeFigureOut">
              <a:rPr lang="en-IN" smtClean="0"/>
              <a:pPr/>
              <a:t>20-08-2025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EB05577-633A-F73F-F2EF-7CC15E881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D329FA2-3A34-82F4-5298-1C3972E38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88A0-1D07-4E84-BFD6-12C507F498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22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F6A3D7-DCC9-3DBA-6701-3FFDCF597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A5B413-97C6-02AF-ED0F-8E540975C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96371D3-C073-996F-A44C-FF2D185BC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3F4B48A-6110-CA23-CB80-3E94220A0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C7B9-7CC0-4911-9AF6-AED46E45886F}" type="datetimeFigureOut">
              <a:rPr lang="en-IN" smtClean="0"/>
              <a:pPr/>
              <a:t>20-08-2025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CDDB034-A781-2AE2-0F77-74C7AE9FF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4E4FA56-B522-EF1F-0376-62598D024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88A0-1D07-4E84-BFD6-12C507F498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59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9E051-8572-1FE9-6391-B9EA65B33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A23479F-ED9F-952E-3E3E-E780B30392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0673381-BD8B-95D9-C784-123C42A6A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01E1BDA-A36A-B539-4A4D-1884749C7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6C7B9-7CC0-4911-9AF6-AED46E45886F}" type="datetimeFigureOut">
              <a:rPr lang="en-IN" smtClean="0"/>
              <a:pPr/>
              <a:t>20-08-2025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3473645-DE86-EF56-EE24-EBF5D1A16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14461E6-E567-3384-166A-3A5409247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688A0-1D07-4E84-BFD6-12C507F498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011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B352E5C-2F4B-37A6-16C6-3B82ED91B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07995D9-963F-381A-9472-D3D568B2F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177D178-FF8C-8CF3-1B0A-A7E7FEE449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6C7B9-7CC0-4911-9AF6-AED46E45886F}" type="datetimeFigureOut">
              <a:rPr lang="en-IN" smtClean="0"/>
              <a:pPr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CC02D80-5D6B-B4FF-EBA5-D3FE81A2D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4F08575-0B25-2EE8-105C-FEB1BB797F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688A0-1D07-4E84-BFD6-12C507F498B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477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F8B8FA-9FD4-DF1E-8D05-F601315166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				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xmlns="" id="{99FCA55D-A987-694D-E831-6201821D5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409" y="1376739"/>
            <a:ext cx="10972800" cy="5322011"/>
          </a:xfrm>
        </p:spPr>
        <p:txBody>
          <a:bodyPr>
            <a:noAutofit/>
          </a:bodyPr>
          <a:lstStyle/>
          <a:p>
            <a:r>
              <a:rPr lang="en-IN" sz="4400" b="1" dirty="0">
                <a:latin typeface="Trebuchet MS" panose="020B0603020202020204" pitchFamily="34" charset="0"/>
              </a:rPr>
              <a:t>Summer Training Project Presentation</a:t>
            </a:r>
          </a:p>
          <a:p>
            <a:r>
              <a:rPr lang="en-IN" sz="3600" dirty="0">
                <a:latin typeface="Trebuchet MS" panose="020B0603020202020204" pitchFamily="34" charset="0"/>
              </a:rPr>
              <a:t>on</a:t>
            </a:r>
          </a:p>
          <a:p>
            <a:r>
              <a:rPr lang="en-IN" sz="2800" b="1" dirty="0" smtClean="0">
                <a:latin typeface="Trebuchet MS" panose="020B0603020202020204" pitchFamily="34" charset="0"/>
              </a:rPr>
              <a:t>Skin </a:t>
            </a:r>
            <a:r>
              <a:rPr lang="en-IN" sz="2800" b="1" dirty="0" err="1" smtClean="0">
                <a:latin typeface="Trebuchet MS" panose="020B0603020202020204" pitchFamily="34" charset="0"/>
              </a:rPr>
              <a:t>Saathi</a:t>
            </a:r>
            <a:endParaRPr lang="en-IN" sz="2800" b="1" dirty="0"/>
          </a:p>
          <a:p>
            <a:endParaRPr lang="en-IN" b="1" dirty="0"/>
          </a:p>
          <a:p>
            <a:endParaRPr lang="en-IN" sz="3200" dirty="0"/>
          </a:p>
          <a:p>
            <a:pPr algn="l"/>
            <a:endParaRPr lang="en-IN" sz="2800" dirty="0"/>
          </a:p>
          <a:p>
            <a:endParaRPr lang="en-IN" dirty="0"/>
          </a:p>
          <a:p>
            <a:endParaRPr lang="en-IN" sz="1400" b="1" dirty="0">
              <a:latin typeface="Trebuchet MS" panose="020B0603020202020204" pitchFamily="34" charset="0"/>
            </a:endParaRPr>
          </a:p>
          <a:p>
            <a:r>
              <a:rPr lang="en-IN" b="1" dirty="0">
                <a:latin typeface="Trebuchet MS" panose="020B0603020202020204" pitchFamily="34" charset="0"/>
              </a:rPr>
              <a:t>Under Supervision of</a:t>
            </a:r>
          </a:p>
          <a:p>
            <a:r>
              <a:rPr lang="en-IN" dirty="0" err="1" smtClean="0">
                <a:latin typeface="Trebuchet MS" panose="020B0603020202020204" pitchFamily="34" charset="0"/>
              </a:rPr>
              <a:t>Dr.</a:t>
            </a:r>
            <a:r>
              <a:rPr lang="en-IN" dirty="0" smtClean="0">
                <a:latin typeface="Trebuchet MS" panose="020B0603020202020204" pitchFamily="34" charset="0"/>
              </a:rPr>
              <a:t> Vijay Kumar </a:t>
            </a:r>
            <a:r>
              <a:rPr lang="en-IN" dirty="0" err="1" smtClean="0">
                <a:latin typeface="Trebuchet MS" panose="020B0603020202020204" pitchFamily="34" charset="0"/>
              </a:rPr>
              <a:t>Dwivedi</a:t>
            </a:r>
            <a:endParaRPr lang="en-IN" dirty="0">
              <a:latin typeface="Trebuchet MS" panose="020B0603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510DADA8-0C51-2EEC-0CF1-95C5C83F674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34" y="296621"/>
            <a:ext cx="2290579" cy="73657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EA21519-5B45-B4EB-1438-13D4194FE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591" y="140651"/>
            <a:ext cx="1368026" cy="88412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7B621119-736C-9442-32B2-785335AAC880}"/>
              </a:ext>
            </a:extLst>
          </p:cNvPr>
          <p:cNvCxnSpPr/>
          <p:nvPr/>
        </p:nvCxnSpPr>
        <p:spPr>
          <a:xfrm>
            <a:off x="0" y="1105981"/>
            <a:ext cx="12145617" cy="0"/>
          </a:xfrm>
          <a:prstGeom prst="line">
            <a:avLst/>
          </a:prstGeom>
          <a:scene3d>
            <a:camera prst="orthographicFront"/>
            <a:lightRig rig="threePt" dir="t"/>
          </a:scene3d>
          <a:sp3d extrusionH="50800" contourW="19050">
            <a:bevelT w="95250"/>
            <a:bevelB w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17E1CBB-AF57-3F2D-3AD0-7A6F5C29C0A9}"/>
              </a:ext>
            </a:extLst>
          </p:cNvPr>
          <p:cNvSpPr/>
          <p:nvPr/>
        </p:nvSpPr>
        <p:spPr>
          <a:xfrm>
            <a:off x="2525731" y="3165085"/>
            <a:ext cx="7212459" cy="107878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Trebuchet MS" panose="020B0603020202020204" pitchFamily="34" charset="0"/>
              </a:rPr>
              <a:t>Project Oriented Machine Learning</a:t>
            </a:r>
            <a:endParaRPr lang="en-US" sz="3600" b="1" dirty="0">
              <a:latin typeface="Trebuchet MS" panose="020B0603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2CA2278-3693-E2D0-9D5D-F914C1D8A271}"/>
              </a:ext>
            </a:extLst>
          </p:cNvPr>
          <p:cNvSpPr/>
          <p:nvPr/>
        </p:nvSpPr>
        <p:spPr>
          <a:xfrm>
            <a:off x="7167786" y="4243870"/>
            <a:ext cx="4293815" cy="9335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latin typeface="Trebuchet MS" panose="020B0603020202020204" pitchFamily="34" charset="0"/>
              </a:rPr>
              <a:t>2300100100209</a:t>
            </a:r>
          </a:p>
          <a:p>
            <a:r>
              <a:rPr lang="en-US" sz="2400" dirty="0" smtClean="0">
                <a:latin typeface="Trebuchet MS" panose="020B0603020202020204" pitchFamily="34" charset="0"/>
              </a:rPr>
              <a:t>2300100100218</a:t>
            </a:r>
            <a:endParaRPr lang="en-US" sz="2400" dirty="0">
              <a:latin typeface="Trebuchet MS" panose="020B0603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46BAD09-DB03-3CBF-F4A9-1140E6DD5FBE}"/>
              </a:ext>
            </a:extLst>
          </p:cNvPr>
          <p:cNvSpPr/>
          <p:nvPr/>
        </p:nvSpPr>
        <p:spPr>
          <a:xfrm>
            <a:off x="2453810" y="4200418"/>
            <a:ext cx="3708971" cy="107878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dirty="0" err="1" smtClean="0">
                <a:latin typeface="Trebuchet MS" panose="020B0603020202020204" pitchFamily="34" charset="0"/>
              </a:rPr>
              <a:t>Kritika</a:t>
            </a:r>
            <a:r>
              <a:rPr lang="en-US" sz="2400" dirty="0" smtClean="0"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latin typeface="Trebuchet MS" panose="020B0603020202020204" pitchFamily="34" charset="0"/>
              </a:rPr>
              <a:t>Chaurasia</a:t>
            </a:r>
            <a:endParaRPr lang="en-US" sz="2400" dirty="0" smtClean="0">
              <a:latin typeface="Trebuchet MS" panose="020B0603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 err="1" smtClean="0">
                <a:latin typeface="Trebuchet MS" panose="020B0603020202020204" pitchFamily="34" charset="0"/>
              </a:rPr>
              <a:t>Mahima</a:t>
            </a:r>
            <a:r>
              <a:rPr lang="en-US" sz="2400" dirty="0" smtClean="0">
                <a:latin typeface="Trebuchet MS" panose="020B0603020202020204" pitchFamily="34" charset="0"/>
              </a:rPr>
              <a:t> </a:t>
            </a:r>
            <a:r>
              <a:rPr lang="en-US" sz="2400" dirty="0" err="1" smtClean="0">
                <a:latin typeface="Trebuchet MS" panose="020B0603020202020204" pitchFamily="34" charset="0"/>
              </a:rPr>
              <a:t>Tripathi</a:t>
            </a:r>
            <a:endParaRPr lang="en-US" sz="2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57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C08395E-D611-AA84-9603-DC0ABB701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xmlns="" id="{8ADB9452-4841-5900-0A13-8D4F4692FC8F}"/>
              </a:ext>
            </a:extLst>
          </p:cNvPr>
          <p:cNvSpPr txBox="1">
            <a:spLocks/>
          </p:cNvSpPr>
          <p:nvPr/>
        </p:nvSpPr>
        <p:spPr>
          <a:xfrm>
            <a:off x="691718" y="2034284"/>
            <a:ext cx="10515600" cy="3914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			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DF0CF307-3F72-574E-8244-07B1DE4FD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2075"/>
            <a:ext cx="10515600" cy="595509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>
                <a:latin typeface="Trebuchet MS" panose="020B0603020202020204" pitchFamily="34" charset="0"/>
              </a:rPr>
              <a:t>Outline</a:t>
            </a:r>
            <a:endParaRPr lang="en-IN" u="sng" dirty="0">
              <a:latin typeface="Trebuchet MS" panose="020B0603020202020204" pitchFamily="34" charset="0"/>
            </a:endParaRP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xmlns="" id="{9A7C4B76-F98F-9764-43EB-3E3BF4F8E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4648"/>
            <a:ext cx="10515600" cy="4491945"/>
          </a:xfrm>
        </p:spPr>
        <p:txBody>
          <a:bodyPr>
            <a:normAutofit/>
          </a:bodyPr>
          <a:lstStyle/>
          <a:p>
            <a:endParaRPr lang="en-IN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Introduction</a:t>
            </a:r>
          </a:p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Objective</a:t>
            </a:r>
          </a:p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Data Flow Diagram</a:t>
            </a:r>
          </a:p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Future Scope</a:t>
            </a:r>
          </a:p>
          <a:p>
            <a:r>
              <a:rPr lang="en-IN" sz="2400" dirty="0" smtClean="0">
                <a:latin typeface="Arial" pitchFamily="34" charset="0"/>
                <a:cs typeface="Arial" pitchFamily="34" charset="0"/>
              </a:rPr>
              <a:t>Conclusion </a:t>
            </a:r>
          </a:p>
          <a:p>
            <a:r>
              <a:rPr lang="en-IN" sz="2400" smtClean="0">
                <a:latin typeface="Arial" pitchFamily="34" charset="0"/>
                <a:cs typeface="Arial" pitchFamily="34" charset="0"/>
              </a:rPr>
              <a:t>References</a:t>
            </a:r>
            <a:endParaRPr lang="en-IN" sz="24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IN" sz="1800" dirty="0">
              <a:latin typeface="Trebuchet MS" panose="020B0603020202020204" pitchFamily="34" charset="0"/>
            </a:endParaRPr>
          </a:p>
        </p:txBody>
      </p:sp>
      <p:pic>
        <p:nvPicPr>
          <p:cNvPr id="20" name="Content Placeholder 4">
            <a:extLst>
              <a:ext uri="{FF2B5EF4-FFF2-40B4-BE49-F238E27FC236}">
                <a16:creationId xmlns:a16="http://schemas.microsoft.com/office/drawing/2014/main" xmlns="" id="{93AFAF28-1497-1B30-B572-F6CBEF41A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34" y="296621"/>
            <a:ext cx="2290579" cy="73657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680152F6-A079-342A-72A9-9C63EE555C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591" y="140651"/>
            <a:ext cx="1368026" cy="884123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0B8C9FF8-75AE-FC60-0ACA-B8FAFC66720B}"/>
              </a:ext>
            </a:extLst>
          </p:cNvPr>
          <p:cNvCxnSpPr/>
          <p:nvPr/>
        </p:nvCxnSpPr>
        <p:spPr>
          <a:xfrm>
            <a:off x="0" y="1105981"/>
            <a:ext cx="12145617" cy="0"/>
          </a:xfrm>
          <a:prstGeom prst="line">
            <a:avLst/>
          </a:prstGeom>
          <a:scene3d>
            <a:camera prst="orthographicFront"/>
            <a:lightRig rig="threePt" dir="t"/>
          </a:scene3d>
          <a:sp3d extrusionH="50800" contourW="19050">
            <a:bevelT w="95250"/>
            <a:bevelB w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40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1047C71-DE9E-8528-C01E-ADC1A46BF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xmlns="" id="{690606DC-41B8-1E10-E67A-B6E250C5242D}"/>
              </a:ext>
            </a:extLst>
          </p:cNvPr>
          <p:cNvSpPr txBox="1">
            <a:spLocks/>
          </p:cNvSpPr>
          <p:nvPr/>
        </p:nvSpPr>
        <p:spPr>
          <a:xfrm>
            <a:off x="691718" y="2034284"/>
            <a:ext cx="10515600" cy="3914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			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EEE97636-D936-7382-0E0D-A61B61017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2075"/>
            <a:ext cx="10515600" cy="595509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>
                <a:latin typeface="Trebuchet MS" panose="020B0603020202020204" pitchFamily="34" charset="0"/>
              </a:rPr>
              <a:t>Introduction</a:t>
            </a:r>
            <a:endParaRPr lang="en-IN" u="sng" dirty="0">
              <a:latin typeface="Trebuchet MS" panose="020B0603020202020204" pitchFamily="34" charset="0"/>
            </a:endParaRP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xmlns="" id="{CA456588-EAF7-F166-DA41-437D69FDE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3677"/>
            <a:ext cx="10515600" cy="4491945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Skin is the largest organ of the human body and serves as a vital barrier between the internal systems and the external environment. Understanding skin type is essential for maintaining skin health, preventing dermatological issues, and selecting appropriate skincare products. 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With the advancement of artificial intelligence and data science, machine learning (ML) has emerged as a powerful tool for automating complex classification tasks. ML algorithms can learn patterns from data and make accurate predictions, offering a more objective and scalable approach to skin type analysis., oil secretion, sensitivity, pore size, and pigmentation levels.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This project demonstrates how machine learning can revolutionize dermatological diagnostics and skincare personalization. It lays the groundwork for future enhancements, including image-based analysis using deep learning and integration into mobile applications for real-time skin assessment.</a:t>
            </a: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" name="Content Placeholder 4">
            <a:extLst>
              <a:ext uri="{FF2B5EF4-FFF2-40B4-BE49-F238E27FC236}">
                <a16:creationId xmlns:a16="http://schemas.microsoft.com/office/drawing/2014/main" xmlns="" id="{A376CD85-B5AF-EEF0-EED3-DA579B988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34" y="296621"/>
            <a:ext cx="2290579" cy="73657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6B048C48-19D0-B154-6352-AF0418FCFC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591" y="140651"/>
            <a:ext cx="1368026" cy="884123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45C6D13B-7E07-8C37-D1B0-F323D060342D}"/>
              </a:ext>
            </a:extLst>
          </p:cNvPr>
          <p:cNvCxnSpPr/>
          <p:nvPr/>
        </p:nvCxnSpPr>
        <p:spPr>
          <a:xfrm>
            <a:off x="0" y="1105981"/>
            <a:ext cx="12145617" cy="0"/>
          </a:xfrm>
          <a:prstGeom prst="line">
            <a:avLst/>
          </a:prstGeom>
          <a:scene3d>
            <a:camera prst="orthographicFront"/>
            <a:lightRig rig="threePt" dir="t"/>
          </a:scene3d>
          <a:sp3d extrusionH="50800" contourW="19050">
            <a:bevelT w="95250"/>
            <a:bevelB w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48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D0BDF9C-84FC-7749-B01D-2F2D9E8A4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xmlns="" id="{3E3DE789-FF44-6F5F-7015-C7478428CB32}"/>
              </a:ext>
            </a:extLst>
          </p:cNvPr>
          <p:cNvSpPr txBox="1">
            <a:spLocks/>
          </p:cNvSpPr>
          <p:nvPr/>
        </p:nvSpPr>
        <p:spPr>
          <a:xfrm>
            <a:off x="691718" y="2034284"/>
            <a:ext cx="10515600" cy="3914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			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EAFBB1A5-D565-31E4-6453-198364F34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2075"/>
            <a:ext cx="10515600" cy="595509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>
                <a:latin typeface="Trebuchet MS" panose="020B0603020202020204" pitchFamily="34" charset="0"/>
              </a:rPr>
              <a:t>Objectives</a:t>
            </a:r>
            <a:endParaRPr lang="en-IN" u="sng" dirty="0">
              <a:latin typeface="Trebuchet MS" panose="020B0603020202020204" pitchFamily="34" charset="0"/>
            </a:endParaRP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xmlns="" id="{787C0CD0-8BC4-5A63-12AD-364645758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3677"/>
            <a:ext cx="10515600" cy="4491945"/>
          </a:xfrm>
        </p:spPr>
        <p:txBody>
          <a:bodyPr>
            <a:normAutofit/>
          </a:bodyPr>
          <a:lstStyle/>
          <a:p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The primary objective of this project is to build and evaluate various supervised learning models that can accurately predict skin type categories: oily, dry, combination, sensitive, and normal.</a:t>
            </a:r>
          </a:p>
          <a:p>
            <a:endParaRPr lang="en-US" sz="1800" dirty="0" smtClean="0">
              <a:latin typeface="Trebuchet MS" panose="020B0603020202020204" pitchFamily="34" charset="0"/>
            </a:endParaRPr>
          </a:p>
          <a:p>
            <a:pPr>
              <a:buNone/>
            </a:pPr>
            <a:r>
              <a:rPr lang="en-US" sz="1800" dirty="0" smtClean="0"/>
              <a:t>  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Activities involved: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Automate skin type classification 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Analyze structured skin data 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Implement and compare multiple ML algorithms.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Apply data preprocessing techniques.</a:t>
            </a:r>
          </a:p>
          <a:p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" name="Content Placeholder 4">
            <a:extLst>
              <a:ext uri="{FF2B5EF4-FFF2-40B4-BE49-F238E27FC236}">
                <a16:creationId xmlns:a16="http://schemas.microsoft.com/office/drawing/2014/main" xmlns="" id="{8A98B168-69BD-F030-901E-FCA228A0D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34" y="296621"/>
            <a:ext cx="2290579" cy="73657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D0EBE21F-E3F4-3502-03F3-2485723051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591" y="140651"/>
            <a:ext cx="1368026" cy="884123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54A95CCD-FAEE-5F21-1300-761968C5C11C}"/>
              </a:ext>
            </a:extLst>
          </p:cNvPr>
          <p:cNvCxnSpPr/>
          <p:nvPr/>
        </p:nvCxnSpPr>
        <p:spPr>
          <a:xfrm>
            <a:off x="0" y="1105981"/>
            <a:ext cx="12145617" cy="0"/>
          </a:xfrm>
          <a:prstGeom prst="line">
            <a:avLst/>
          </a:prstGeom>
          <a:scene3d>
            <a:camera prst="orthographicFront"/>
            <a:lightRig rig="threePt" dir="t"/>
          </a:scene3d>
          <a:sp3d extrusionH="50800" contourW="19050">
            <a:bevelT w="95250"/>
            <a:bevelB w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72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155934A-587E-F634-ACDA-39BE9D3D1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xmlns="" id="{3DA77D1C-F121-206C-0361-3CDA700023AA}"/>
              </a:ext>
            </a:extLst>
          </p:cNvPr>
          <p:cNvSpPr txBox="1">
            <a:spLocks/>
          </p:cNvSpPr>
          <p:nvPr/>
        </p:nvSpPr>
        <p:spPr>
          <a:xfrm>
            <a:off x="1342663" y="2034284"/>
            <a:ext cx="9306046" cy="4540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			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225A6E71-D6D1-123D-A85C-AA38BA9E0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2075"/>
            <a:ext cx="10515600" cy="595509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>
                <a:latin typeface="Trebuchet MS" panose="020B0603020202020204" pitchFamily="34" charset="0"/>
              </a:rPr>
              <a:t>Data Flow </a:t>
            </a:r>
            <a:r>
              <a:rPr lang="en-US" u="sng" dirty="0" smtClean="0">
                <a:latin typeface="Trebuchet MS" panose="020B0603020202020204" pitchFamily="34" charset="0"/>
              </a:rPr>
              <a:t>Diagram</a:t>
            </a:r>
            <a:endParaRPr lang="en-IN" u="sng" dirty="0">
              <a:latin typeface="Trebuchet MS" panose="020B0603020202020204" pitchFamily="34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522" y="2153541"/>
            <a:ext cx="8821647" cy="3922520"/>
          </a:xfrm>
        </p:spPr>
      </p:pic>
      <p:pic>
        <p:nvPicPr>
          <p:cNvPr id="20" name="Content Placeholder 4">
            <a:extLst>
              <a:ext uri="{FF2B5EF4-FFF2-40B4-BE49-F238E27FC236}">
                <a16:creationId xmlns:a16="http://schemas.microsoft.com/office/drawing/2014/main" xmlns="" id="{6646E5F1-C609-9123-F49F-7849A8AC59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34" y="296621"/>
            <a:ext cx="2290579" cy="73657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04CF3E42-730F-DD85-8A7D-14A5CAB350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591" y="140651"/>
            <a:ext cx="1368026" cy="884123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985A858A-D0FA-350C-C0AE-D8DAF75481FF}"/>
              </a:ext>
            </a:extLst>
          </p:cNvPr>
          <p:cNvCxnSpPr/>
          <p:nvPr/>
        </p:nvCxnSpPr>
        <p:spPr>
          <a:xfrm>
            <a:off x="0" y="1105981"/>
            <a:ext cx="12145617" cy="0"/>
          </a:xfrm>
          <a:prstGeom prst="line">
            <a:avLst/>
          </a:prstGeom>
          <a:scene3d>
            <a:camera prst="orthographicFront"/>
            <a:lightRig rig="threePt" dir="t"/>
          </a:scene3d>
          <a:sp3d extrusionH="50800" contourW="19050">
            <a:bevelT w="95250"/>
            <a:bevelB w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65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D94BAFA-C592-6E55-F818-230D80E53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xmlns="" id="{EA917874-E942-8E27-5727-4CF761368A00}"/>
              </a:ext>
            </a:extLst>
          </p:cNvPr>
          <p:cNvSpPr txBox="1">
            <a:spLocks/>
          </p:cNvSpPr>
          <p:nvPr/>
        </p:nvSpPr>
        <p:spPr>
          <a:xfrm>
            <a:off x="691718" y="2034284"/>
            <a:ext cx="10515600" cy="3914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			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6797BE05-8F59-7FA4-8DFC-C78CE047B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2075"/>
            <a:ext cx="10515600" cy="595509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>
                <a:latin typeface="Trebuchet MS" panose="020B0603020202020204" pitchFamily="34" charset="0"/>
              </a:rPr>
              <a:t>Future Work</a:t>
            </a:r>
            <a:endParaRPr lang="en-IN" u="sng" dirty="0">
              <a:latin typeface="Trebuchet MS" panose="020B0603020202020204" pitchFamily="34" charset="0"/>
            </a:endParaRP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xmlns="" id="{576252F9-7407-F97F-6D97-2D0D9E646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3677"/>
            <a:ext cx="10515600" cy="449194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dirty="0" smtClean="0">
                <a:latin typeface="Trebuchet MS" panose="020B0603020202020204" pitchFamily="34" charset="0"/>
              </a:rPr>
              <a:t> </a:t>
            </a:r>
          </a:p>
          <a:p>
            <a:pPr>
              <a:buNone/>
            </a:pPr>
            <a:r>
              <a:rPr lang="en-IN" sz="2000" dirty="0" smtClean="0">
                <a:latin typeface="Arial" pitchFamily="34" charset="0"/>
                <a:cs typeface="Arial" pitchFamily="34" charset="0"/>
              </a:rPr>
              <a:t>1.Personalized </a:t>
            </a:r>
            <a:r>
              <a:rPr lang="en-IN" sz="2000" dirty="0" err="1" smtClean="0">
                <a:latin typeface="Arial" pitchFamily="34" charset="0"/>
                <a:cs typeface="Arial" pitchFamily="34" charset="0"/>
              </a:rPr>
              <a:t>SkinCare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 Recommendations.</a:t>
            </a:r>
          </a:p>
          <a:p>
            <a:pPr>
              <a:buNone/>
            </a:pPr>
            <a:r>
              <a:rPr lang="en-IN" sz="2000" dirty="0" smtClean="0">
                <a:latin typeface="Arial" pitchFamily="34" charset="0"/>
                <a:cs typeface="Arial" pitchFamily="34" charset="0"/>
              </a:rPr>
              <a:t> 2. Dermatological Diagnostics.</a:t>
            </a:r>
          </a:p>
          <a:p>
            <a:pPr>
              <a:buNone/>
            </a:pPr>
            <a:r>
              <a:rPr lang="en-IN" sz="2000" dirty="0" smtClean="0">
                <a:latin typeface="Arial" pitchFamily="34" charset="0"/>
                <a:cs typeface="Arial" pitchFamily="34" charset="0"/>
              </a:rPr>
              <a:t> 3. Predictive </a:t>
            </a:r>
            <a:r>
              <a:rPr lang="en-IN" sz="2000" dirty="0" err="1" smtClean="0">
                <a:latin typeface="Arial" pitchFamily="34" charset="0"/>
                <a:cs typeface="Arial" pitchFamily="34" charset="0"/>
              </a:rPr>
              <a:t>Modeling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  for Skin Aging.</a:t>
            </a:r>
          </a:p>
          <a:p>
            <a:pPr>
              <a:buNone/>
            </a:pPr>
            <a:r>
              <a:rPr lang="en-IN" sz="2000" dirty="0" smtClean="0">
                <a:latin typeface="Arial" pitchFamily="34" charset="0"/>
                <a:cs typeface="Arial" pitchFamily="34" charset="0"/>
              </a:rPr>
              <a:t> 4. Image-Based Skin Type Classification.</a:t>
            </a:r>
          </a:p>
          <a:p>
            <a:pPr>
              <a:buNone/>
            </a:pPr>
            <a:r>
              <a:rPr lang="en-IN" sz="2000" smtClean="0">
                <a:latin typeface="Arial" pitchFamily="34" charset="0"/>
                <a:cs typeface="Arial" pitchFamily="34" charset="0"/>
              </a:rPr>
              <a:t> 5.</a:t>
            </a:r>
            <a:r>
              <a:rPr lang="en-IN" sz="2000" smtClean="0">
                <a:latin typeface="Arial" pitchFamily="34" charset="0"/>
                <a:cs typeface="Arial" pitchFamily="34" charset="0"/>
              </a:rPr>
              <a:t>Intergration 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with </a:t>
            </a:r>
            <a:r>
              <a:rPr lang="en-IN" sz="2000" dirty="0" err="1" smtClean="0">
                <a:latin typeface="Arial" pitchFamily="34" charset="0"/>
                <a:cs typeface="Arial" pitchFamily="34" charset="0"/>
              </a:rPr>
              <a:t>Wearables</a:t>
            </a:r>
            <a:r>
              <a:rPr lang="en-IN" sz="2000" dirty="0" smtClean="0">
                <a:latin typeface="Arial" pitchFamily="34" charset="0"/>
                <a:cs typeface="Arial" pitchFamily="34" charset="0"/>
              </a:rPr>
              <a:t> and IOT.</a:t>
            </a:r>
          </a:p>
          <a:p>
            <a:pPr>
              <a:buNone/>
            </a:pPr>
            <a:r>
              <a:rPr lang="en-IN" sz="2000" dirty="0" smtClean="0">
                <a:latin typeface="Arial" pitchFamily="34" charset="0"/>
                <a:cs typeface="Arial" pitchFamily="34" charset="0"/>
              </a:rPr>
              <a:t> </a:t>
            </a: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" name="Content Placeholder 4">
            <a:extLst>
              <a:ext uri="{FF2B5EF4-FFF2-40B4-BE49-F238E27FC236}">
                <a16:creationId xmlns:a16="http://schemas.microsoft.com/office/drawing/2014/main" xmlns="" id="{EB1D0318-6550-EC88-F3AF-851BB4016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34" y="296621"/>
            <a:ext cx="2290579" cy="73657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D621C906-46E9-BD68-7B7C-DF38DA05B1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591" y="140651"/>
            <a:ext cx="1368026" cy="884123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47CAD0B6-0563-E4E4-4ADE-CCEEE57C51FF}"/>
              </a:ext>
            </a:extLst>
          </p:cNvPr>
          <p:cNvCxnSpPr/>
          <p:nvPr/>
        </p:nvCxnSpPr>
        <p:spPr>
          <a:xfrm>
            <a:off x="0" y="1105981"/>
            <a:ext cx="12145617" cy="0"/>
          </a:xfrm>
          <a:prstGeom prst="line">
            <a:avLst/>
          </a:prstGeom>
          <a:scene3d>
            <a:camera prst="orthographicFront"/>
            <a:lightRig rig="threePt" dir="t"/>
          </a:scene3d>
          <a:sp3d extrusionH="50800" contourW="19050">
            <a:bevelT w="95250"/>
            <a:bevelB w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00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0D415D0-33A7-F83F-328D-5D5E931E0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xmlns="" id="{92B2B5E6-4C45-2948-ABFF-53A3989C25CC}"/>
              </a:ext>
            </a:extLst>
          </p:cNvPr>
          <p:cNvSpPr txBox="1">
            <a:spLocks/>
          </p:cNvSpPr>
          <p:nvPr/>
        </p:nvSpPr>
        <p:spPr>
          <a:xfrm>
            <a:off x="691718" y="2034284"/>
            <a:ext cx="10515600" cy="3914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			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CC894896-8B14-BD5D-5CC3-7466E8160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2075"/>
            <a:ext cx="10515600" cy="595509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>
                <a:latin typeface="Trebuchet MS" panose="020B0603020202020204" pitchFamily="34" charset="0"/>
              </a:rPr>
              <a:t>Conclusion</a:t>
            </a:r>
            <a:endParaRPr lang="en-IN" u="sng" dirty="0">
              <a:latin typeface="Trebuchet MS" panose="020B0603020202020204" pitchFamily="34" charset="0"/>
            </a:endParaRP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xmlns="" id="{2D44ED72-9249-8190-D90B-3F52B81C2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3677"/>
            <a:ext cx="10515600" cy="4491945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1800" dirty="0" smtClean="0"/>
          </a:p>
          <a:p>
            <a:pPr algn="ctr">
              <a:buNone/>
            </a:pPr>
            <a:r>
              <a:rPr lang="en-US" sz="1800" dirty="0" smtClean="0"/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	Our project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SkinSaathi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successfully applies machine learning to classify skin types and deliver personalized skincare suggestions. The Python-based system is accurate, scalable, and user-friendly, making skin analysis more accessible.</a:t>
            </a:r>
          </a:p>
          <a:p>
            <a:pPr algn="ctr">
              <a:buNone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  <a:endParaRPr lang="en-IN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" name="Content Placeholder 4">
            <a:extLst>
              <a:ext uri="{FF2B5EF4-FFF2-40B4-BE49-F238E27FC236}">
                <a16:creationId xmlns:a16="http://schemas.microsoft.com/office/drawing/2014/main" xmlns="" id="{B6AA7AE2-0938-ED22-79D8-B3EE2C6DD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34" y="296621"/>
            <a:ext cx="2290579" cy="73657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08E421C3-0F4E-7318-D93A-4D2F8364B8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591" y="140651"/>
            <a:ext cx="1368026" cy="884123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4D353B70-5CA6-7940-BBBC-F7069B3ABEB6}"/>
              </a:ext>
            </a:extLst>
          </p:cNvPr>
          <p:cNvCxnSpPr/>
          <p:nvPr/>
        </p:nvCxnSpPr>
        <p:spPr>
          <a:xfrm>
            <a:off x="0" y="1105981"/>
            <a:ext cx="12145617" cy="0"/>
          </a:xfrm>
          <a:prstGeom prst="line">
            <a:avLst/>
          </a:prstGeom>
          <a:scene3d>
            <a:camera prst="orthographicFront"/>
            <a:lightRig rig="threePt" dir="t"/>
          </a:scene3d>
          <a:sp3d extrusionH="50800" contourW="19050">
            <a:bevelT w="95250"/>
            <a:bevelB w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80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330740A-1926-004E-5F53-EC1D463A3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xmlns="" id="{30D6604C-0111-798A-182A-4B4A8088B877}"/>
              </a:ext>
            </a:extLst>
          </p:cNvPr>
          <p:cNvSpPr txBox="1">
            <a:spLocks/>
          </p:cNvSpPr>
          <p:nvPr/>
        </p:nvSpPr>
        <p:spPr>
          <a:xfrm>
            <a:off x="691718" y="2034284"/>
            <a:ext cx="10515600" cy="3914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			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xmlns="" id="{F0E60A89-A293-BACC-B000-32B562FF4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2075"/>
            <a:ext cx="10515600" cy="595509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>
                <a:latin typeface="Trebuchet MS" panose="020B0603020202020204" pitchFamily="34" charset="0"/>
              </a:rPr>
              <a:t>References</a:t>
            </a:r>
            <a:endParaRPr lang="en-IN" u="sng" dirty="0">
              <a:latin typeface="Trebuchet MS" panose="020B0603020202020204" pitchFamily="34" charset="0"/>
            </a:endParaRP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xmlns="" id="{53F3E7E9-D890-6368-D23D-EC75E5D44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3677"/>
            <a:ext cx="10515600" cy="4491945"/>
          </a:xfrm>
        </p:spPr>
        <p:txBody>
          <a:bodyPr>
            <a:normAutofit/>
          </a:bodyPr>
          <a:lstStyle/>
          <a:p>
            <a:endParaRPr lang="en-IN" sz="1800" dirty="0" smtClean="0">
              <a:latin typeface="Trebuchet MS" panose="020B0603020202020204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Python Documentation: https://docs.python.org/3/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Tkinter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Documentation: https://docs.python.org/3/library/tkinter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Scikit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-learn Documentation</a:t>
            </a:r>
          </a:p>
          <a:p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kaggle:https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 //www.kaggle.com</a:t>
            </a:r>
          </a:p>
          <a:p>
            <a:endParaRPr lang="en-IN" sz="1800" dirty="0">
              <a:latin typeface="Trebuchet MS" panose="020B0603020202020204" pitchFamily="34" charset="0"/>
            </a:endParaRPr>
          </a:p>
        </p:txBody>
      </p:sp>
      <p:pic>
        <p:nvPicPr>
          <p:cNvPr id="20" name="Content Placeholder 4">
            <a:extLst>
              <a:ext uri="{FF2B5EF4-FFF2-40B4-BE49-F238E27FC236}">
                <a16:creationId xmlns:a16="http://schemas.microsoft.com/office/drawing/2014/main" xmlns="" id="{F82CFBCD-7126-3AE3-561D-39FAD29A7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34" y="296621"/>
            <a:ext cx="2290579" cy="73657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1EC357A8-5422-9E9E-6C0A-8206D4E0F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591" y="140651"/>
            <a:ext cx="1368026" cy="884123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4F3B6F4C-2D37-AAF2-8965-565DA634178C}"/>
              </a:ext>
            </a:extLst>
          </p:cNvPr>
          <p:cNvCxnSpPr/>
          <p:nvPr/>
        </p:nvCxnSpPr>
        <p:spPr>
          <a:xfrm>
            <a:off x="0" y="1105981"/>
            <a:ext cx="12145617" cy="0"/>
          </a:xfrm>
          <a:prstGeom prst="line">
            <a:avLst/>
          </a:prstGeom>
          <a:scene3d>
            <a:camera prst="orthographicFront"/>
            <a:lightRig rig="threePt" dir="t"/>
          </a:scene3d>
          <a:sp3d extrusionH="50800" contourW="19050">
            <a:bevelT w="95250"/>
            <a:bevelB w="11430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1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53" y="272636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6000" dirty="0" smtClean="0">
                <a:latin typeface="Arial Black" pitchFamily="34" charset="0"/>
              </a:rPr>
              <a:t>Thank You</a:t>
            </a:r>
            <a:endParaRPr lang="en-IN" sz="6000" dirty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80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</TotalTime>
  <Words>308</Words>
  <Application>Microsoft Office PowerPoint</Application>
  <PresentationFormat>Custom</PresentationFormat>
  <Paragraphs>65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    </vt:lpstr>
      <vt:lpstr>Outline</vt:lpstr>
      <vt:lpstr>Introduction</vt:lpstr>
      <vt:lpstr>Objectives</vt:lpstr>
      <vt:lpstr>Data Flow Diagram</vt:lpstr>
      <vt:lpstr>Future Work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</dc:title>
  <dc:creator>Suyash Shukla</dc:creator>
  <cp:lastModifiedBy>Kritika Chaurasia</cp:lastModifiedBy>
  <cp:revision>23</cp:revision>
  <dcterms:created xsi:type="dcterms:W3CDTF">2024-08-24T09:30:54Z</dcterms:created>
  <dcterms:modified xsi:type="dcterms:W3CDTF">2025-08-20T03:40:57Z</dcterms:modified>
</cp:coreProperties>
</file>