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61"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0466-21E5-461B-9296-D9212E42C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8A3855-8BCF-4984-88F0-75A1498DB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3B80B3-E0E7-4396-87B0-0E42E2F48C05}"/>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5" name="Footer Placeholder 4">
            <a:extLst>
              <a:ext uri="{FF2B5EF4-FFF2-40B4-BE49-F238E27FC236}">
                <a16:creationId xmlns:a16="http://schemas.microsoft.com/office/drawing/2014/main" id="{314ED589-444B-45C5-B586-2086AAC35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90AE2-7B89-43BB-8DF3-5071E625E49E}"/>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371996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E3F5-762E-45AF-80AB-895910DDB9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E862E-2081-4732-9C57-1B574FFD1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2B0C4E-6E1A-470C-BE41-126BD3ECDCC5}"/>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5" name="Footer Placeholder 4">
            <a:extLst>
              <a:ext uri="{FF2B5EF4-FFF2-40B4-BE49-F238E27FC236}">
                <a16:creationId xmlns:a16="http://schemas.microsoft.com/office/drawing/2014/main" id="{080668FE-40B7-47FF-AB24-710D6AD7E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85969-809D-4CEC-AF3C-3E311FF65A70}"/>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69367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6F449-1056-4E3C-A1C7-7C5FF0552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539BBE-CE35-4B5C-81E4-922CFC5BF5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A30B7-BB8F-4908-B952-F54735680B99}"/>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5" name="Footer Placeholder 4">
            <a:extLst>
              <a:ext uri="{FF2B5EF4-FFF2-40B4-BE49-F238E27FC236}">
                <a16:creationId xmlns:a16="http://schemas.microsoft.com/office/drawing/2014/main" id="{F89A93D7-2063-43D5-BB2E-E6E713154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E1F39-6103-401A-AEC0-14499FAD0F63}"/>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90514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B05C-A316-4D02-977A-C0B11E8AD6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368F04-A7AA-4548-A327-0E6D5A18C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E5C35-69B2-4E42-8F31-A06FAC720692}"/>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5" name="Footer Placeholder 4">
            <a:extLst>
              <a:ext uri="{FF2B5EF4-FFF2-40B4-BE49-F238E27FC236}">
                <a16:creationId xmlns:a16="http://schemas.microsoft.com/office/drawing/2014/main" id="{F1A45FB3-AA70-4E3D-BA7B-2DA8D4C7C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57A04-EB3E-4418-9908-D25B6CEFA81A}"/>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9531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6656-3B73-4364-903C-46984AB76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86BF2C-A744-457F-8B3A-FFF1585D6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B0C5B3-1E3A-49AB-8A5E-0AB320666FF0}"/>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5" name="Footer Placeholder 4">
            <a:extLst>
              <a:ext uri="{FF2B5EF4-FFF2-40B4-BE49-F238E27FC236}">
                <a16:creationId xmlns:a16="http://schemas.microsoft.com/office/drawing/2014/main" id="{3B649954-9A8D-423D-A27B-B60CA2A28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77C5E-5893-441C-8F6E-8BF85FE075EF}"/>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394055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86A2-1F71-4408-B912-ADD88272E3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1FFB88-A1F3-486B-8C53-BAFACD08F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B75938-562C-4A6B-9F26-BF05E1E331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A05713-45D7-45CA-995C-2C2DDC396325}"/>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6" name="Footer Placeholder 5">
            <a:extLst>
              <a:ext uri="{FF2B5EF4-FFF2-40B4-BE49-F238E27FC236}">
                <a16:creationId xmlns:a16="http://schemas.microsoft.com/office/drawing/2014/main" id="{E780AFCF-6F97-4163-9FFC-4F21376D8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09715A-30DE-420E-BA00-C3EFF02030DD}"/>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301122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A3E6-B742-4B64-AFC0-FA19A39A41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A6AEC-3BAC-4130-A32D-5450CF7F1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50C501-D39B-4E2B-B8DD-74E2A700F1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F8535D-049C-4FB0-BF10-C8B2D8B15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3A707-AFCC-44BD-84F7-C7F56228E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915E11-0643-4CB3-9F0A-BF461CFA3B92}"/>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8" name="Footer Placeholder 7">
            <a:extLst>
              <a:ext uri="{FF2B5EF4-FFF2-40B4-BE49-F238E27FC236}">
                <a16:creationId xmlns:a16="http://schemas.microsoft.com/office/drawing/2014/main" id="{0F754DF9-2DE1-450D-A5B2-A9F6A0DC4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C95965-8B26-4276-A2E7-8BC482129965}"/>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224069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493D-B65A-486E-9E8F-430C1FD4B2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939482-2D37-4EE5-AD21-E489CB2318EC}"/>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4" name="Footer Placeholder 3">
            <a:extLst>
              <a:ext uri="{FF2B5EF4-FFF2-40B4-BE49-F238E27FC236}">
                <a16:creationId xmlns:a16="http://schemas.microsoft.com/office/drawing/2014/main" id="{5EB2E25E-869E-49A7-A950-44E129C510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FA1EEF-6A39-4F5D-B7FA-613A3B472C9C}"/>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354483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2D9BF0-E1C9-49F4-A985-3AF1445397E4}"/>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3" name="Footer Placeholder 2">
            <a:extLst>
              <a:ext uri="{FF2B5EF4-FFF2-40B4-BE49-F238E27FC236}">
                <a16:creationId xmlns:a16="http://schemas.microsoft.com/office/drawing/2014/main" id="{4B6F5B9B-6072-431D-872F-8700904AE5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387952-381D-4C94-A259-743E7BE7A7B2}"/>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24798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50D4-373E-4607-BC48-4C4D0116F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19A78-902C-48F0-83F1-F576A9DF6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AB532E-BA2B-45B2-AF2B-CB0AA0F92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90015-B758-4DE9-BE5D-F0142FEDFEDC}"/>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6" name="Footer Placeholder 5">
            <a:extLst>
              <a:ext uri="{FF2B5EF4-FFF2-40B4-BE49-F238E27FC236}">
                <a16:creationId xmlns:a16="http://schemas.microsoft.com/office/drawing/2014/main" id="{0B8ED84C-CD67-49B0-8F71-082121B97B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D6AA5F-F1C3-4365-923C-2CCF67CF000E}"/>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402593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5217-DABD-46EA-B048-5C97D7381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873FF6-A05F-4AB7-B37F-E6F58368D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9B9DA4-A257-4B45-8415-E18E100F0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5DE04-E690-40DD-8582-2C71DAFB9357}"/>
              </a:ext>
            </a:extLst>
          </p:cNvPr>
          <p:cNvSpPr>
            <a:spLocks noGrp="1"/>
          </p:cNvSpPr>
          <p:nvPr>
            <p:ph type="dt" sz="half" idx="10"/>
          </p:nvPr>
        </p:nvSpPr>
        <p:spPr/>
        <p:txBody>
          <a:bodyPr/>
          <a:lstStyle/>
          <a:p>
            <a:fld id="{33895E39-8062-4BDA-8D57-BB59A2ED1662}" type="datetimeFigureOut">
              <a:rPr lang="en-IN" smtClean="0"/>
              <a:t>18-07-2021</a:t>
            </a:fld>
            <a:endParaRPr lang="en-IN"/>
          </a:p>
        </p:txBody>
      </p:sp>
      <p:sp>
        <p:nvSpPr>
          <p:cNvPr id="6" name="Footer Placeholder 5">
            <a:extLst>
              <a:ext uri="{FF2B5EF4-FFF2-40B4-BE49-F238E27FC236}">
                <a16:creationId xmlns:a16="http://schemas.microsoft.com/office/drawing/2014/main" id="{39F45D8B-6201-47D6-891B-F82B9B316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0CA00A-AF57-4AB0-BD6C-9A202CF235AE}"/>
              </a:ext>
            </a:extLst>
          </p:cNvPr>
          <p:cNvSpPr>
            <a:spLocks noGrp="1"/>
          </p:cNvSpPr>
          <p:nvPr>
            <p:ph type="sldNum" sz="quarter" idx="12"/>
          </p:nvPr>
        </p:nvSpPr>
        <p:spPr/>
        <p:txBody>
          <a:bodyPr/>
          <a:lstStyle/>
          <a:p>
            <a:fld id="{1735E72F-2082-44AB-87A7-3E068823C1D5}" type="slidenum">
              <a:rPr lang="en-IN" smtClean="0"/>
              <a:t>‹#›</a:t>
            </a:fld>
            <a:endParaRPr lang="en-IN"/>
          </a:p>
        </p:txBody>
      </p:sp>
    </p:spTree>
    <p:extLst>
      <p:ext uri="{BB962C8B-B14F-4D97-AF65-F5344CB8AC3E}">
        <p14:creationId xmlns:p14="http://schemas.microsoft.com/office/powerpoint/2010/main" val="87199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07B60-9548-4279-A80D-FF166B445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FC9CE1-D60F-4543-B812-127F4D4CB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6DC3C3-FA27-47CE-8BC4-E23288C5A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95E39-8062-4BDA-8D57-BB59A2ED1662}" type="datetimeFigureOut">
              <a:rPr lang="en-IN" smtClean="0"/>
              <a:t>18-07-2021</a:t>
            </a:fld>
            <a:endParaRPr lang="en-IN"/>
          </a:p>
        </p:txBody>
      </p:sp>
      <p:sp>
        <p:nvSpPr>
          <p:cNvPr id="5" name="Footer Placeholder 4">
            <a:extLst>
              <a:ext uri="{FF2B5EF4-FFF2-40B4-BE49-F238E27FC236}">
                <a16:creationId xmlns:a16="http://schemas.microsoft.com/office/drawing/2014/main" id="{D35EB943-8C62-45A6-AF91-A499ED45D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8E8127-F95B-46E5-8A23-D6438D9DA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5E72F-2082-44AB-87A7-3E068823C1D5}" type="slidenum">
              <a:rPr lang="en-IN" smtClean="0"/>
              <a:t>‹#›</a:t>
            </a:fld>
            <a:endParaRPr lang="en-IN"/>
          </a:p>
        </p:txBody>
      </p:sp>
    </p:spTree>
    <p:extLst>
      <p:ext uri="{BB962C8B-B14F-4D97-AF65-F5344CB8AC3E}">
        <p14:creationId xmlns:p14="http://schemas.microsoft.com/office/powerpoint/2010/main" val="289075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DC83-2D80-4D22-A55D-D750984FD092}"/>
              </a:ext>
            </a:extLst>
          </p:cNvPr>
          <p:cNvSpPr>
            <a:spLocks noGrp="1"/>
          </p:cNvSpPr>
          <p:nvPr>
            <p:ph type="ctrTitle"/>
          </p:nvPr>
        </p:nvSpPr>
        <p:spPr/>
        <p:txBody>
          <a:bodyPr>
            <a:normAutofit/>
          </a:bodyPr>
          <a:lstStyle/>
          <a:p>
            <a:r>
              <a:rPr lang="en-US" sz="3200" dirty="0" err="1">
                <a:latin typeface="+mn-lt"/>
              </a:rPr>
              <a:t>AirBNB</a:t>
            </a:r>
            <a:r>
              <a:rPr lang="en-US" sz="3200" dirty="0">
                <a:latin typeface="+mn-lt"/>
              </a:rPr>
              <a:t> Price prediction challenge</a:t>
            </a:r>
            <a:endParaRPr lang="en-IN" sz="3200" dirty="0">
              <a:latin typeface="+mn-lt"/>
            </a:endParaRPr>
          </a:p>
        </p:txBody>
      </p:sp>
      <p:sp>
        <p:nvSpPr>
          <p:cNvPr id="3" name="Subtitle 2">
            <a:extLst>
              <a:ext uri="{FF2B5EF4-FFF2-40B4-BE49-F238E27FC236}">
                <a16:creationId xmlns:a16="http://schemas.microsoft.com/office/drawing/2014/main" id="{CDADF941-E8D1-4D62-8A41-DD781061C786}"/>
              </a:ext>
            </a:extLst>
          </p:cNvPr>
          <p:cNvSpPr>
            <a:spLocks noGrp="1"/>
          </p:cNvSpPr>
          <p:nvPr>
            <p:ph type="subTitle" idx="1"/>
          </p:nvPr>
        </p:nvSpPr>
        <p:spPr/>
        <p:txBody>
          <a:bodyPr/>
          <a:lstStyle/>
          <a:p>
            <a:r>
              <a:rPr lang="en-US" dirty="0"/>
              <a:t>A case study </a:t>
            </a:r>
            <a:endParaRPr lang="en-IN" dirty="0"/>
          </a:p>
        </p:txBody>
      </p:sp>
      <p:sp>
        <p:nvSpPr>
          <p:cNvPr id="4" name="TextBox 3">
            <a:extLst>
              <a:ext uri="{FF2B5EF4-FFF2-40B4-BE49-F238E27FC236}">
                <a16:creationId xmlns:a16="http://schemas.microsoft.com/office/drawing/2014/main" id="{8DAFD29E-5555-45A3-AB52-72C354E66C04}"/>
              </a:ext>
            </a:extLst>
          </p:cNvPr>
          <p:cNvSpPr txBox="1"/>
          <p:nvPr/>
        </p:nvSpPr>
        <p:spPr>
          <a:xfrm>
            <a:off x="798990" y="5557421"/>
            <a:ext cx="4172505" cy="646331"/>
          </a:xfrm>
          <a:prstGeom prst="rect">
            <a:avLst/>
          </a:prstGeom>
          <a:noFill/>
        </p:spPr>
        <p:txBody>
          <a:bodyPr wrap="square" rtlCol="0">
            <a:spAutoFit/>
          </a:bodyPr>
          <a:lstStyle/>
          <a:p>
            <a:r>
              <a:rPr lang="en-US" dirty="0"/>
              <a:t>KRISHNENDU MANDAL</a:t>
            </a:r>
          </a:p>
          <a:p>
            <a:r>
              <a:rPr lang="en-US" dirty="0"/>
              <a:t>krmandal@deloitte.com</a:t>
            </a:r>
            <a:endParaRPr lang="en-IN" dirty="0"/>
          </a:p>
        </p:txBody>
      </p:sp>
    </p:spTree>
    <p:extLst>
      <p:ext uri="{BB962C8B-B14F-4D97-AF65-F5344CB8AC3E}">
        <p14:creationId xmlns:p14="http://schemas.microsoft.com/office/powerpoint/2010/main" val="67530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64D1-437D-4CD4-B920-0115D192FE32}"/>
              </a:ext>
            </a:extLst>
          </p:cNvPr>
          <p:cNvSpPr>
            <a:spLocks noGrp="1"/>
          </p:cNvSpPr>
          <p:nvPr>
            <p:ph type="title"/>
          </p:nvPr>
        </p:nvSpPr>
        <p:spPr>
          <a:xfrm>
            <a:off x="838200" y="0"/>
            <a:ext cx="10515600" cy="1325563"/>
          </a:xfrm>
        </p:spPr>
        <p:txBody>
          <a:bodyPr>
            <a:normAutofit/>
          </a:bodyPr>
          <a:lstStyle/>
          <a:p>
            <a:r>
              <a:rPr lang="en-US" sz="2400" b="1" dirty="0"/>
              <a:t>Further scope:</a:t>
            </a:r>
            <a:endParaRPr lang="en-IN" sz="2400" b="1" dirty="0"/>
          </a:p>
        </p:txBody>
      </p:sp>
      <p:sp>
        <p:nvSpPr>
          <p:cNvPr id="4" name="Content Placeholder 3">
            <a:extLst>
              <a:ext uri="{FF2B5EF4-FFF2-40B4-BE49-F238E27FC236}">
                <a16:creationId xmlns:a16="http://schemas.microsoft.com/office/drawing/2014/main" id="{0F4BA234-31BB-4FD3-A0A8-20531353F793}"/>
              </a:ext>
            </a:extLst>
          </p:cNvPr>
          <p:cNvSpPr>
            <a:spLocks noGrp="1"/>
          </p:cNvSpPr>
          <p:nvPr>
            <p:ph idx="1"/>
          </p:nvPr>
        </p:nvSpPr>
        <p:spPr>
          <a:xfrm>
            <a:off x="838200" y="1328470"/>
            <a:ext cx="10515600" cy="4351338"/>
          </a:xfrm>
        </p:spPr>
        <p:txBody>
          <a:bodyPr/>
          <a:lstStyle/>
          <a:p>
            <a:pPr marL="0" indent="0">
              <a:buNone/>
            </a:pPr>
            <a:r>
              <a:rPr lang="en-US" sz="2000" dirty="0"/>
              <a:t>There are more to be explored in this case study.</a:t>
            </a:r>
          </a:p>
          <a:p>
            <a:pPr marL="914400" lvl="1" indent="-457200">
              <a:buAutoNum type="arabicPeriod"/>
            </a:pPr>
            <a:r>
              <a:rPr lang="en-US" sz="1600" dirty="0"/>
              <a:t>How does the longitude and latitude impact the price.</a:t>
            </a:r>
          </a:p>
          <a:p>
            <a:pPr marL="914400" lvl="1" indent="-457200">
              <a:buAutoNum type="arabicPeriod"/>
            </a:pPr>
            <a:r>
              <a:rPr lang="en-US" sz="1600" dirty="0"/>
              <a:t>How can we extract more insights from the column “Zip code”? We have removed that  column here as we already had “city” column available in the data set. But may be we can extract some valuable insights from that feature.</a:t>
            </a:r>
          </a:p>
          <a:p>
            <a:pPr marL="800100" lvl="1" indent="-342900">
              <a:buAutoNum type="arabicPeriod" startAt="3"/>
            </a:pPr>
            <a:r>
              <a:rPr lang="en-US" sz="1600" dirty="0"/>
              <a:t>  Refining the model for more accurate results.</a:t>
            </a:r>
          </a:p>
          <a:p>
            <a:pPr marL="800100" lvl="1" indent="-342900">
              <a:buAutoNum type="arabicPeriod" startAt="3"/>
            </a:pPr>
            <a:r>
              <a:rPr lang="en-US" sz="1600" dirty="0"/>
              <a:t>  Optimizing the run time of the model to make it more efficient.</a:t>
            </a:r>
          </a:p>
          <a:p>
            <a:pPr marL="0" indent="0">
              <a:buNone/>
            </a:pPr>
            <a:r>
              <a:rPr lang="en-US" dirty="0"/>
              <a:t> </a:t>
            </a:r>
            <a:endParaRPr lang="en-IN" dirty="0"/>
          </a:p>
        </p:txBody>
      </p:sp>
    </p:spTree>
    <p:extLst>
      <p:ext uri="{BB962C8B-B14F-4D97-AF65-F5344CB8AC3E}">
        <p14:creationId xmlns:p14="http://schemas.microsoft.com/office/powerpoint/2010/main" val="345972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B51EA-96E2-465E-9168-ABC8DB86745E}"/>
              </a:ext>
            </a:extLst>
          </p:cNvPr>
          <p:cNvSpPr>
            <a:spLocks noGrp="1"/>
          </p:cNvSpPr>
          <p:nvPr>
            <p:ph idx="1"/>
          </p:nvPr>
        </p:nvSpPr>
        <p:spPr/>
        <p:txBody>
          <a:bodyPr>
            <a:normAutofit/>
          </a:bodyPr>
          <a:lstStyle/>
          <a:p>
            <a:pPr marL="0" indent="0" algn="ctr">
              <a:buNone/>
            </a:pPr>
            <a:r>
              <a:rPr lang="en-US" sz="3200" dirty="0"/>
              <a:t>Thank you.</a:t>
            </a:r>
            <a:endParaRPr lang="en-IN" sz="3200" dirty="0"/>
          </a:p>
        </p:txBody>
      </p:sp>
    </p:spTree>
    <p:extLst>
      <p:ext uri="{BB962C8B-B14F-4D97-AF65-F5344CB8AC3E}">
        <p14:creationId xmlns:p14="http://schemas.microsoft.com/office/powerpoint/2010/main" val="149743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7F58-05EC-470E-800C-CFFD015878DC}"/>
              </a:ext>
            </a:extLst>
          </p:cNvPr>
          <p:cNvSpPr>
            <a:spLocks noGrp="1"/>
          </p:cNvSpPr>
          <p:nvPr>
            <p:ph type="title"/>
          </p:nvPr>
        </p:nvSpPr>
        <p:spPr/>
        <p:txBody>
          <a:bodyPr>
            <a:normAutofit/>
          </a:bodyPr>
          <a:lstStyle/>
          <a:p>
            <a:r>
              <a:rPr lang="en-US" sz="2800" b="1" dirty="0"/>
              <a:t>Objective:</a:t>
            </a:r>
            <a:endParaRPr lang="en-IN" sz="2800" b="1" dirty="0"/>
          </a:p>
        </p:txBody>
      </p:sp>
      <p:sp>
        <p:nvSpPr>
          <p:cNvPr id="3" name="Content Placeholder 2">
            <a:extLst>
              <a:ext uri="{FF2B5EF4-FFF2-40B4-BE49-F238E27FC236}">
                <a16:creationId xmlns:a16="http://schemas.microsoft.com/office/drawing/2014/main" id="{1775F2BC-18E8-4915-9D97-4C547B58B439}"/>
              </a:ext>
            </a:extLst>
          </p:cNvPr>
          <p:cNvSpPr>
            <a:spLocks noGrp="1"/>
          </p:cNvSpPr>
          <p:nvPr>
            <p:ph idx="1"/>
          </p:nvPr>
        </p:nvSpPr>
        <p:spPr/>
        <p:txBody>
          <a:bodyPr>
            <a:normAutofit/>
          </a:bodyPr>
          <a:lstStyle/>
          <a:p>
            <a:pPr marL="0" indent="0">
              <a:buNone/>
            </a:pPr>
            <a:r>
              <a:rPr lang="en-US" sz="2000" dirty="0"/>
              <a:t>Predicting the prices of properties on the basis of available information of various attributes and finding out the answers to the below questions from data exploration:</a:t>
            </a:r>
          </a:p>
          <a:p>
            <a:pPr marL="0" indent="0">
              <a:buNone/>
            </a:pPr>
            <a:endParaRPr lang="en-US" sz="2000" dirty="0"/>
          </a:p>
          <a:p>
            <a:pPr marL="0" indent="0">
              <a:buNone/>
            </a:pPr>
            <a:r>
              <a:rPr lang="en-US" sz="2000" dirty="0"/>
              <a:t>1. What are the most popular amenities being offered by different hosts?</a:t>
            </a:r>
          </a:p>
          <a:p>
            <a:pPr marL="0" indent="0">
              <a:buNone/>
            </a:pPr>
            <a:r>
              <a:rPr lang="en-US" sz="2000" dirty="0"/>
              <a:t>2. Which neighborhoods are most popular amongst tenants and the price trends in those neighborhoods?</a:t>
            </a:r>
          </a:p>
          <a:p>
            <a:pPr marL="0" indent="0">
              <a:buNone/>
            </a:pPr>
            <a:r>
              <a:rPr lang="en-US" sz="2000" dirty="0"/>
              <a:t>3. </a:t>
            </a:r>
            <a:r>
              <a:rPr lang="en-US" sz="2000" b="0" i="0" dirty="0">
                <a:solidFill>
                  <a:srgbClr val="292929"/>
                </a:solidFill>
                <a:effectLst/>
                <a:latin typeface="charter"/>
              </a:rPr>
              <a:t>What are the most important </a:t>
            </a:r>
            <a:r>
              <a:rPr lang="en-US" sz="2000" dirty="0">
                <a:solidFill>
                  <a:srgbClr val="292929"/>
                </a:solidFill>
                <a:latin typeface="charter"/>
              </a:rPr>
              <a:t>features</a:t>
            </a:r>
            <a:r>
              <a:rPr lang="en-US" sz="2000" b="0" i="0" dirty="0">
                <a:solidFill>
                  <a:srgbClr val="292929"/>
                </a:solidFill>
                <a:effectLst/>
                <a:latin typeface="charter"/>
              </a:rPr>
              <a:t> of a listing, and how do they influence price?</a:t>
            </a:r>
          </a:p>
          <a:p>
            <a:pPr marL="0" indent="0">
              <a:buNone/>
            </a:pPr>
            <a:endParaRPr lang="en-IN" sz="2000" dirty="0"/>
          </a:p>
        </p:txBody>
      </p:sp>
    </p:spTree>
    <p:extLst>
      <p:ext uri="{BB962C8B-B14F-4D97-AF65-F5344CB8AC3E}">
        <p14:creationId xmlns:p14="http://schemas.microsoft.com/office/powerpoint/2010/main" val="128683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5A84-65BD-4EF9-B092-253F8C90093B}"/>
              </a:ext>
            </a:extLst>
          </p:cNvPr>
          <p:cNvSpPr>
            <a:spLocks noGrp="1"/>
          </p:cNvSpPr>
          <p:nvPr>
            <p:ph type="title"/>
          </p:nvPr>
        </p:nvSpPr>
        <p:spPr>
          <a:xfrm>
            <a:off x="838200" y="365126"/>
            <a:ext cx="10515600" cy="638051"/>
          </a:xfrm>
        </p:spPr>
        <p:txBody>
          <a:bodyPr>
            <a:normAutofit/>
          </a:bodyPr>
          <a:lstStyle/>
          <a:p>
            <a:r>
              <a:rPr lang="en-US" sz="2400" b="1" dirty="0"/>
              <a:t>Most popular amenities offered:</a:t>
            </a:r>
            <a:endParaRPr lang="en-IN" sz="2400" b="1" dirty="0"/>
          </a:p>
        </p:txBody>
      </p:sp>
      <p:sp>
        <p:nvSpPr>
          <p:cNvPr id="7" name="TextBox 6">
            <a:extLst>
              <a:ext uri="{FF2B5EF4-FFF2-40B4-BE49-F238E27FC236}">
                <a16:creationId xmlns:a16="http://schemas.microsoft.com/office/drawing/2014/main" id="{E3E5FC2B-A543-461F-B998-721D761220E4}"/>
              </a:ext>
            </a:extLst>
          </p:cNvPr>
          <p:cNvSpPr txBox="1"/>
          <p:nvPr/>
        </p:nvSpPr>
        <p:spPr>
          <a:xfrm>
            <a:off x="9188394" y="1180730"/>
            <a:ext cx="2902998" cy="2062103"/>
          </a:xfrm>
          <a:prstGeom prst="rect">
            <a:avLst/>
          </a:prstGeom>
          <a:noFill/>
        </p:spPr>
        <p:txBody>
          <a:bodyPr wrap="square" rtlCol="0">
            <a:spAutoFit/>
          </a:bodyPr>
          <a:lstStyle/>
          <a:p>
            <a:r>
              <a:rPr lang="en-US" sz="1600" dirty="0"/>
              <a:t>From our exploration we could see that “Wireless Internet”, “Kitchen” and “heating” are the most popular amenities and “must to have”. But can we say these amenities will drive the price up? not from this data at least.</a:t>
            </a:r>
            <a:endParaRPr lang="en-IN" sz="1600" dirty="0"/>
          </a:p>
        </p:txBody>
      </p:sp>
      <p:pic>
        <p:nvPicPr>
          <p:cNvPr id="8" name="Content Placeholder 7">
            <a:extLst>
              <a:ext uri="{FF2B5EF4-FFF2-40B4-BE49-F238E27FC236}">
                <a16:creationId xmlns:a16="http://schemas.microsoft.com/office/drawing/2014/main" id="{5D8688B4-B96F-499B-9935-CACAA99B694C}"/>
              </a:ext>
            </a:extLst>
          </p:cNvPr>
          <p:cNvPicPr>
            <a:picLocks noGrp="1" noChangeAspect="1"/>
          </p:cNvPicPr>
          <p:nvPr>
            <p:ph idx="1"/>
          </p:nvPr>
        </p:nvPicPr>
        <p:blipFill>
          <a:blip r:embed="rId2"/>
          <a:stretch>
            <a:fillRect/>
          </a:stretch>
        </p:blipFill>
        <p:spPr>
          <a:xfrm>
            <a:off x="348605" y="1047545"/>
            <a:ext cx="8734864" cy="4210612"/>
          </a:xfrm>
        </p:spPr>
      </p:pic>
    </p:spTree>
    <p:extLst>
      <p:ext uri="{BB962C8B-B14F-4D97-AF65-F5344CB8AC3E}">
        <p14:creationId xmlns:p14="http://schemas.microsoft.com/office/powerpoint/2010/main" val="248547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FF80-DC22-4F6E-85D3-58C7A1DD78CF}"/>
              </a:ext>
            </a:extLst>
          </p:cNvPr>
          <p:cNvSpPr>
            <a:spLocks noGrp="1"/>
          </p:cNvSpPr>
          <p:nvPr>
            <p:ph type="title"/>
          </p:nvPr>
        </p:nvSpPr>
        <p:spPr>
          <a:xfrm>
            <a:off x="838200" y="365125"/>
            <a:ext cx="10515600" cy="815605"/>
          </a:xfrm>
        </p:spPr>
        <p:txBody>
          <a:bodyPr>
            <a:normAutofit/>
          </a:bodyPr>
          <a:lstStyle/>
          <a:p>
            <a:r>
              <a:rPr lang="en-US" sz="2400" b="1" dirty="0"/>
              <a:t>Availability of properties in neighborhoods:</a:t>
            </a:r>
            <a:endParaRPr lang="en-IN" sz="2400" b="1" dirty="0"/>
          </a:p>
        </p:txBody>
      </p:sp>
      <p:sp>
        <p:nvSpPr>
          <p:cNvPr id="6" name="TextBox 5">
            <a:extLst>
              <a:ext uri="{FF2B5EF4-FFF2-40B4-BE49-F238E27FC236}">
                <a16:creationId xmlns:a16="http://schemas.microsoft.com/office/drawing/2014/main" id="{4240D24F-04D3-4371-9CF2-23099F6AB746}"/>
              </a:ext>
            </a:extLst>
          </p:cNvPr>
          <p:cNvSpPr txBox="1"/>
          <p:nvPr/>
        </p:nvSpPr>
        <p:spPr>
          <a:xfrm>
            <a:off x="9019703" y="1233986"/>
            <a:ext cx="2760955" cy="5293757"/>
          </a:xfrm>
          <a:prstGeom prst="rect">
            <a:avLst/>
          </a:prstGeom>
          <a:noFill/>
        </p:spPr>
        <p:txBody>
          <a:bodyPr wrap="square" rtlCol="0">
            <a:spAutoFit/>
          </a:bodyPr>
          <a:lstStyle/>
          <a:p>
            <a:r>
              <a:rPr lang="en-US" sz="1600" dirty="0"/>
              <a:t>We can see from the visualization that In terms of “number of accommodation” “Williamsburg” is the place with most number of properties. </a:t>
            </a:r>
          </a:p>
          <a:p>
            <a:r>
              <a:rPr lang="en-US" sz="1600" dirty="0"/>
              <a:t>There is a huge difference in number of properties between the 1</a:t>
            </a:r>
            <a:r>
              <a:rPr lang="en-US" sz="1600" baseline="30000" dirty="0"/>
              <a:t>st</a:t>
            </a:r>
            <a:r>
              <a:rPr lang="en-US" sz="1600" dirty="0"/>
              <a:t> place and the 2</a:t>
            </a:r>
            <a:r>
              <a:rPr lang="en-US" sz="1600" baseline="30000" dirty="0"/>
              <a:t>nd</a:t>
            </a:r>
            <a:r>
              <a:rPr lang="en-US" sz="1600" dirty="0"/>
              <a:t> place which is “Bedford-Stuyvesant”.</a:t>
            </a:r>
          </a:p>
          <a:p>
            <a:r>
              <a:rPr lang="en-US" sz="1600" dirty="0"/>
              <a:t>What could be the reasons behind so many properties being present in Williamsburg? Is it driven by demand? Is it a business district with many offices? Is it well connected with other major neighborhoods? If that is so then the price should be reasonable here in this area.</a:t>
            </a:r>
          </a:p>
          <a:p>
            <a:endParaRPr lang="en-IN" dirty="0"/>
          </a:p>
        </p:txBody>
      </p:sp>
      <p:pic>
        <p:nvPicPr>
          <p:cNvPr id="10" name="Content Placeholder 9">
            <a:extLst>
              <a:ext uri="{FF2B5EF4-FFF2-40B4-BE49-F238E27FC236}">
                <a16:creationId xmlns:a16="http://schemas.microsoft.com/office/drawing/2014/main" id="{43C87062-FA7C-4125-8D08-D767000A7760}"/>
              </a:ext>
            </a:extLst>
          </p:cNvPr>
          <p:cNvPicPr>
            <a:picLocks noGrp="1" noChangeAspect="1"/>
          </p:cNvPicPr>
          <p:nvPr>
            <p:ph idx="1"/>
          </p:nvPr>
        </p:nvPicPr>
        <p:blipFill>
          <a:blip r:embed="rId2"/>
          <a:stretch>
            <a:fillRect/>
          </a:stretch>
        </p:blipFill>
        <p:spPr>
          <a:xfrm>
            <a:off x="56223" y="1120161"/>
            <a:ext cx="8004702" cy="4433227"/>
          </a:xfrm>
        </p:spPr>
      </p:pic>
    </p:spTree>
    <p:extLst>
      <p:ext uri="{BB962C8B-B14F-4D97-AF65-F5344CB8AC3E}">
        <p14:creationId xmlns:p14="http://schemas.microsoft.com/office/powerpoint/2010/main" val="80798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D868-78F9-461A-B87D-C565655F27FB}"/>
              </a:ext>
            </a:extLst>
          </p:cNvPr>
          <p:cNvSpPr>
            <a:spLocks noGrp="1"/>
          </p:cNvSpPr>
          <p:nvPr>
            <p:ph type="title"/>
          </p:nvPr>
        </p:nvSpPr>
        <p:spPr>
          <a:xfrm>
            <a:off x="838200" y="365126"/>
            <a:ext cx="10515600" cy="584786"/>
          </a:xfrm>
        </p:spPr>
        <p:txBody>
          <a:bodyPr>
            <a:normAutofit/>
          </a:bodyPr>
          <a:lstStyle/>
          <a:p>
            <a:r>
              <a:rPr lang="en-US" sz="2400" b="1" dirty="0"/>
              <a:t>Price trend in neighborhoods top 50 (descending order)</a:t>
            </a:r>
            <a:endParaRPr lang="en-IN" sz="2400" b="1" dirty="0"/>
          </a:p>
        </p:txBody>
      </p:sp>
      <p:pic>
        <p:nvPicPr>
          <p:cNvPr id="5" name="Content Placeholder 4">
            <a:extLst>
              <a:ext uri="{FF2B5EF4-FFF2-40B4-BE49-F238E27FC236}">
                <a16:creationId xmlns:a16="http://schemas.microsoft.com/office/drawing/2014/main" id="{462777DD-F79E-4E54-BC17-1B5016F6563C}"/>
              </a:ext>
            </a:extLst>
          </p:cNvPr>
          <p:cNvPicPr>
            <a:picLocks noGrp="1" noChangeAspect="1"/>
          </p:cNvPicPr>
          <p:nvPr>
            <p:ph idx="1"/>
          </p:nvPr>
        </p:nvPicPr>
        <p:blipFill>
          <a:blip r:embed="rId2"/>
          <a:stretch>
            <a:fillRect/>
          </a:stretch>
        </p:blipFill>
        <p:spPr>
          <a:xfrm>
            <a:off x="870009" y="937724"/>
            <a:ext cx="6764787" cy="5750460"/>
          </a:xfrm>
        </p:spPr>
      </p:pic>
      <p:sp>
        <p:nvSpPr>
          <p:cNvPr id="6" name="TextBox 5">
            <a:extLst>
              <a:ext uri="{FF2B5EF4-FFF2-40B4-BE49-F238E27FC236}">
                <a16:creationId xmlns:a16="http://schemas.microsoft.com/office/drawing/2014/main" id="{FC4A8156-0203-4E63-87D1-AA6DE943C735}"/>
              </a:ext>
            </a:extLst>
          </p:cNvPr>
          <p:cNvSpPr txBox="1"/>
          <p:nvPr/>
        </p:nvSpPr>
        <p:spPr>
          <a:xfrm>
            <a:off x="8043169" y="1136342"/>
            <a:ext cx="3773010" cy="4031873"/>
          </a:xfrm>
          <a:prstGeom prst="rect">
            <a:avLst/>
          </a:prstGeom>
          <a:noFill/>
        </p:spPr>
        <p:txBody>
          <a:bodyPr wrap="square" rtlCol="0">
            <a:spAutoFit/>
          </a:bodyPr>
          <a:lstStyle/>
          <a:p>
            <a:r>
              <a:rPr lang="en-US" sz="1600" dirty="0"/>
              <a:t>In terms of Median price of the property “Bel Air/Beverly Crest” is at the top with median price around 5.7! Closely followed by “Battery Park City”.</a:t>
            </a:r>
          </a:p>
          <a:p>
            <a:endParaRPr lang="en-US" sz="1600" dirty="0"/>
          </a:p>
          <a:p>
            <a:r>
              <a:rPr lang="en-US" sz="1600" dirty="0"/>
              <a:t>Another interesting point to note that</a:t>
            </a:r>
          </a:p>
          <a:p>
            <a:r>
              <a:rPr lang="en-US" sz="1600" dirty="0"/>
              <a:t>“Williamsburg” is not in this list, that means the median price is comparatively low in the area henceforth demand is more and that is why there are so many properties being set up to manage the demand. </a:t>
            </a:r>
          </a:p>
          <a:p>
            <a:endParaRPr lang="en-US" sz="1600" dirty="0"/>
          </a:p>
          <a:p>
            <a:r>
              <a:rPr lang="en-US" sz="1600" dirty="0"/>
              <a:t>But  “Bedford-Stuyvesant” is in the list with median price of properties lingering around 4.2.</a:t>
            </a:r>
            <a:endParaRPr lang="en-IN" sz="1600" dirty="0"/>
          </a:p>
        </p:txBody>
      </p:sp>
    </p:spTree>
    <p:extLst>
      <p:ext uri="{BB962C8B-B14F-4D97-AF65-F5344CB8AC3E}">
        <p14:creationId xmlns:p14="http://schemas.microsoft.com/office/powerpoint/2010/main" val="106862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CDB0-F103-4778-B3F9-4532F4E5B223}"/>
              </a:ext>
            </a:extLst>
          </p:cNvPr>
          <p:cNvSpPr>
            <a:spLocks noGrp="1"/>
          </p:cNvSpPr>
          <p:nvPr>
            <p:ph type="title"/>
          </p:nvPr>
        </p:nvSpPr>
        <p:spPr>
          <a:xfrm>
            <a:off x="838200" y="365126"/>
            <a:ext cx="10515600" cy="469376"/>
          </a:xfrm>
        </p:spPr>
        <p:txBody>
          <a:bodyPr>
            <a:normAutofit/>
          </a:bodyPr>
          <a:lstStyle/>
          <a:p>
            <a:r>
              <a:rPr lang="en-US" sz="2400" b="1" dirty="0"/>
              <a:t>Does Host response rate impact Price?</a:t>
            </a:r>
            <a:endParaRPr lang="en-IN" sz="2400" b="1" dirty="0"/>
          </a:p>
        </p:txBody>
      </p:sp>
      <p:sp>
        <p:nvSpPr>
          <p:cNvPr id="6" name="TextBox 5">
            <a:extLst>
              <a:ext uri="{FF2B5EF4-FFF2-40B4-BE49-F238E27FC236}">
                <a16:creationId xmlns:a16="http://schemas.microsoft.com/office/drawing/2014/main" id="{8AF6388B-161E-4AA5-AEBB-7CD01D486E10}"/>
              </a:ext>
            </a:extLst>
          </p:cNvPr>
          <p:cNvSpPr txBox="1"/>
          <p:nvPr/>
        </p:nvSpPr>
        <p:spPr>
          <a:xfrm>
            <a:off x="9286043" y="1083076"/>
            <a:ext cx="2760955" cy="4031873"/>
          </a:xfrm>
          <a:prstGeom prst="rect">
            <a:avLst/>
          </a:prstGeom>
          <a:noFill/>
        </p:spPr>
        <p:txBody>
          <a:bodyPr wrap="square" rtlCol="0">
            <a:spAutoFit/>
          </a:bodyPr>
          <a:lstStyle/>
          <a:p>
            <a:r>
              <a:rPr lang="en-US" sz="1600" dirty="0"/>
              <a:t>As we know a humble and responsive host makes a lot of difference, tried to figure out whether the data in our hand says the same thing or not.</a:t>
            </a:r>
          </a:p>
          <a:p>
            <a:endParaRPr lang="en-US" sz="1600" dirty="0"/>
          </a:p>
          <a:p>
            <a:r>
              <a:rPr lang="en-US" sz="1600" dirty="0"/>
              <a:t>From the visualization we can see that there are peaks where the response rate is low, where as the price is stable where the response rate is on the higher side and its around 4.8! From this visualization we can not draw any conclusion whether a better response rate leads to higher price.</a:t>
            </a:r>
            <a:endParaRPr lang="en-IN" sz="1600" dirty="0"/>
          </a:p>
        </p:txBody>
      </p:sp>
      <p:pic>
        <p:nvPicPr>
          <p:cNvPr id="11" name="Content Placeholder 10">
            <a:extLst>
              <a:ext uri="{FF2B5EF4-FFF2-40B4-BE49-F238E27FC236}">
                <a16:creationId xmlns:a16="http://schemas.microsoft.com/office/drawing/2014/main" id="{47DAFC10-6F6C-4A66-B463-3C678B8ABBF6}"/>
              </a:ext>
            </a:extLst>
          </p:cNvPr>
          <p:cNvPicPr>
            <a:picLocks noGrp="1" noChangeAspect="1"/>
          </p:cNvPicPr>
          <p:nvPr>
            <p:ph idx="1"/>
          </p:nvPr>
        </p:nvPicPr>
        <p:blipFill>
          <a:blip r:embed="rId2"/>
          <a:stretch>
            <a:fillRect/>
          </a:stretch>
        </p:blipFill>
        <p:spPr>
          <a:xfrm>
            <a:off x="352712" y="969716"/>
            <a:ext cx="8857131" cy="4585660"/>
          </a:xfrm>
        </p:spPr>
      </p:pic>
      <p:sp>
        <p:nvSpPr>
          <p:cNvPr id="12" name="Oval 11">
            <a:extLst>
              <a:ext uri="{FF2B5EF4-FFF2-40B4-BE49-F238E27FC236}">
                <a16:creationId xmlns:a16="http://schemas.microsoft.com/office/drawing/2014/main" id="{3AE94FBD-4603-4891-8F94-A22F320B08AA}"/>
              </a:ext>
            </a:extLst>
          </p:cNvPr>
          <p:cNvSpPr/>
          <p:nvPr/>
        </p:nvSpPr>
        <p:spPr>
          <a:xfrm>
            <a:off x="4503944" y="2161374"/>
            <a:ext cx="461639" cy="469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CD870A0-4D6E-4B9F-8BAB-85071687BE98}"/>
              </a:ext>
            </a:extLst>
          </p:cNvPr>
          <p:cNvSpPr/>
          <p:nvPr/>
        </p:nvSpPr>
        <p:spPr>
          <a:xfrm>
            <a:off x="2090688" y="2153977"/>
            <a:ext cx="461639" cy="469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329AD97-D927-41A6-A94B-A6E72CF105AC}"/>
              </a:ext>
            </a:extLst>
          </p:cNvPr>
          <p:cNvSpPr/>
          <p:nvPr/>
        </p:nvSpPr>
        <p:spPr>
          <a:xfrm>
            <a:off x="5132784" y="2568269"/>
            <a:ext cx="461639" cy="469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0B51F91-8B8E-43FC-8EB4-754D268CF5C8}"/>
              </a:ext>
            </a:extLst>
          </p:cNvPr>
          <p:cNvSpPr/>
          <p:nvPr/>
        </p:nvSpPr>
        <p:spPr>
          <a:xfrm>
            <a:off x="5956917" y="3099012"/>
            <a:ext cx="2902998" cy="7450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087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F7BE-604C-4E10-B096-E48A0AC762E6}"/>
              </a:ext>
            </a:extLst>
          </p:cNvPr>
          <p:cNvSpPr>
            <a:spLocks noGrp="1"/>
          </p:cNvSpPr>
          <p:nvPr>
            <p:ph type="title"/>
          </p:nvPr>
        </p:nvSpPr>
        <p:spPr>
          <a:xfrm>
            <a:off x="838200" y="365125"/>
            <a:ext cx="10515600" cy="451621"/>
          </a:xfrm>
        </p:spPr>
        <p:txBody>
          <a:bodyPr>
            <a:normAutofit/>
          </a:bodyPr>
          <a:lstStyle/>
          <a:p>
            <a:r>
              <a:rPr lang="en-US" sz="2400" b="1" dirty="0"/>
              <a:t>Does number of reviews impact price?</a:t>
            </a:r>
            <a:endParaRPr lang="en-IN" sz="2400" b="1" dirty="0"/>
          </a:p>
        </p:txBody>
      </p:sp>
      <p:sp>
        <p:nvSpPr>
          <p:cNvPr id="6" name="TextBox 5">
            <a:extLst>
              <a:ext uri="{FF2B5EF4-FFF2-40B4-BE49-F238E27FC236}">
                <a16:creationId xmlns:a16="http://schemas.microsoft.com/office/drawing/2014/main" id="{6B0E8980-5EC9-4FBB-8A5D-E826DB4DF118}"/>
              </a:ext>
            </a:extLst>
          </p:cNvPr>
          <p:cNvSpPr txBox="1"/>
          <p:nvPr/>
        </p:nvSpPr>
        <p:spPr>
          <a:xfrm>
            <a:off x="8336132" y="1061258"/>
            <a:ext cx="3595456" cy="4555093"/>
          </a:xfrm>
          <a:prstGeom prst="rect">
            <a:avLst/>
          </a:prstGeom>
          <a:noFill/>
        </p:spPr>
        <p:txBody>
          <a:bodyPr wrap="square" rtlCol="0">
            <a:spAutoFit/>
          </a:bodyPr>
          <a:lstStyle/>
          <a:p>
            <a:r>
              <a:rPr lang="en-US" sz="1600" dirty="0"/>
              <a:t>In todays world number of reviews plays an important role for customers to decide which property to pick. </a:t>
            </a:r>
          </a:p>
          <a:p>
            <a:r>
              <a:rPr lang="en-US" sz="1600" dirty="0"/>
              <a:t>Though higher number of reviews does not guarantee a high price but number of good reviews in those total reviews definitely matters.</a:t>
            </a:r>
          </a:p>
          <a:p>
            <a:endParaRPr lang="en-US" sz="1600" dirty="0"/>
          </a:p>
          <a:p>
            <a:r>
              <a:rPr lang="en-US" sz="1600" dirty="0"/>
              <a:t>We can see the properties with reviews in the range 250 – 380 are fetching some good price. May be the percentage of good reviews are on the higher side! </a:t>
            </a:r>
          </a:p>
          <a:p>
            <a:endParaRPr lang="en-US" sz="1600" dirty="0"/>
          </a:p>
          <a:p>
            <a:r>
              <a:rPr lang="en-US" sz="1600" dirty="0"/>
              <a:t>On the other hand places with higher number of reviews are unable to attract good prices! So definitely reviews and price are not proportional.</a:t>
            </a:r>
          </a:p>
          <a:p>
            <a:endParaRPr lang="en-IN" dirty="0"/>
          </a:p>
        </p:txBody>
      </p:sp>
      <p:pic>
        <p:nvPicPr>
          <p:cNvPr id="9" name="Content Placeholder 8">
            <a:extLst>
              <a:ext uri="{FF2B5EF4-FFF2-40B4-BE49-F238E27FC236}">
                <a16:creationId xmlns:a16="http://schemas.microsoft.com/office/drawing/2014/main" id="{610A45B5-C2EE-40E8-A1F9-37DED72BA529}"/>
              </a:ext>
            </a:extLst>
          </p:cNvPr>
          <p:cNvPicPr>
            <a:picLocks noGrp="1" noChangeAspect="1"/>
          </p:cNvPicPr>
          <p:nvPr>
            <p:ph idx="1"/>
          </p:nvPr>
        </p:nvPicPr>
        <p:blipFill>
          <a:blip r:embed="rId2"/>
          <a:stretch>
            <a:fillRect/>
          </a:stretch>
        </p:blipFill>
        <p:spPr>
          <a:xfrm>
            <a:off x="425946" y="937849"/>
            <a:ext cx="7741504" cy="4608433"/>
          </a:xfrm>
        </p:spPr>
      </p:pic>
      <p:sp>
        <p:nvSpPr>
          <p:cNvPr id="7" name="Oval 6">
            <a:extLst>
              <a:ext uri="{FF2B5EF4-FFF2-40B4-BE49-F238E27FC236}">
                <a16:creationId xmlns:a16="http://schemas.microsoft.com/office/drawing/2014/main" id="{4C07F0DF-6A62-4DF7-9650-778C76380B4C}"/>
              </a:ext>
            </a:extLst>
          </p:cNvPr>
          <p:cNvSpPr/>
          <p:nvPr/>
        </p:nvSpPr>
        <p:spPr>
          <a:xfrm>
            <a:off x="3266983" y="1216240"/>
            <a:ext cx="2272683" cy="11097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624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7667-61D4-4D29-85E3-CF5EA568915B}"/>
              </a:ext>
            </a:extLst>
          </p:cNvPr>
          <p:cNvSpPr>
            <a:spLocks noGrp="1"/>
          </p:cNvSpPr>
          <p:nvPr>
            <p:ph type="title"/>
          </p:nvPr>
        </p:nvSpPr>
        <p:spPr>
          <a:xfrm>
            <a:off x="838200" y="365125"/>
            <a:ext cx="10515600" cy="451621"/>
          </a:xfrm>
        </p:spPr>
        <p:txBody>
          <a:bodyPr>
            <a:normAutofit/>
          </a:bodyPr>
          <a:lstStyle/>
          <a:p>
            <a:r>
              <a:rPr lang="en-US" sz="2400" b="1" dirty="0"/>
              <a:t>Features highly correlated with price:</a:t>
            </a:r>
            <a:endParaRPr lang="en-IN" sz="2400" b="1" dirty="0"/>
          </a:p>
        </p:txBody>
      </p:sp>
      <p:pic>
        <p:nvPicPr>
          <p:cNvPr id="5" name="Content Placeholder 4">
            <a:extLst>
              <a:ext uri="{FF2B5EF4-FFF2-40B4-BE49-F238E27FC236}">
                <a16:creationId xmlns:a16="http://schemas.microsoft.com/office/drawing/2014/main" id="{DB37E4A5-757B-4E91-A86B-AD752DEFDD90}"/>
              </a:ext>
            </a:extLst>
          </p:cNvPr>
          <p:cNvPicPr>
            <a:picLocks noGrp="1" noChangeAspect="1"/>
          </p:cNvPicPr>
          <p:nvPr>
            <p:ph idx="1"/>
          </p:nvPr>
        </p:nvPicPr>
        <p:blipFill>
          <a:blip r:embed="rId2"/>
          <a:stretch>
            <a:fillRect/>
          </a:stretch>
        </p:blipFill>
        <p:spPr>
          <a:xfrm>
            <a:off x="843366" y="1083076"/>
            <a:ext cx="4065985" cy="5630483"/>
          </a:xfrm>
        </p:spPr>
      </p:pic>
      <p:sp>
        <p:nvSpPr>
          <p:cNvPr id="6" name="Rectangle 5">
            <a:extLst>
              <a:ext uri="{FF2B5EF4-FFF2-40B4-BE49-F238E27FC236}">
                <a16:creationId xmlns:a16="http://schemas.microsoft.com/office/drawing/2014/main" id="{5747E3E5-4970-462D-9316-A084AA2AAA47}"/>
              </a:ext>
            </a:extLst>
          </p:cNvPr>
          <p:cNvSpPr/>
          <p:nvPr/>
        </p:nvSpPr>
        <p:spPr>
          <a:xfrm>
            <a:off x="1029811" y="5877017"/>
            <a:ext cx="3613213" cy="69245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rgbClr val="92D050"/>
                </a:solidFill>
              </a:ln>
            </a:endParaRPr>
          </a:p>
        </p:txBody>
      </p:sp>
      <p:sp>
        <p:nvSpPr>
          <p:cNvPr id="7" name="Rectangle 6">
            <a:extLst>
              <a:ext uri="{FF2B5EF4-FFF2-40B4-BE49-F238E27FC236}">
                <a16:creationId xmlns:a16="http://schemas.microsoft.com/office/drawing/2014/main" id="{E211819B-A344-4C2D-832A-DD2A084288C2}"/>
              </a:ext>
            </a:extLst>
          </p:cNvPr>
          <p:cNvSpPr/>
          <p:nvPr/>
        </p:nvSpPr>
        <p:spPr>
          <a:xfrm>
            <a:off x="1216241" y="1526959"/>
            <a:ext cx="3364637" cy="3018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4ECF25C-59B1-40D0-BC0F-FB96AA337E03}"/>
              </a:ext>
            </a:extLst>
          </p:cNvPr>
          <p:cNvSpPr txBox="1"/>
          <p:nvPr/>
        </p:nvSpPr>
        <p:spPr>
          <a:xfrm>
            <a:off x="6915705" y="1526959"/>
            <a:ext cx="4962617" cy="3785652"/>
          </a:xfrm>
          <a:prstGeom prst="rect">
            <a:avLst/>
          </a:prstGeom>
          <a:noFill/>
        </p:spPr>
        <p:txBody>
          <a:bodyPr wrap="square" rtlCol="0">
            <a:spAutoFit/>
          </a:bodyPr>
          <a:lstStyle/>
          <a:p>
            <a:r>
              <a:rPr lang="en-US" sz="1600" dirty="0"/>
              <a:t>From the table we can easily figure out that bathrooms, beds, bedrooms, accommodates and </a:t>
            </a:r>
            <a:r>
              <a:rPr lang="en-US" sz="1600" dirty="0" err="1"/>
              <a:t>room_type_entire</a:t>
            </a:r>
            <a:r>
              <a:rPr lang="en-US" sz="1600" dirty="0"/>
              <a:t> home/apt are positively correlated with price, where as private room and shared room are negatively correlated with price.</a:t>
            </a:r>
          </a:p>
          <a:p>
            <a:endParaRPr lang="en-US" sz="1600" dirty="0"/>
          </a:p>
          <a:p>
            <a:r>
              <a:rPr lang="en-US" sz="1600" dirty="0"/>
              <a:t>Whole apartment or home with more capacity to accommodate people, with more bed, bedrooms and bathrooms are pulling the prices up and properties with shared rooms and private rooms are fetching low prices. Private room could accommodate only single person and family/friends are may not allowed, may be that is why it is negatively correlated. Where as </a:t>
            </a:r>
            <a:r>
              <a:rPr lang="en-US" sz="1600" dirty="0" err="1"/>
              <a:t>Entire_home</a:t>
            </a:r>
            <a:r>
              <a:rPr lang="en-US" sz="1600" dirty="0"/>
              <a:t>/apartment can accommodate the a group of friends/family hence positive correlated with price.</a:t>
            </a:r>
            <a:endParaRPr lang="en-IN" sz="1600" dirty="0"/>
          </a:p>
        </p:txBody>
      </p:sp>
    </p:spTree>
    <p:extLst>
      <p:ext uri="{BB962C8B-B14F-4D97-AF65-F5344CB8AC3E}">
        <p14:creationId xmlns:p14="http://schemas.microsoft.com/office/powerpoint/2010/main" val="32424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64D1-437D-4CD4-B920-0115D192FE32}"/>
              </a:ext>
            </a:extLst>
          </p:cNvPr>
          <p:cNvSpPr>
            <a:spLocks noGrp="1"/>
          </p:cNvSpPr>
          <p:nvPr>
            <p:ph type="title"/>
          </p:nvPr>
        </p:nvSpPr>
        <p:spPr>
          <a:xfrm>
            <a:off x="838200" y="0"/>
            <a:ext cx="10515600" cy="1325563"/>
          </a:xfrm>
        </p:spPr>
        <p:txBody>
          <a:bodyPr>
            <a:normAutofit/>
          </a:bodyPr>
          <a:lstStyle/>
          <a:p>
            <a:r>
              <a:rPr lang="en-US" sz="2400" b="1" dirty="0"/>
              <a:t>Important features for determining price</a:t>
            </a:r>
            <a:endParaRPr lang="en-IN" sz="2400" b="1" dirty="0"/>
          </a:p>
        </p:txBody>
      </p:sp>
      <p:pic>
        <p:nvPicPr>
          <p:cNvPr id="5" name="Content Placeholder 4">
            <a:extLst>
              <a:ext uri="{FF2B5EF4-FFF2-40B4-BE49-F238E27FC236}">
                <a16:creationId xmlns:a16="http://schemas.microsoft.com/office/drawing/2014/main" id="{66F54984-EE19-4815-93BC-51D5795B938E}"/>
              </a:ext>
            </a:extLst>
          </p:cNvPr>
          <p:cNvPicPr>
            <a:picLocks noGrp="1" noChangeAspect="1"/>
          </p:cNvPicPr>
          <p:nvPr>
            <p:ph idx="1"/>
          </p:nvPr>
        </p:nvPicPr>
        <p:blipFill>
          <a:blip r:embed="rId2"/>
          <a:stretch>
            <a:fillRect/>
          </a:stretch>
        </p:blipFill>
        <p:spPr>
          <a:xfrm>
            <a:off x="679269" y="1203576"/>
            <a:ext cx="7869928" cy="3785671"/>
          </a:xfrm>
        </p:spPr>
      </p:pic>
      <p:sp>
        <p:nvSpPr>
          <p:cNvPr id="6" name="TextBox 5">
            <a:extLst>
              <a:ext uri="{FF2B5EF4-FFF2-40B4-BE49-F238E27FC236}">
                <a16:creationId xmlns:a16="http://schemas.microsoft.com/office/drawing/2014/main" id="{9677A81C-0AAD-4B71-959B-C29897CB5DDB}"/>
              </a:ext>
            </a:extLst>
          </p:cNvPr>
          <p:cNvSpPr txBox="1"/>
          <p:nvPr/>
        </p:nvSpPr>
        <p:spPr>
          <a:xfrm>
            <a:off x="8549197" y="1325563"/>
            <a:ext cx="3426780" cy="4031873"/>
          </a:xfrm>
          <a:prstGeom prst="rect">
            <a:avLst/>
          </a:prstGeom>
          <a:noFill/>
        </p:spPr>
        <p:txBody>
          <a:bodyPr wrap="square" rtlCol="0">
            <a:spAutoFit/>
          </a:bodyPr>
          <a:lstStyle/>
          <a:p>
            <a:r>
              <a:rPr lang="en-US" sz="1600" dirty="0"/>
              <a:t>The chart depicts the most important features that can explain the maximum variance in our target variable which is price in this case.</a:t>
            </a:r>
          </a:p>
          <a:p>
            <a:endParaRPr lang="en-US" sz="1600" dirty="0"/>
          </a:p>
          <a:p>
            <a:r>
              <a:rPr lang="en-US" sz="1600" dirty="0"/>
              <a:t>Just like the previous slide we can see here also that “</a:t>
            </a:r>
            <a:r>
              <a:rPr lang="en-US" sz="1600" dirty="0" err="1"/>
              <a:t>room_type</a:t>
            </a:r>
            <a:r>
              <a:rPr lang="en-US" sz="1600" dirty="0"/>
              <a:t>”, “bathrooms”, “bedrooms” explain the maximum variance in price. </a:t>
            </a:r>
          </a:p>
          <a:p>
            <a:endParaRPr lang="en-US" sz="1600" dirty="0"/>
          </a:p>
          <a:p>
            <a:r>
              <a:rPr lang="en-US" sz="1600" dirty="0"/>
              <a:t>There are other features as well but those are lagging quite a bit!</a:t>
            </a:r>
          </a:p>
          <a:p>
            <a:endParaRPr lang="en-IN" sz="1600" dirty="0"/>
          </a:p>
          <a:p>
            <a:r>
              <a:rPr lang="en-IN" sz="1600" dirty="0"/>
              <a:t>To determine the price of any property, the features shown in this chart play a major role.</a:t>
            </a:r>
            <a:endParaRPr lang="en-US" sz="1600" dirty="0"/>
          </a:p>
        </p:txBody>
      </p:sp>
    </p:spTree>
    <p:extLst>
      <p:ext uri="{BB962C8B-B14F-4D97-AF65-F5344CB8AC3E}">
        <p14:creationId xmlns:p14="http://schemas.microsoft.com/office/powerpoint/2010/main" val="211085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884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charter</vt:lpstr>
      <vt:lpstr>Office Theme</vt:lpstr>
      <vt:lpstr>AirBNB Price prediction challenge</vt:lpstr>
      <vt:lpstr>Objective:</vt:lpstr>
      <vt:lpstr>Most popular amenities offered:</vt:lpstr>
      <vt:lpstr>Availability of properties in neighborhoods:</vt:lpstr>
      <vt:lpstr>Price trend in neighborhoods top 50 (descending order)</vt:lpstr>
      <vt:lpstr>Does Host response rate impact Price?</vt:lpstr>
      <vt:lpstr>Does number of reviews impact price?</vt:lpstr>
      <vt:lpstr>Features highly correlated with price:</vt:lpstr>
      <vt:lpstr>Important features for determining price</vt:lpstr>
      <vt:lpstr>Further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 challenge</dc:title>
  <dc:creator>KRISHNENDU MANDAL</dc:creator>
  <cp:lastModifiedBy>KRISHNENDU MANDAL</cp:lastModifiedBy>
  <cp:revision>38</cp:revision>
  <dcterms:created xsi:type="dcterms:W3CDTF">2021-07-17T06:16:06Z</dcterms:created>
  <dcterms:modified xsi:type="dcterms:W3CDTF">2021-07-18T10:24:08Z</dcterms:modified>
</cp:coreProperties>
</file>