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67239-9B47-4F9B-AFAB-52CCE7B2D0E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15638BF-0DC5-4439-A9BA-955058B673C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995DCA1-46CC-45D5-A48D-F751AC1D34D4}"/>
              </a:ext>
            </a:extLst>
          </p:cNvPr>
          <p:cNvSpPr>
            <a:spLocks noGrp="1"/>
          </p:cNvSpPr>
          <p:nvPr>
            <p:ph type="dt" sz="half" idx="10"/>
          </p:nvPr>
        </p:nvSpPr>
        <p:spPr/>
        <p:txBody>
          <a:bodyPr/>
          <a:lstStyle/>
          <a:p>
            <a:fld id="{2A497BD0-76FF-49E7-8CE9-8ECCBB5BDD18}" type="datetimeFigureOut">
              <a:rPr lang="en-IN" smtClean="0"/>
              <a:t>01-12-2020</a:t>
            </a:fld>
            <a:endParaRPr lang="en-IN"/>
          </a:p>
        </p:txBody>
      </p:sp>
      <p:sp>
        <p:nvSpPr>
          <p:cNvPr id="5" name="Footer Placeholder 4">
            <a:extLst>
              <a:ext uri="{FF2B5EF4-FFF2-40B4-BE49-F238E27FC236}">
                <a16:creationId xmlns:a16="http://schemas.microsoft.com/office/drawing/2014/main" id="{8EE6E8BE-381D-4DEC-AEAD-4D2E845A1B0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27D388B-5403-48CF-AD99-FD18B6E62599}"/>
              </a:ext>
            </a:extLst>
          </p:cNvPr>
          <p:cNvSpPr>
            <a:spLocks noGrp="1"/>
          </p:cNvSpPr>
          <p:nvPr>
            <p:ph type="sldNum" sz="quarter" idx="12"/>
          </p:nvPr>
        </p:nvSpPr>
        <p:spPr/>
        <p:txBody>
          <a:bodyPr/>
          <a:lstStyle/>
          <a:p>
            <a:fld id="{BA2D7040-DDC2-4D8D-91FC-705E41662889}" type="slidenum">
              <a:rPr lang="en-IN" smtClean="0"/>
              <a:t>‹#›</a:t>
            </a:fld>
            <a:endParaRPr lang="en-IN"/>
          </a:p>
        </p:txBody>
      </p:sp>
    </p:spTree>
    <p:extLst>
      <p:ext uri="{BB962C8B-B14F-4D97-AF65-F5344CB8AC3E}">
        <p14:creationId xmlns:p14="http://schemas.microsoft.com/office/powerpoint/2010/main" val="13862251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199C50-34F5-45A5-BE31-A1ECA5C7817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01E60C6-4D7B-4AF7-8510-2722841BD8A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8975B77-AB89-4061-97C9-50174233F49B}"/>
              </a:ext>
            </a:extLst>
          </p:cNvPr>
          <p:cNvSpPr>
            <a:spLocks noGrp="1"/>
          </p:cNvSpPr>
          <p:nvPr>
            <p:ph type="dt" sz="half" idx="10"/>
          </p:nvPr>
        </p:nvSpPr>
        <p:spPr/>
        <p:txBody>
          <a:bodyPr/>
          <a:lstStyle/>
          <a:p>
            <a:fld id="{2A497BD0-76FF-49E7-8CE9-8ECCBB5BDD18}" type="datetimeFigureOut">
              <a:rPr lang="en-IN" smtClean="0"/>
              <a:t>01-12-2020</a:t>
            </a:fld>
            <a:endParaRPr lang="en-IN"/>
          </a:p>
        </p:txBody>
      </p:sp>
      <p:sp>
        <p:nvSpPr>
          <p:cNvPr id="5" name="Footer Placeholder 4">
            <a:extLst>
              <a:ext uri="{FF2B5EF4-FFF2-40B4-BE49-F238E27FC236}">
                <a16:creationId xmlns:a16="http://schemas.microsoft.com/office/drawing/2014/main" id="{D0AFB3F5-C3EF-4C7A-AEAA-A2917FAD0FB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5FB175C-A875-46C1-ADBD-95381655F4B9}"/>
              </a:ext>
            </a:extLst>
          </p:cNvPr>
          <p:cNvSpPr>
            <a:spLocks noGrp="1"/>
          </p:cNvSpPr>
          <p:nvPr>
            <p:ph type="sldNum" sz="quarter" idx="12"/>
          </p:nvPr>
        </p:nvSpPr>
        <p:spPr/>
        <p:txBody>
          <a:bodyPr/>
          <a:lstStyle/>
          <a:p>
            <a:fld id="{BA2D7040-DDC2-4D8D-91FC-705E41662889}" type="slidenum">
              <a:rPr lang="en-IN" smtClean="0"/>
              <a:t>‹#›</a:t>
            </a:fld>
            <a:endParaRPr lang="en-IN"/>
          </a:p>
        </p:txBody>
      </p:sp>
    </p:spTree>
    <p:extLst>
      <p:ext uri="{BB962C8B-B14F-4D97-AF65-F5344CB8AC3E}">
        <p14:creationId xmlns:p14="http://schemas.microsoft.com/office/powerpoint/2010/main" val="5120923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6EDD0BB-D89B-4D34-9FD6-F9143E2992E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A9010DD-403F-4992-9FF0-010D16A5F04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EA82FA9-782C-4508-A63B-107D05C70199}"/>
              </a:ext>
            </a:extLst>
          </p:cNvPr>
          <p:cNvSpPr>
            <a:spLocks noGrp="1"/>
          </p:cNvSpPr>
          <p:nvPr>
            <p:ph type="dt" sz="half" idx="10"/>
          </p:nvPr>
        </p:nvSpPr>
        <p:spPr/>
        <p:txBody>
          <a:bodyPr/>
          <a:lstStyle/>
          <a:p>
            <a:fld id="{2A497BD0-76FF-49E7-8CE9-8ECCBB5BDD18}" type="datetimeFigureOut">
              <a:rPr lang="en-IN" smtClean="0"/>
              <a:t>01-12-2020</a:t>
            </a:fld>
            <a:endParaRPr lang="en-IN"/>
          </a:p>
        </p:txBody>
      </p:sp>
      <p:sp>
        <p:nvSpPr>
          <p:cNvPr id="5" name="Footer Placeholder 4">
            <a:extLst>
              <a:ext uri="{FF2B5EF4-FFF2-40B4-BE49-F238E27FC236}">
                <a16:creationId xmlns:a16="http://schemas.microsoft.com/office/drawing/2014/main" id="{01734A52-6F97-4C61-9899-5FD00F0998A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A36B63A-E90A-4179-B480-286708F0FFBD}"/>
              </a:ext>
            </a:extLst>
          </p:cNvPr>
          <p:cNvSpPr>
            <a:spLocks noGrp="1"/>
          </p:cNvSpPr>
          <p:nvPr>
            <p:ph type="sldNum" sz="quarter" idx="12"/>
          </p:nvPr>
        </p:nvSpPr>
        <p:spPr/>
        <p:txBody>
          <a:bodyPr/>
          <a:lstStyle/>
          <a:p>
            <a:fld id="{BA2D7040-DDC2-4D8D-91FC-705E41662889}" type="slidenum">
              <a:rPr lang="en-IN" smtClean="0"/>
              <a:t>‹#›</a:t>
            </a:fld>
            <a:endParaRPr lang="en-IN"/>
          </a:p>
        </p:txBody>
      </p:sp>
    </p:spTree>
    <p:extLst>
      <p:ext uri="{BB962C8B-B14F-4D97-AF65-F5344CB8AC3E}">
        <p14:creationId xmlns:p14="http://schemas.microsoft.com/office/powerpoint/2010/main" val="117102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9B194-9EE9-4ADC-B768-4FF291469C0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E2E01BE-7F61-43BA-B097-45473A5F8D0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346346D-56D9-45BF-A3BE-AA2C825DE82D}"/>
              </a:ext>
            </a:extLst>
          </p:cNvPr>
          <p:cNvSpPr>
            <a:spLocks noGrp="1"/>
          </p:cNvSpPr>
          <p:nvPr>
            <p:ph type="dt" sz="half" idx="10"/>
          </p:nvPr>
        </p:nvSpPr>
        <p:spPr/>
        <p:txBody>
          <a:bodyPr/>
          <a:lstStyle/>
          <a:p>
            <a:fld id="{2A497BD0-76FF-49E7-8CE9-8ECCBB5BDD18}" type="datetimeFigureOut">
              <a:rPr lang="en-IN" smtClean="0"/>
              <a:t>01-12-2020</a:t>
            </a:fld>
            <a:endParaRPr lang="en-IN"/>
          </a:p>
        </p:txBody>
      </p:sp>
      <p:sp>
        <p:nvSpPr>
          <p:cNvPr id="5" name="Footer Placeholder 4">
            <a:extLst>
              <a:ext uri="{FF2B5EF4-FFF2-40B4-BE49-F238E27FC236}">
                <a16:creationId xmlns:a16="http://schemas.microsoft.com/office/drawing/2014/main" id="{C098567E-FB8D-4AC5-AC96-E821716D4B2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19FA4A9-D0AD-4537-B90B-68A624FFB020}"/>
              </a:ext>
            </a:extLst>
          </p:cNvPr>
          <p:cNvSpPr>
            <a:spLocks noGrp="1"/>
          </p:cNvSpPr>
          <p:nvPr>
            <p:ph type="sldNum" sz="quarter" idx="12"/>
          </p:nvPr>
        </p:nvSpPr>
        <p:spPr/>
        <p:txBody>
          <a:bodyPr/>
          <a:lstStyle/>
          <a:p>
            <a:fld id="{BA2D7040-DDC2-4D8D-91FC-705E41662889}" type="slidenum">
              <a:rPr lang="en-IN" smtClean="0"/>
              <a:t>‹#›</a:t>
            </a:fld>
            <a:endParaRPr lang="en-IN"/>
          </a:p>
        </p:txBody>
      </p:sp>
    </p:spTree>
    <p:extLst>
      <p:ext uri="{BB962C8B-B14F-4D97-AF65-F5344CB8AC3E}">
        <p14:creationId xmlns:p14="http://schemas.microsoft.com/office/powerpoint/2010/main" val="34990811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DE597-EFC5-4B5E-B906-EF001533EC5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DCBD8D8-40B0-41CD-BBE2-73355F2D13D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F1E1CA-F0FD-4A76-9041-1CC3713A6D28}"/>
              </a:ext>
            </a:extLst>
          </p:cNvPr>
          <p:cNvSpPr>
            <a:spLocks noGrp="1"/>
          </p:cNvSpPr>
          <p:nvPr>
            <p:ph type="dt" sz="half" idx="10"/>
          </p:nvPr>
        </p:nvSpPr>
        <p:spPr/>
        <p:txBody>
          <a:bodyPr/>
          <a:lstStyle/>
          <a:p>
            <a:fld id="{2A497BD0-76FF-49E7-8CE9-8ECCBB5BDD18}" type="datetimeFigureOut">
              <a:rPr lang="en-IN" smtClean="0"/>
              <a:t>01-12-2020</a:t>
            </a:fld>
            <a:endParaRPr lang="en-IN"/>
          </a:p>
        </p:txBody>
      </p:sp>
      <p:sp>
        <p:nvSpPr>
          <p:cNvPr id="5" name="Footer Placeholder 4">
            <a:extLst>
              <a:ext uri="{FF2B5EF4-FFF2-40B4-BE49-F238E27FC236}">
                <a16:creationId xmlns:a16="http://schemas.microsoft.com/office/drawing/2014/main" id="{FC7E2A63-3C72-44C8-8F21-24D6754434B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AA3191C-A96A-48DB-8FDC-D2DA3E470F05}"/>
              </a:ext>
            </a:extLst>
          </p:cNvPr>
          <p:cNvSpPr>
            <a:spLocks noGrp="1"/>
          </p:cNvSpPr>
          <p:nvPr>
            <p:ph type="sldNum" sz="quarter" idx="12"/>
          </p:nvPr>
        </p:nvSpPr>
        <p:spPr/>
        <p:txBody>
          <a:bodyPr/>
          <a:lstStyle/>
          <a:p>
            <a:fld id="{BA2D7040-DDC2-4D8D-91FC-705E41662889}" type="slidenum">
              <a:rPr lang="en-IN" smtClean="0"/>
              <a:t>‹#›</a:t>
            </a:fld>
            <a:endParaRPr lang="en-IN"/>
          </a:p>
        </p:txBody>
      </p:sp>
    </p:spTree>
    <p:extLst>
      <p:ext uri="{BB962C8B-B14F-4D97-AF65-F5344CB8AC3E}">
        <p14:creationId xmlns:p14="http://schemas.microsoft.com/office/powerpoint/2010/main" val="31647357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B813D-4911-4AF9-B961-9B81A5E4D22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338853C-6C1A-4C19-A217-89B7CFF0704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1DA11E5-B2EE-4403-B23B-60D031E88AF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F352977-334E-4854-8C11-79BC9EE3BC2D}"/>
              </a:ext>
            </a:extLst>
          </p:cNvPr>
          <p:cNvSpPr>
            <a:spLocks noGrp="1"/>
          </p:cNvSpPr>
          <p:nvPr>
            <p:ph type="dt" sz="half" idx="10"/>
          </p:nvPr>
        </p:nvSpPr>
        <p:spPr/>
        <p:txBody>
          <a:bodyPr/>
          <a:lstStyle/>
          <a:p>
            <a:fld id="{2A497BD0-76FF-49E7-8CE9-8ECCBB5BDD18}" type="datetimeFigureOut">
              <a:rPr lang="en-IN" smtClean="0"/>
              <a:t>01-12-2020</a:t>
            </a:fld>
            <a:endParaRPr lang="en-IN"/>
          </a:p>
        </p:txBody>
      </p:sp>
      <p:sp>
        <p:nvSpPr>
          <p:cNvPr id="6" name="Footer Placeholder 5">
            <a:extLst>
              <a:ext uri="{FF2B5EF4-FFF2-40B4-BE49-F238E27FC236}">
                <a16:creationId xmlns:a16="http://schemas.microsoft.com/office/drawing/2014/main" id="{268BCB12-7D27-4422-8BAB-BB4800642F1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D8D481F-269A-4B14-BC77-516E971F1D0B}"/>
              </a:ext>
            </a:extLst>
          </p:cNvPr>
          <p:cNvSpPr>
            <a:spLocks noGrp="1"/>
          </p:cNvSpPr>
          <p:nvPr>
            <p:ph type="sldNum" sz="quarter" idx="12"/>
          </p:nvPr>
        </p:nvSpPr>
        <p:spPr/>
        <p:txBody>
          <a:bodyPr/>
          <a:lstStyle/>
          <a:p>
            <a:fld id="{BA2D7040-DDC2-4D8D-91FC-705E41662889}" type="slidenum">
              <a:rPr lang="en-IN" smtClean="0"/>
              <a:t>‹#›</a:t>
            </a:fld>
            <a:endParaRPr lang="en-IN"/>
          </a:p>
        </p:txBody>
      </p:sp>
    </p:spTree>
    <p:extLst>
      <p:ext uri="{BB962C8B-B14F-4D97-AF65-F5344CB8AC3E}">
        <p14:creationId xmlns:p14="http://schemas.microsoft.com/office/powerpoint/2010/main" val="402347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06C6D-742A-4822-A3CE-50949D65D1E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195DE4E-1C06-4B70-81EF-9E25BBF6A2C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4C3B934-FB6A-4728-A9F0-4BB136FA07C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640F175-65A2-442C-B950-1B9AABAF0BB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EA620A2-578B-477C-808B-E3025281792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2625644-AF2E-49D7-9D14-ADA09951230F}"/>
              </a:ext>
            </a:extLst>
          </p:cNvPr>
          <p:cNvSpPr>
            <a:spLocks noGrp="1"/>
          </p:cNvSpPr>
          <p:nvPr>
            <p:ph type="dt" sz="half" idx="10"/>
          </p:nvPr>
        </p:nvSpPr>
        <p:spPr/>
        <p:txBody>
          <a:bodyPr/>
          <a:lstStyle/>
          <a:p>
            <a:fld id="{2A497BD0-76FF-49E7-8CE9-8ECCBB5BDD18}" type="datetimeFigureOut">
              <a:rPr lang="en-IN" smtClean="0"/>
              <a:t>01-12-2020</a:t>
            </a:fld>
            <a:endParaRPr lang="en-IN"/>
          </a:p>
        </p:txBody>
      </p:sp>
      <p:sp>
        <p:nvSpPr>
          <p:cNvPr id="8" name="Footer Placeholder 7">
            <a:extLst>
              <a:ext uri="{FF2B5EF4-FFF2-40B4-BE49-F238E27FC236}">
                <a16:creationId xmlns:a16="http://schemas.microsoft.com/office/drawing/2014/main" id="{452F780F-28E1-469C-8A89-85A46205607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48E8DCB-0B6E-4444-BD4A-EDC4D3D04B98}"/>
              </a:ext>
            </a:extLst>
          </p:cNvPr>
          <p:cNvSpPr>
            <a:spLocks noGrp="1"/>
          </p:cNvSpPr>
          <p:nvPr>
            <p:ph type="sldNum" sz="quarter" idx="12"/>
          </p:nvPr>
        </p:nvSpPr>
        <p:spPr/>
        <p:txBody>
          <a:bodyPr/>
          <a:lstStyle/>
          <a:p>
            <a:fld id="{BA2D7040-DDC2-4D8D-91FC-705E41662889}" type="slidenum">
              <a:rPr lang="en-IN" smtClean="0"/>
              <a:t>‹#›</a:t>
            </a:fld>
            <a:endParaRPr lang="en-IN"/>
          </a:p>
        </p:txBody>
      </p:sp>
    </p:spTree>
    <p:extLst>
      <p:ext uri="{BB962C8B-B14F-4D97-AF65-F5344CB8AC3E}">
        <p14:creationId xmlns:p14="http://schemas.microsoft.com/office/powerpoint/2010/main" val="41974356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455AB-122E-4A67-89EC-D8F411DD1FD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D159FB0-25B4-4263-9E74-D21839E1095E}"/>
              </a:ext>
            </a:extLst>
          </p:cNvPr>
          <p:cNvSpPr>
            <a:spLocks noGrp="1"/>
          </p:cNvSpPr>
          <p:nvPr>
            <p:ph type="dt" sz="half" idx="10"/>
          </p:nvPr>
        </p:nvSpPr>
        <p:spPr/>
        <p:txBody>
          <a:bodyPr/>
          <a:lstStyle/>
          <a:p>
            <a:fld id="{2A497BD0-76FF-49E7-8CE9-8ECCBB5BDD18}" type="datetimeFigureOut">
              <a:rPr lang="en-IN" smtClean="0"/>
              <a:t>01-12-2020</a:t>
            </a:fld>
            <a:endParaRPr lang="en-IN"/>
          </a:p>
        </p:txBody>
      </p:sp>
      <p:sp>
        <p:nvSpPr>
          <p:cNvPr id="4" name="Footer Placeholder 3">
            <a:extLst>
              <a:ext uri="{FF2B5EF4-FFF2-40B4-BE49-F238E27FC236}">
                <a16:creationId xmlns:a16="http://schemas.microsoft.com/office/drawing/2014/main" id="{F46341F0-45C2-40AF-9C3B-E8749111FD9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CA0EA76-E4AA-4275-99D9-8267C4AC75DC}"/>
              </a:ext>
            </a:extLst>
          </p:cNvPr>
          <p:cNvSpPr>
            <a:spLocks noGrp="1"/>
          </p:cNvSpPr>
          <p:nvPr>
            <p:ph type="sldNum" sz="quarter" idx="12"/>
          </p:nvPr>
        </p:nvSpPr>
        <p:spPr/>
        <p:txBody>
          <a:bodyPr/>
          <a:lstStyle/>
          <a:p>
            <a:fld id="{BA2D7040-DDC2-4D8D-91FC-705E41662889}" type="slidenum">
              <a:rPr lang="en-IN" smtClean="0"/>
              <a:t>‹#›</a:t>
            </a:fld>
            <a:endParaRPr lang="en-IN"/>
          </a:p>
        </p:txBody>
      </p:sp>
    </p:spTree>
    <p:extLst>
      <p:ext uri="{BB962C8B-B14F-4D97-AF65-F5344CB8AC3E}">
        <p14:creationId xmlns:p14="http://schemas.microsoft.com/office/powerpoint/2010/main" val="2709743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B155F49-3100-44AF-9102-D4540A4F585E}"/>
              </a:ext>
            </a:extLst>
          </p:cNvPr>
          <p:cNvSpPr>
            <a:spLocks noGrp="1"/>
          </p:cNvSpPr>
          <p:nvPr>
            <p:ph type="dt" sz="half" idx="10"/>
          </p:nvPr>
        </p:nvSpPr>
        <p:spPr/>
        <p:txBody>
          <a:bodyPr/>
          <a:lstStyle/>
          <a:p>
            <a:fld id="{2A497BD0-76FF-49E7-8CE9-8ECCBB5BDD18}" type="datetimeFigureOut">
              <a:rPr lang="en-IN" smtClean="0"/>
              <a:t>01-12-2020</a:t>
            </a:fld>
            <a:endParaRPr lang="en-IN"/>
          </a:p>
        </p:txBody>
      </p:sp>
      <p:sp>
        <p:nvSpPr>
          <p:cNvPr id="3" name="Footer Placeholder 2">
            <a:extLst>
              <a:ext uri="{FF2B5EF4-FFF2-40B4-BE49-F238E27FC236}">
                <a16:creationId xmlns:a16="http://schemas.microsoft.com/office/drawing/2014/main" id="{7E594BF0-FAB8-4C13-B2AA-50F5B60F085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8F3DDCB-9378-4D85-99B6-981774498DDB}"/>
              </a:ext>
            </a:extLst>
          </p:cNvPr>
          <p:cNvSpPr>
            <a:spLocks noGrp="1"/>
          </p:cNvSpPr>
          <p:nvPr>
            <p:ph type="sldNum" sz="quarter" idx="12"/>
          </p:nvPr>
        </p:nvSpPr>
        <p:spPr/>
        <p:txBody>
          <a:bodyPr/>
          <a:lstStyle/>
          <a:p>
            <a:fld id="{BA2D7040-DDC2-4D8D-91FC-705E41662889}" type="slidenum">
              <a:rPr lang="en-IN" smtClean="0"/>
              <a:t>‹#›</a:t>
            </a:fld>
            <a:endParaRPr lang="en-IN"/>
          </a:p>
        </p:txBody>
      </p:sp>
    </p:spTree>
    <p:extLst>
      <p:ext uri="{BB962C8B-B14F-4D97-AF65-F5344CB8AC3E}">
        <p14:creationId xmlns:p14="http://schemas.microsoft.com/office/powerpoint/2010/main" val="7146195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1DE3B-7FCD-47F0-8298-C20679B76F6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7D315D6-2768-4180-8B00-D35A8A5640E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DAC8024-8F61-4A60-A216-1EA9B7E64A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079CE2F-A63A-426C-9033-3F4C06B65A32}"/>
              </a:ext>
            </a:extLst>
          </p:cNvPr>
          <p:cNvSpPr>
            <a:spLocks noGrp="1"/>
          </p:cNvSpPr>
          <p:nvPr>
            <p:ph type="dt" sz="half" idx="10"/>
          </p:nvPr>
        </p:nvSpPr>
        <p:spPr/>
        <p:txBody>
          <a:bodyPr/>
          <a:lstStyle/>
          <a:p>
            <a:fld id="{2A497BD0-76FF-49E7-8CE9-8ECCBB5BDD18}" type="datetimeFigureOut">
              <a:rPr lang="en-IN" smtClean="0"/>
              <a:t>01-12-2020</a:t>
            </a:fld>
            <a:endParaRPr lang="en-IN"/>
          </a:p>
        </p:txBody>
      </p:sp>
      <p:sp>
        <p:nvSpPr>
          <p:cNvPr id="6" name="Footer Placeholder 5">
            <a:extLst>
              <a:ext uri="{FF2B5EF4-FFF2-40B4-BE49-F238E27FC236}">
                <a16:creationId xmlns:a16="http://schemas.microsoft.com/office/drawing/2014/main" id="{226DF492-A50B-496F-8615-F70F3827E60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AB2F744-61C1-4254-A1A3-15851D583122}"/>
              </a:ext>
            </a:extLst>
          </p:cNvPr>
          <p:cNvSpPr>
            <a:spLocks noGrp="1"/>
          </p:cNvSpPr>
          <p:nvPr>
            <p:ph type="sldNum" sz="quarter" idx="12"/>
          </p:nvPr>
        </p:nvSpPr>
        <p:spPr/>
        <p:txBody>
          <a:bodyPr/>
          <a:lstStyle/>
          <a:p>
            <a:fld id="{BA2D7040-DDC2-4D8D-91FC-705E41662889}" type="slidenum">
              <a:rPr lang="en-IN" smtClean="0"/>
              <a:t>‹#›</a:t>
            </a:fld>
            <a:endParaRPr lang="en-IN"/>
          </a:p>
        </p:txBody>
      </p:sp>
    </p:spTree>
    <p:extLst>
      <p:ext uri="{BB962C8B-B14F-4D97-AF65-F5344CB8AC3E}">
        <p14:creationId xmlns:p14="http://schemas.microsoft.com/office/powerpoint/2010/main" val="5936306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BC3AB-C734-4F90-8829-032B767B920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08B3924-9460-453F-B57E-CB0BB7D27A0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38036A3-A42B-48ED-AB94-4B98D2505C7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54A13A6-6D54-40A4-9794-98AFDEB5629C}"/>
              </a:ext>
            </a:extLst>
          </p:cNvPr>
          <p:cNvSpPr>
            <a:spLocks noGrp="1"/>
          </p:cNvSpPr>
          <p:nvPr>
            <p:ph type="dt" sz="half" idx="10"/>
          </p:nvPr>
        </p:nvSpPr>
        <p:spPr/>
        <p:txBody>
          <a:bodyPr/>
          <a:lstStyle/>
          <a:p>
            <a:fld id="{2A497BD0-76FF-49E7-8CE9-8ECCBB5BDD18}" type="datetimeFigureOut">
              <a:rPr lang="en-IN" smtClean="0"/>
              <a:t>01-12-2020</a:t>
            </a:fld>
            <a:endParaRPr lang="en-IN"/>
          </a:p>
        </p:txBody>
      </p:sp>
      <p:sp>
        <p:nvSpPr>
          <p:cNvPr id="6" name="Footer Placeholder 5">
            <a:extLst>
              <a:ext uri="{FF2B5EF4-FFF2-40B4-BE49-F238E27FC236}">
                <a16:creationId xmlns:a16="http://schemas.microsoft.com/office/drawing/2014/main" id="{955EE2B4-A525-48CB-91FD-1DBFEA6CF80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EC9DD12-C697-44E7-BD72-2FA13D87115C}"/>
              </a:ext>
            </a:extLst>
          </p:cNvPr>
          <p:cNvSpPr>
            <a:spLocks noGrp="1"/>
          </p:cNvSpPr>
          <p:nvPr>
            <p:ph type="sldNum" sz="quarter" idx="12"/>
          </p:nvPr>
        </p:nvSpPr>
        <p:spPr/>
        <p:txBody>
          <a:bodyPr/>
          <a:lstStyle/>
          <a:p>
            <a:fld id="{BA2D7040-DDC2-4D8D-91FC-705E41662889}" type="slidenum">
              <a:rPr lang="en-IN" smtClean="0"/>
              <a:t>‹#›</a:t>
            </a:fld>
            <a:endParaRPr lang="en-IN"/>
          </a:p>
        </p:txBody>
      </p:sp>
    </p:spTree>
    <p:extLst>
      <p:ext uri="{BB962C8B-B14F-4D97-AF65-F5344CB8AC3E}">
        <p14:creationId xmlns:p14="http://schemas.microsoft.com/office/powerpoint/2010/main" val="32551583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B43CA97-B7B2-4031-B599-0B63CC0AC03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D031117-4EF4-49B7-B2BB-4242573849C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2A00F56-B362-4A07-8B6A-B9755BA6B47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497BD0-76FF-49E7-8CE9-8ECCBB5BDD18}" type="datetimeFigureOut">
              <a:rPr lang="en-IN" smtClean="0"/>
              <a:t>01-12-2020</a:t>
            </a:fld>
            <a:endParaRPr lang="en-IN"/>
          </a:p>
        </p:txBody>
      </p:sp>
      <p:sp>
        <p:nvSpPr>
          <p:cNvPr id="5" name="Footer Placeholder 4">
            <a:extLst>
              <a:ext uri="{FF2B5EF4-FFF2-40B4-BE49-F238E27FC236}">
                <a16:creationId xmlns:a16="http://schemas.microsoft.com/office/drawing/2014/main" id="{36E8A441-7B58-488D-BFDE-ECF2F806483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A050F32-3AEC-4F26-B610-3827FA8E861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2D7040-DDC2-4D8D-91FC-705E41662889}" type="slidenum">
              <a:rPr lang="en-IN" smtClean="0"/>
              <a:t>‹#›</a:t>
            </a:fld>
            <a:endParaRPr lang="en-IN"/>
          </a:p>
        </p:txBody>
      </p:sp>
    </p:spTree>
    <p:extLst>
      <p:ext uri="{BB962C8B-B14F-4D97-AF65-F5344CB8AC3E}">
        <p14:creationId xmlns:p14="http://schemas.microsoft.com/office/powerpoint/2010/main" val="6739237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Picture 32">
            <a:extLst>
              <a:ext uri="{FF2B5EF4-FFF2-40B4-BE49-F238E27FC236}">
                <a16:creationId xmlns:a16="http://schemas.microsoft.com/office/drawing/2014/main" id="{344A0C12-3615-4E48-8340-273C97A09D92}"/>
              </a:ext>
            </a:extLst>
          </p:cNvPr>
          <p:cNvPicPr>
            <a:picLocks noChangeAspect="1"/>
          </p:cNvPicPr>
          <p:nvPr/>
        </p:nvPicPr>
        <p:blipFill>
          <a:blip r:embed="rId2"/>
          <a:stretch>
            <a:fillRect/>
          </a:stretch>
        </p:blipFill>
        <p:spPr>
          <a:xfrm>
            <a:off x="1621148" y="72861"/>
            <a:ext cx="8949704" cy="6712278"/>
          </a:xfrm>
          <a:prstGeom prst="rect">
            <a:avLst/>
          </a:prstGeom>
        </p:spPr>
      </p:pic>
    </p:spTree>
    <p:extLst>
      <p:ext uri="{BB962C8B-B14F-4D97-AF65-F5344CB8AC3E}">
        <p14:creationId xmlns:p14="http://schemas.microsoft.com/office/powerpoint/2010/main" val="18356779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D5F67-11FD-4115-A02E-F3B515629FF6}"/>
              </a:ext>
            </a:extLst>
          </p:cNvPr>
          <p:cNvSpPr>
            <a:spLocks noGrp="1"/>
          </p:cNvSpPr>
          <p:nvPr>
            <p:ph type="title"/>
          </p:nvPr>
        </p:nvSpPr>
        <p:spPr>
          <a:xfrm>
            <a:off x="1060147" y="365126"/>
            <a:ext cx="10515600" cy="584786"/>
          </a:xfrm>
        </p:spPr>
        <p:txBody>
          <a:bodyPr>
            <a:normAutofit/>
          </a:bodyPr>
          <a:lstStyle/>
          <a:p>
            <a:r>
              <a:rPr lang="en-US" sz="2400" dirty="0"/>
              <a:t>Key Findings</a:t>
            </a:r>
            <a:endParaRPr lang="en-IN" sz="2400" dirty="0"/>
          </a:p>
        </p:txBody>
      </p:sp>
      <p:sp>
        <p:nvSpPr>
          <p:cNvPr id="5" name="TextBox 4">
            <a:extLst>
              <a:ext uri="{FF2B5EF4-FFF2-40B4-BE49-F238E27FC236}">
                <a16:creationId xmlns:a16="http://schemas.microsoft.com/office/drawing/2014/main" id="{F79FFA90-1225-4F4A-9C13-04984FF7A215}"/>
              </a:ext>
            </a:extLst>
          </p:cNvPr>
          <p:cNvSpPr txBox="1"/>
          <p:nvPr/>
        </p:nvSpPr>
        <p:spPr>
          <a:xfrm>
            <a:off x="1171845" y="1367164"/>
            <a:ext cx="8549196" cy="3350597"/>
          </a:xfrm>
          <a:prstGeom prst="rect">
            <a:avLst/>
          </a:prstGeom>
          <a:noFill/>
        </p:spPr>
        <p:txBody>
          <a:bodyPr wrap="square">
            <a:spAutoFit/>
          </a:bodyPr>
          <a:lstStyle/>
          <a:p>
            <a:pPr>
              <a:lnSpc>
                <a:spcPct val="107000"/>
              </a:lnSpc>
              <a:spcAft>
                <a:spcPts val="800"/>
              </a:spcAft>
            </a:pP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It seems that the more chairs a resort has to move people around, relative to the number of runs, ticket price rapidly plummets and stays low. What we may be seeing here is an exclusive vs. mass market resort effect; if you don't have so many chairs, you can charge more for your tickets, although with fewer chairs you're inevitably going to be able to serve fewer visitors. </a:t>
            </a:r>
          </a:p>
          <a:p>
            <a:pPr>
              <a:lnSpc>
                <a:spcPct val="107000"/>
              </a:lnSpc>
              <a:spcAft>
                <a:spcPts val="800"/>
              </a:spcAft>
            </a:pP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Your price per visitor is high but your number of visitors may be low. Something very useful that's missing from the data is the number of visitors per year.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fontAlgn="base" latinLnBrk="1">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Big Mountain Resort modelled price is </a:t>
            </a:r>
            <a:r>
              <a:rPr lang="en-IN" sz="1800"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$95.87</a:t>
            </a: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actual price is </a:t>
            </a:r>
            <a:r>
              <a:rPr lang="en-IN" sz="1800"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$81.00</a:t>
            </a: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Even with the expected </a:t>
            </a:r>
            <a:r>
              <a:rPr lang="en-IN" sz="1800"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mean absolute error</a:t>
            </a: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of </a:t>
            </a:r>
            <a:r>
              <a:rPr lang="en-IN" sz="1800"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$10.39</a:t>
            </a: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this suggests there is room for an increase.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fontAlgn="base" latinLnBrk="1">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9348284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C205711-159E-4D70-909A-EE41FDAF6856}"/>
              </a:ext>
            </a:extLst>
          </p:cNvPr>
          <p:cNvSpPr>
            <a:spLocks noGrp="1"/>
          </p:cNvSpPr>
          <p:nvPr>
            <p:ph type="title"/>
          </p:nvPr>
        </p:nvSpPr>
        <p:spPr>
          <a:xfrm>
            <a:off x="1060147" y="365126"/>
            <a:ext cx="10515600" cy="584786"/>
          </a:xfrm>
        </p:spPr>
        <p:txBody>
          <a:bodyPr>
            <a:normAutofit/>
          </a:bodyPr>
          <a:lstStyle/>
          <a:p>
            <a:r>
              <a:rPr lang="en-US" sz="2400" dirty="0"/>
              <a:t>Scenarios: </a:t>
            </a:r>
            <a:endParaRPr lang="en-IN" sz="2400" dirty="0"/>
          </a:p>
        </p:txBody>
      </p:sp>
      <p:sp>
        <p:nvSpPr>
          <p:cNvPr id="6" name="TextBox 5">
            <a:extLst>
              <a:ext uri="{FF2B5EF4-FFF2-40B4-BE49-F238E27FC236}">
                <a16:creationId xmlns:a16="http://schemas.microsoft.com/office/drawing/2014/main" id="{E5492CD3-E855-48AB-A1D4-5C02C83EE12A}"/>
              </a:ext>
            </a:extLst>
          </p:cNvPr>
          <p:cNvSpPr txBox="1"/>
          <p:nvPr/>
        </p:nvSpPr>
        <p:spPr>
          <a:xfrm>
            <a:off x="1136337" y="1358282"/>
            <a:ext cx="10040645" cy="3042821"/>
          </a:xfrm>
          <a:prstGeom prst="rect">
            <a:avLst/>
          </a:prstGeom>
          <a:noFill/>
        </p:spPr>
        <p:txBody>
          <a:bodyPr wrap="square">
            <a:spAutoFit/>
          </a:bodyPr>
          <a:lstStyle/>
          <a:p>
            <a:pPr marL="342900" lvl="0" indent="-342900" fontAlgn="base" latinLnBrk="1">
              <a:lnSpc>
                <a:spcPct val="107000"/>
              </a:lnSpc>
              <a:buSzPts val="1050"/>
              <a:buFont typeface="Helvetica" panose="020B0604020202020204" pitchFamily="34" charset="0"/>
              <a:buAutoNum type="arabicPeriod"/>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Big Mountain is doing well for vertical drop, but there are still quite a few resorts with a greater drop.</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latinLnBrk="1">
              <a:lnSpc>
                <a:spcPct val="107000"/>
              </a:lnSpc>
              <a:buSzPts val="1050"/>
              <a:buFont typeface="Helvetica" panose="020B0604020202020204" pitchFamily="34" charset="0"/>
              <a:buAutoNum type="arabicPeriod"/>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Big Mountain is very high up the league table of snow making area.</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latinLnBrk="1">
              <a:lnSpc>
                <a:spcPct val="107000"/>
              </a:lnSpc>
              <a:buSzPts val="1050"/>
              <a:buFont typeface="Helvetica" panose="020B0604020202020204" pitchFamily="34" charset="0"/>
              <a:buAutoNum type="arabicPeriod"/>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Big Mountain has amongst the highest number of total chairs, resorts with more appear to be outliers.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latinLnBrk="1">
              <a:lnSpc>
                <a:spcPct val="107000"/>
              </a:lnSpc>
              <a:buSzPts val="1050"/>
              <a:buFont typeface="Helvetica" panose="020B0604020202020204" pitchFamily="34" charset="0"/>
              <a:buAutoNum type="arabicPeriod"/>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Most resorts have no fast quads. Big Mountain has 3, which puts it high up that league table. There are some values much higher, but they are rare.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latinLnBrk="1">
              <a:lnSpc>
                <a:spcPct val="107000"/>
              </a:lnSpc>
              <a:buSzPts val="1050"/>
              <a:buFont typeface="Helvetica" panose="020B0604020202020204" pitchFamily="34" charset="0"/>
              <a:buAutoNum type="arabicPeriod"/>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Big Mountain compares well for the number of runs. There are some resorts with more, but not many.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latinLnBrk="1">
              <a:lnSpc>
                <a:spcPct val="107000"/>
              </a:lnSpc>
              <a:buSzPts val="1050"/>
              <a:buFont typeface="Helvetica" panose="020B0604020202020204" pitchFamily="34" charset="0"/>
              <a:buAutoNum type="arabicPeriod"/>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Big Mountain has one of the longest runs. Although it is just over half the length of the longest, the longer ones are rare.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latinLnBrk="1">
              <a:lnSpc>
                <a:spcPct val="107000"/>
              </a:lnSpc>
              <a:buSzPts val="1050"/>
              <a:buFont typeface="Helvetica" panose="020B0604020202020204" pitchFamily="34" charset="0"/>
              <a:buAutoNum type="arabicPeriod"/>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The vast majority of resorts, such as Big Mountain, have no trams.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latinLnBrk="1">
              <a:lnSpc>
                <a:spcPct val="107000"/>
              </a:lnSpc>
              <a:spcAft>
                <a:spcPts val="800"/>
              </a:spcAft>
              <a:buSzPts val="1050"/>
              <a:buFont typeface="Helvetica" panose="020B0604020202020204" pitchFamily="34" charset="0"/>
              <a:buAutoNum type="arabicPeriod"/>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Big Mountain is amongst the resorts with the largest amount of skiable terrain.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425262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5E483-0E18-4963-8535-88B0F4998CAD}"/>
              </a:ext>
            </a:extLst>
          </p:cNvPr>
          <p:cNvSpPr>
            <a:spLocks noGrp="1"/>
          </p:cNvSpPr>
          <p:nvPr>
            <p:ph type="title"/>
          </p:nvPr>
        </p:nvSpPr>
        <p:spPr>
          <a:xfrm>
            <a:off x="838200" y="365125"/>
            <a:ext cx="10515600" cy="496009"/>
          </a:xfrm>
        </p:spPr>
        <p:txBody>
          <a:bodyPr>
            <a:normAutofit/>
          </a:bodyPr>
          <a:lstStyle/>
          <a:p>
            <a:r>
              <a:rPr lang="en-US" sz="2400" dirty="0"/>
              <a:t>Recommendations:</a:t>
            </a:r>
            <a:endParaRPr lang="en-IN" sz="2400" dirty="0"/>
          </a:p>
        </p:txBody>
      </p:sp>
      <p:sp>
        <p:nvSpPr>
          <p:cNvPr id="5" name="TextBox 4">
            <a:extLst>
              <a:ext uri="{FF2B5EF4-FFF2-40B4-BE49-F238E27FC236}">
                <a16:creationId xmlns:a16="http://schemas.microsoft.com/office/drawing/2014/main" id="{A6497F38-40BF-4245-B9ED-099BC58A4B52}"/>
              </a:ext>
            </a:extLst>
          </p:cNvPr>
          <p:cNvSpPr txBox="1"/>
          <p:nvPr/>
        </p:nvSpPr>
        <p:spPr>
          <a:xfrm>
            <a:off x="905522" y="963717"/>
            <a:ext cx="8236258" cy="3749553"/>
          </a:xfrm>
          <a:prstGeom prst="rect">
            <a:avLst/>
          </a:prstGeom>
          <a:noFill/>
        </p:spPr>
        <p:txBody>
          <a:bodyPr wrap="square">
            <a:spAutoFit/>
          </a:bodyPr>
          <a:lstStyle/>
          <a:p>
            <a:pPr marL="342900" lvl="0" indent="-342900">
              <a:lnSpc>
                <a:spcPct val="107000"/>
              </a:lnSpc>
              <a:spcAft>
                <a:spcPts val="800"/>
              </a:spcAft>
              <a:buFont typeface="+mj-lt"/>
              <a:buAutoNum type="arabicPeriod"/>
              <a:tabLst>
                <a:tab pos="457200" algn="l"/>
              </a:tabLst>
            </a:pP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Permanently closing down up to 10 of the least used runs. This doesn't impact any other resort statistics.</a:t>
            </a:r>
            <a:endPar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tabLst>
                <a:tab pos="457200" algn="l"/>
              </a:tabLst>
            </a:pP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Increase the vertical drop by adding a run to a point 150 feet lower down but requiring the installation of an additional chair lift to bring skiers back up, without additional snow making coverage</a:t>
            </a:r>
            <a:endPar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tabLst>
                <a:tab pos="457200" algn="l"/>
              </a:tabLst>
            </a:pP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Same as number 2, but adding 2 acres of snow making cover</a:t>
            </a:r>
            <a:endPar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tabLst>
                <a:tab pos="457200" algn="l"/>
              </a:tabLst>
            </a:pP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Increase the longest run by 0.2 mile to boast 3.5 miles length, requiring an additional snow making coverage of 4 acres</a:t>
            </a:r>
            <a:endPar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tabLst>
                <a:tab pos="457200" algn="l"/>
              </a:tabLst>
            </a:pP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The expected number of visitors over the season is 350,000 and, on average, visitors ski for five days. Assume the provided data includes the additional lift that Big Mountain recently installed.</a:t>
            </a:r>
            <a:endPar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252406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F7B133-A6EE-4765-8172-A04E7E14D19B}"/>
              </a:ext>
            </a:extLst>
          </p:cNvPr>
          <p:cNvSpPr>
            <a:spLocks noGrp="1"/>
          </p:cNvSpPr>
          <p:nvPr>
            <p:ph type="title"/>
          </p:nvPr>
        </p:nvSpPr>
        <p:spPr>
          <a:xfrm>
            <a:off x="838200" y="365126"/>
            <a:ext cx="10515600" cy="513764"/>
          </a:xfrm>
        </p:spPr>
        <p:txBody>
          <a:bodyPr>
            <a:normAutofit/>
          </a:bodyPr>
          <a:lstStyle/>
          <a:p>
            <a:r>
              <a:rPr lang="en-US" sz="2400" dirty="0"/>
              <a:t>Validations:</a:t>
            </a:r>
            <a:endParaRPr lang="en-IN" sz="2400" dirty="0"/>
          </a:p>
        </p:txBody>
      </p:sp>
      <p:sp>
        <p:nvSpPr>
          <p:cNvPr id="5" name="TextBox 4">
            <a:extLst>
              <a:ext uri="{FF2B5EF4-FFF2-40B4-BE49-F238E27FC236}">
                <a16:creationId xmlns:a16="http://schemas.microsoft.com/office/drawing/2014/main" id="{541177A3-A27D-466F-988B-AEA47344C0A9}"/>
              </a:ext>
            </a:extLst>
          </p:cNvPr>
          <p:cNvSpPr txBox="1"/>
          <p:nvPr/>
        </p:nvSpPr>
        <p:spPr>
          <a:xfrm>
            <a:off x="1083076" y="1858513"/>
            <a:ext cx="9951868" cy="2256323"/>
          </a:xfrm>
          <a:prstGeom prst="rect">
            <a:avLst/>
          </a:prstGeom>
          <a:noFill/>
        </p:spPr>
        <p:txBody>
          <a:bodyPr wrap="square">
            <a:spAutoFit/>
          </a:bodyPr>
          <a:lstStyle/>
          <a:p>
            <a:pPr marL="342900" lvl="0" indent="-342900">
              <a:lnSpc>
                <a:spcPct val="107000"/>
              </a:lnSpc>
              <a:spcAft>
                <a:spcPts val="800"/>
              </a:spcAft>
              <a:buFont typeface="+mj-lt"/>
              <a:buAutoNum type="arabicPeriod"/>
              <a:tabLst>
                <a:tab pos="457200" algn="l"/>
              </a:tabLst>
            </a:pP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The model says closing one run makes no difference. Closing 2 and 3 successively reduces support for ticket price and so revenue. If Big Mountain closes down 3 runs, it seems they may as well close down 4 or 5 as there's no further loss in ticket price. Increasing the closures down to 6 or more leads to a large drop.</a:t>
            </a:r>
            <a:endPar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tabLst>
                <a:tab pos="457200" algn="l"/>
              </a:tabLst>
            </a:pP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Although the longest run feature was used in the linear model, the random forest model (the one we chose because of its better performance) only has longest run way down in the feature importance list.</a:t>
            </a:r>
            <a:endPar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871261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AAC87-BFCC-4FE0-8737-A16A4D82C550}"/>
              </a:ext>
            </a:extLst>
          </p:cNvPr>
          <p:cNvSpPr>
            <a:spLocks noGrp="1"/>
          </p:cNvSpPr>
          <p:nvPr>
            <p:ph type="title"/>
          </p:nvPr>
        </p:nvSpPr>
        <p:spPr>
          <a:xfrm>
            <a:off x="838200" y="365125"/>
            <a:ext cx="10515600" cy="487131"/>
          </a:xfrm>
        </p:spPr>
        <p:txBody>
          <a:bodyPr>
            <a:normAutofit/>
          </a:bodyPr>
          <a:lstStyle/>
          <a:p>
            <a:r>
              <a:rPr lang="en-US" sz="2400" dirty="0"/>
              <a:t>Conclusion:</a:t>
            </a:r>
            <a:endParaRPr lang="en-IN" sz="2400" dirty="0"/>
          </a:p>
        </p:txBody>
      </p:sp>
      <p:sp>
        <p:nvSpPr>
          <p:cNvPr id="5" name="TextBox 4">
            <a:extLst>
              <a:ext uri="{FF2B5EF4-FFF2-40B4-BE49-F238E27FC236}">
                <a16:creationId xmlns:a16="http://schemas.microsoft.com/office/drawing/2014/main" id="{BFFB4FAB-2B2C-49D7-BC4C-8E1564DCA557}"/>
              </a:ext>
            </a:extLst>
          </p:cNvPr>
          <p:cNvSpPr txBox="1"/>
          <p:nvPr/>
        </p:nvSpPr>
        <p:spPr>
          <a:xfrm>
            <a:off x="1003177" y="1368026"/>
            <a:ext cx="8138603" cy="2308324"/>
          </a:xfrm>
          <a:prstGeom prst="rect">
            <a:avLst/>
          </a:prstGeom>
          <a:noFill/>
        </p:spPr>
        <p:txBody>
          <a:bodyPr wrap="square">
            <a:spAutoFit/>
          </a:bodyPr>
          <a:lstStyle/>
          <a:p>
            <a:pPr marL="342900" indent="-342900">
              <a:buAutoNum type="arabicPeriod"/>
            </a:pPr>
            <a:r>
              <a:rPr lang="en-IN" sz="1800" dirty="0">
                <a:solidFill>
                  <a:srgbClr val="000000"/>
                </a:solidFill>
                <a:effectLst/>
                <a:latin typeface="Calibri" panose="020F0502020204030204" pitchFamily="34" charset="0"/>
                <a:ea typeface="Calibri" panose="020F0502020204030204" pitchFamily="34" charset="0"/>
              </a:rPr>
              <a:t>After carefully considering all the scenarios and features, we could observe that Increasing the longest run by 0.2 mile to boast 3.5 miles length, is the only scenario that leads to a positive effect on the revenue not to that extent but it is having an impact, requiring an additional snow making coverage of 4 acres</a:t>
            </a:r>
          </a:p>
          <a:p>
            <a:pPr marL="342900" indent="-342900">
              <a:buAutoNum type="arabicPeriod"/>
            </a:pPr>
            <a:r>
              <a:rPr lang="en-IN" dirty="0">
                <a:solidFill>
                  <a:srgbClr val="000000"/>
                </a:solidFill>
                <a:latin typeface="Calibri" panose="020F0502020204030204" pitchFamily="34" charset="0"/>
              </a:rPr>
              <a:t>Rest of the scenarios and features don’t have any significant effect on the ticket pricing henceforth not recommended to make any significant changes on those. But if we can cut down on operating cost on those, then it could save the resort some money.</a:t>
            </a:r>
            <a:endParaRPr lang="en-IN" dirty="0"/>
          </a:p>
        </p:txBody>
      </p:sp>
    </p:spTree>
    <p:extLst>
      <p:ext uri="{BB962C8B-B14F-4D97-AF65-F5344CB8AC3E}">
        <p14:creationId xmlns:p14="http://schemas.microsoft.com/office/powerpoint/2010/main" val="37240191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TotalTime>
  <Words>654</Words>
  <Application>Microsoft Office PowerPoint</Application>
  <PresentationFormat>Widescreen</PresentationFormat>
  <Paragraphs>26</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Helvetica</vt:lpstr>
      <vt:lpstr>Office Theme</vt:lpstr>
      <vt:lpstr>PowerPoint Presentation</vt:lpstr>
      <vt:lpstr>Key Findings</vt:lpstr>
      <vt:lpstr>Scenarios: </vt:lpstr>
      <vt:lpstr>Recommendations:</vt:lpstr>
      <vt:lpstr>Validations: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KRISHNENDU MANDAL</dc:creator>
  <cp:lastModifiedBy>KRISHNENDU MANDAL</cp:lastModifiedBy>
  <cp:revision>4</cp:revision>
  <dcterms:created xsi:type="dcterms:W3CDTF">2020-12-01T04:48:31Z</dcterms:created>
  <dcterms:modified xsi:type="dcterms:W3CDTF">2020-12-01T05:21:49Z</dcterms:modified>
</cp:coreProperties>
</file>