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113B-BCB2-4AE0-A0F8-62BBB2751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/>
              <a:t>GROUP BY &amp; having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21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69C73-F321-E588-8064-FB30E1D3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8A351-F7C7-11FC-A945-306855D6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146" y="1688123"/>
            <a:ext cx="4447786" cy="2998178"/>
          </a:xfrm>
        </p:spPr>
        <p:txBody>
          <a:bodyPr/>
          <a:lstStyle/>
          <a:p>
            <a:r>
              <a:rPr lang="en-US" b="1" dirty="0"/>
              <a:t>DEFINITION</a:t>
            </a:r>
          </a:p>
          <a:p>
            <a:pPr marL="0" indent="0">
              <a:buNone/>
            </a:pPr>
            <a:r>
              <a:rPr lang="en-US" dirty="0"/>
              <a:t>The GROUP BY Statement in SQL is used to arrange identical data into groups with the help of some functions.</a:t>
            </a:r>
          </a:p>
          <a:p>
            <a:pPr marL="0" indent="0">
              <a:buNone/>
            </a:pPr>
            <a:r>
              <a:rPr lang="en-US" dirty="0"/>
              <a:t>if a particular column has the same values in different rows then it will arrange these rows in a group. </a:t>
            </a:r>
          </a:p>
          <a:p>
            <a:pPr marL="0" indent="0">
              <a:buNone/>
            </a:pPr>
            <a:r>
              <a:rPr lang="en-US" dirty="0"/>
              <a:t>It provides a summarized view of data.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4806E-BFCE-A5C9-0A20-D707D87F4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080" y="1688123"/>
            <a:ext cx="4447786" cy="3112478"/>
          </a:xfrm>
        </p:spPr>
        <p:txBody>
          <a:bodyPr/>
          <a:lstStyle/>
          <a:p>
            <a:r>
              <a:rPr lang="en-US" b="1" dirty="0"/>
              <a:t>FEATURES</a:t>
            </a:r>
          </a:p>
          <a:p>
            <a:pPr marL="0" indent="0">
              <a:buNone/>
            </a:pPr>
            <a:r>
              <a:rPr lang="en-US" dirty="0"/>
              <a:t>- Group by is used with select statement.</a:t>
            </a:r>
          </a:p>
          <a:p>
            <a:pPr marL="0" indent="0">
              <a:buNone/>
            </a:pPr>
            <a:r>
              <a:rPr lang="en-US" dirty="0"/>
              <a:t>- Group by is placed after where clause</a:t>
            </a:r>
          </a:p>
          <a:p>
            <a:pPr marL="0" indent="0">
              <a:buNone/>
            </a:pPr>
            <a:r>
              <a:rPr lang="en-US" dirty="0"/>
              <a:t>- Group by is placed before order by and where clause.</a:t>
            </a:r>
          </a:p>
          <a:p>
            <a:pPr marL="0" indent="0">
              <a:buNone/>
            </a:pPr>
            <a:r>
              <a:rPr lang="en-IN" dirty="0"/>
              <a:t>-  Used with aggregate functions like </a:t>
            </a:r>
            <a:r>
              <a:rPr lang="en-IN" dirty="0" err="1"/>
              <a:t>sum,min,max</a:t>
            </a:r>
            <a:r>
              <a:rPr lang="en-IN" dirty="0"/>
              <a:t>, </a:t>
            </a:r>
            <a:r>
              <a:rPr lang="en-IN" dirty="0" err="1"/>
              <a:t>avg,etc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DB29F5A-7C2F-0E6D-9094-5B00DA1E1A16}"/>
              </a:ext>
            </a:extLst>
          </p:cNvPr>
          <p:cNvSpPr txBox="1">
            <a:spLocks/>
          </p:cNvSpPr>
          <p:nvPr/>
        </p:nvSpPr>
        <p:spPr>
          <a:xfrm>
            <a:off x="4835769" y="4875335"/>
            <a:ext cx="4290646" cy="185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/>
              <a:t>GROUP BY Country;</a:t>
            </a:r>
          </a:p>
        </p:txBody>
      </p:sp>
    </p:spTree>
    <p:extLst>
      <p:ext uri="{BB962C8B-B14F-4D97-AF65-F5344CB8AC3E}">
        <p14:creationId xmlns:p14="http://schemas.microsoft.com/office/powerpoint/2010/main" val="86538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AF9104-C735-2367-69B9-31E6C357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0254"/>
            <a:ext cx="9601200" cy="742951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F9489-2E3D-B6D1-C47B-13B287C6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3205"/>
            <a:ext cx="9601200" cy="1863969"/>
          </a:xfrm>
        </p:spPr>
        <p:txBody>
          <a:bodyPr/>
          <a:lstStyle/>
          <a:p>
            <a:r>
              <a:rPr lang="en-US" dirty="0"/>
              <a:t>Doesn’t support multiple columns grouping.</a:t>
            </a:r>
          </a:p>
          <a:p>
            <a:r>
              <a:rPr lang="en-US" dirty="0"/>
              <a:t>Can affect result when dealing with large datasets.</a:t>
            </a:r>
          </a:p>
          <a:p>
            <a:r>
              <a:rPr lang="en-US" dirty="0"/>
              <a:t>Do not work without aggregated functions.</a:t>
            </a:r>
          </a:p>
          <a:p>
            <a:r>
              <a:rPr lang="en-US" dirty="0"/>
              <a:t>Requires proper indexing to ensure good performance.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C895DA5-C529-D97B-CCFB-40F5D103E156}"/>
              </a:ext>
            </a:extLst>
          </p:cNvPr>
          <p:cNvSpPr txBox="1">
            <a:spLocks/>
          </p:cNvSpPr>
          <p:nvPr/>
        </p:nvSpPr>
        <p:spPr>
          <a:xfrm>
            <a:off x="1371600" y="3057525"/>
            <a:ext cx="9601200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946C9CA-855B-9C18-0DA6-EA95F3A824F8}"/>
              </a:ext>
            </a:extLst>
          </p:cNvPr>
          <p:cNvSpPr txBox="1">
            <a:spLocks/>
          </p:cNvSpPr>
          <p:nvPr/>
        </p:nvSpPr>
        <p:spPr>
          <a:xfrm>
            <a:off x="1371600" y="3800475"/>
            <a:ext cx="9601200" cy="23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 data analytics to  summarize and aggregate data.</a:t>
            </a:r>
          </a:p>
          <a:p>
            <a:r>
              <a:rPr lang="en-US" dirty="0"/>
              <a:t>Grouping sales by </a:t>
            </a:r>
            <a:r>
              <a:rPr lang="en-US" dirty="0" err="1"/>
              <a:t>prodtc</a:t>
            </a:r>
            <a:r>
              <a:rPr lang="en-US" dirty="0"/>
              <a:t> </a:t>
            </a:r>
            <a:r>
              <a:rPr lang="en-US" dirty="0" err="1"/>
              <a:t>category,region</a:t>
            </a:r>
            <a:r>
              <a:rPr lang="en-US" dirty="0"/>
              <a:t> or time period to calculate total sales.</a:t>
            </a:r>
          </a:p>
          <a:p>
            <a:r>
              <a:rPr lang="en-US" dirty="0"/>
              <a:t>Aggregate financial data such as revenue, expenses profits by department, projects, etc.</a:t>
            </a:r>
          </a:p>
          <a:p>
            <a:r>
              <a:rPr lang="en-IN" dirty="0"/>
              <a:t>To identify customer purchasing history grouping customers based on geographic location or purchasing behaviour.</a:t>
            </a:r>
          </a:p>
        </p:txBody>
      </p:sp>
    </p:spTree>
    <p:extLst>
      <p:ext uri="{BB962C8B-B14F-4D97-AF65-F5344CB8AC3E}">
        <p14:creationId xmlns:p14="http://schemas.microsoft.com/office/powerpoint/2010/main" val="32169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C32D6-AACB-D34F-0865-BFC4C00A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ED874-0FD2-9AD5-DF19-377FF011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18895"/>
            <a:ext cx="4447786" cy="21541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DEFINTION</a:t>
            </a:r>
          </a:p>
          <a:p>
            <a:pPr marL="0" indent="0">
              <a:buNone/>
            </a:pPr>
            <a:r>
              <a:rPr lang="en-IN" dirty="0"/>
              <a:t>Having clause filters query based on aggregate functions and groupings, which is not achieved by where clause which filters out individual rows.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C86C-90E6-41C1-FFD6-0A2251EE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7828" y="1718895"/>
            <a:ext cx="4447786" cy="2277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  <a:p>
            <a:pPr marL="0" indent="0">
              <a:buNone/>
            </a:pPr>
            <a:r>
              <a:rPr lang="en-IN" dirty="0"/>
              <a:t>Used to filter data according to the give conditions.</a:t>
            </a:r>
          </a:p>
          <a:p>
            <a:pPr marL="0" indent="0">
              <a:buNone/>
            </a:pPr>
            <a:r>
              <a:rPr lang="en-IN" dirty="0"/>
              <a:t>It is used in reports of large data.</a:t>
            </a:r>
          </a:p>
          <a:p>
            <a:pPr marL="0" indent="0">
              <a:buNone/>
            </a:pPr>
            <a:r>
              <a:rPr lang="en-IN" dirty="0"/>
              <a:t>Used only with select clause and placed after group by.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632770-70A9-318D-2F51-A8B444365458}"/>
              </a:ext>
            </a:extLst>
          </p:cNvPr>
          <p:cNvSpPr txBox="1">
            <a:spLocks/>
          </p:cNvSpPr>
          <p:nvPr/>
        </p:nvSpPr>
        <p:spPr>
          <a:xfrm>
            <a:off x="3861569" y="4062047"/>
            <a:ext cx="4621262" cy="215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/>
              <a:t>GROUP BY Country</a:t>
            </a:r>
          </a:p>
          <a:p>
            <a:pPr marL="0" indent="0">
              <a:buNone/>
            </a:pPr>
            <a:r>
              <a:rPr lang="en-US" dirty="0"/>
              <a:t>HAVING COUNT(</a:t>
            </a:r>
            <a:r>
              <a:rPr lang="en-US" dirty="0" err="1"/>
              <a:t>CustomerID</a:t>
            </a:r>
            <a:r>
              <a:rPr lang="en-US" dirty="0"/>
              <a:t>) &gt; 5;</a:t>
            </a:r>
          </a:p>
        </p:txBody>
      </p:sp>
    </p:spTree>
    <p:extLst>
      <p:ext uri="{BB962C8B-B14F-4D97-AF65-F5344CB8AC3E}">
        <p14:creationId xmlns:p14="http://schemas.microsoft.com/office/powerpoint/2010/main" val="415775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3FD-2A3F-6EC5-CC84-FCC98910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401AD-A976-5609-7E12-442E3AD4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2085"/>
            <a:ext cx="9601200" cy="3581400"/>
          </a:xfrm>
        </p:spPr>
        <p:txBody>
          <a:bodyPr/>
          <a:lstStyle/>
          <a:p>
            <a:r>
              <a:rPr lang="en-US" dirty="0"/>
              <a:t>Getting products or categories with total sales below a threshold to focus or profitable items.</a:t>
            </a:r>
          </a:p>
          <a:p>
            <a:r>
              <a:rPr lang="en-US" dirty="0"/>
              <a:t>Grouping customers based on purchasing products filtering out the top customers who bought frequently.</a:t>
            </a:r>
          </a:p>
          <a:p>
            <a:r>
              <a:rPr lang="en-US" dirty="0"/>
              <a:t>Filtering out expenses categories with cost exceeding amounts for cost control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{622C66C3-FC93-434C-821E-8758494D4B0A}tf10001105</Template>
  <TotalTime>94</TotalTime>
  <Words>327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GROUP BY &amp; having clause</vt:lpstr>
      <vt:lpstr>GROUP BY</vt:lpstr>
      <vt:lpstr>LIMITATIONS</vt:lpstr>
      <vt:lpstr>HAVING 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 &amp; having clause</dc:title>
  <dc:creator>KRISH DODHIA</dc:creator>
  <cp:lastModifiedBy>KRISH DODHIA</cp:lastModifiedBy>
  <cp:revision>3</cp:revision>
  <dcterms:created xsi:type="dcterms:W3CDTF">2024-05-16T06:05:31Z</dcterms:created>
  <dcterms:modified xsi:type="dcterms:W3CDTF">2024-05-16T09:34:52Z</dcterms:modified>
</cp:coreProperties>
</file>