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4"/>
  </p:sldMasterIdLst>
  <p:sldIdLst>
    <p:sldId id="257" r:id="rId5"/>
    <p:sldId id="256" r:id="rId6"/>
    <p:sldId id="258" r:id="rId7"/>
    <p:sldId id="265" r:id="rId8"/>
    <p:sldId id="266" r:id="rId9"/>
    <p:sldId id="260" r:id="rId10"/>
    <p:sldId id="261" r:id="rId11"/>
    <p:sldId id="259" r:id="rId12"/>
    <p:sldId id="263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2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2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3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6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0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s://app.powerbi.com/reportEmbed?reportId=85723fc5-db6a-4be3-ba4a-0e3b0a0d5299&amp;autoAuth=true&amp;ctid=a90703de-3b25-4520-a41b-56a6f50dff0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1F0AC0-D822-1981-96E7-EE4F9C7F3A94}"/>
              </a:ext>
            </a:extLst>
          </p:cNvPr>
          <p:cNvSpPr txBox="1"/>
          <p:nvPr/>
        </p:nvSpPr>
        <p:spPr>
          <a:xfrm>
            <a:off x="405319" y="2002145"/>
            <a:ext cx="113813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OMNIFY ANALYSIS</a:t>
            </a:r>
            <a:endParaRPr lang="en-IN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D6FFF-A215-B48C-7EFE-4524BE348266}"/>
              </a:ext>
            </a:extLst>
          </p:cNvPr>
          <p:cNvSpPr/>
          <p:nvPr/>
        </p:nvSpPr>
        <p:spPr>
          <a:xfrm>
            <a:off x="3559887" y="3210127"/>
            <a:ext cx="5072222" cy="92333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Google Ads Data</a:t>
            </a:r>
          </a:p>
        </p:txBody>
      </p:sp>
    </p:spTree>
    <p:extLst>
      <p:ext uri="{BB962C8B-B14F-4D97-AF65-F5344CB8AC3E}">
        <p14:creationId xmlns:p14="http://schemas.microsoft.com/office/powerpoint/2010/main" val="362897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DE613-EFEE-5DB6-1B75-3934E1D55395}"/>
              </a:ext>
            </a:extLst>
          </p:cNvPr>
          <p:cNvSpPr txBox="1"/>
          <p:nvPr/>
        </p:nvSpPr>
        <p:spPr>
          <a:xfrm>
            <a:off x="69130" y="6083598"/>
            <a:ext cx="121228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: </a:t>
            </a:r>
            <a:r>
              <a:rPr lang="en-IN" sz="1600" dirty="0">
                <a:hlinkClick r:id="rId2"/>
              </a:rPr>
              <a:t>https://app.powerbi.com/reportEmbed?reportId=85723fc5-db6a-4be3-ba4a-0e3b0a0d5299&amp;autoAuth=true&amp;ctid=a90703de-3b25-4520-a41b-56a6f50dff03</a:t>
            </a:r>
            <a:endParaRPr lang="en-IN" sz="16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260CD33C-9120-5228-FBD2-A9ADC35F35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2641"/>
                  </p:ext>
                </p:extLst>
              </p:nvPr>
            </p:nvGraphicFramePr>
            <p:xfrm>
              <a:off x="0" y="0"/>
              <a:ext cx="12192000" cy="59954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260CD33C-9120-5228-FBD2-A9ADC35F35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59954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1E15F-6A8C-023B-A40C-CB4544CB8854}"/>
              </a:ext>
            </a:extLst>
          </p:cNvPr>
          <p:cNvSpPr txBox="1"/>
          <p:nvPr/>
        </p:nvSpPr>
        <p:spPr>
          <a:xfrm>
            <a:off x="453800" y="321013"/>
            <a:ext cx="1128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combined report with all key metrics (</a:t>
            </a:r>
            <a:r>
              <a:rPr lang="en-IN" sz="1800" kern="0" dirty="0" err="1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IN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Spends and Returns %) in a weekly and monthly format. Decide the number of data fields you would like to showcase here.</a:t>
            </a:r>
            <a:endParaRPr lang="en-IN" sz="1800" kern="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FBE1-05FA-2A72-88B1-90BC518B4673}"/>
              </a:ext>
            </a:extLst>
          </p:cNvPr>
          <p:cNvSpPr txBox="1"/>
          <p:nvPr/>
        </p:nvSpPr>
        <p:spPr>
          <a:xfrm>
            <a:off x="605407" y="1546598"/>
            <a:ext cx="7021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profitable month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$ 154.79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eturns of 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$ 2013.2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esulting in a Return% of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13.01%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view% of </a:t>
            </a:r>
            <a:r>
              <a:rPr lang="en-US" sz="2000" b="0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0.13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CDC0EF-4F39-D75E-395E-D2BC9973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159" y="1072368"/>
            <a:ext cx="4174754" cy="1751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ECD89-A244-C15C-020C-8BD13E4D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58" y="1069527"/>
            <a:ext cx="4174754" cy="175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A1DF6-999E-45B1-DCCA-5EEC4A6C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158" y="3145374"/>
            <a:ext cx="4174753" cy="1751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38BBD9-0DB5-31B1-04F4-DB619F24C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50" y="5082613"/>
            <a:ext cx="10926872" cy="13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7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EAA68E-3707-D439-0430-6E9533C432AB}"/>
              </a:ext>
            </a:extLst>
          </p:cNvPr>
          <p:cNvSpPr txBox="1"/>
          <p:nvPr/>
        </p:nvSpPr>
        <p:spPr>
          <a:xfrm>
            <a:off x="1373218" y="1167900"/>
            <a:ext cx="7021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   Fourth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 week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$ 757.68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eturns of 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$ 3798.3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esulting in a Return% of </a:t>
            </a: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5.01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view% of 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0.07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D183A-4E1C-2AB1-E3D7-94C10506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712" y="598603"/>
            <a:ext cx="4645415" cy="1355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70238-1C0A-F0F9-6D63-A2C2D381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13" y="2079468"/>
            <a:ext cx="4645415" cy="1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CFBC4-FB54-2C06-375C-30601F812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49" y="5018530"/>
            <a:ext cx="10654678" cy="1355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CED0F-8E88-CFF4-A87D-083C3DEFD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713" y="3598533"/>
            <a:ext cx="4645414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28799-2AE8-82A7-42C6-4E49CD81F04D}"/>
              </a:ext>
            </a:extLst>
          </p:cNvPr>
          <p:cNvSpPr txBox="1"/>
          <p:nvPr/>
        </p:nvSpPr>
        <p:spPr>
          <a:xfrm>
            <a:off x="453800" y="321013"/>
            <a:ext cx="112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rgbClr val="222222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is the most profitable </a:t>
            </a:r>
            <a:r>
              <a:rPr lang="en-US" kern="0" dirty="0">
                <a:solidFill>
                  <a:srgbClr val="222222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21F8-15D9-0686-C300-FA0A3526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59" y="125004"/>
            <a:ext cx="3788317" cy="1761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2F033-82B4-B0C1-B229-4E246486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1" y="5254778"/>
            <a:ext cx="10467566" cy="1352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20EEA-272A-B037-B74F-F23133D047F9}"/>
              </a:ext>
            </a:extLst>
          </p:cNvPr>
          <p:cNvSpPr txBox="1"/>
          <p:nvPr/>
        </p:nvSpPr>
        <p:spPr>
          <a:xfrm>
            <a:off x="949349" y="727789"/>
            <a:ext cx="6418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 Generic Swimming UK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profitable campaign with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 the amount of 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95.21</a:t>
            </a:r>
            <a:endParaRPr lang="en-US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of  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$ 884.8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 Return% of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9.29%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view% of  </a:t>
            </a:r>
            <a:r>
              <a:rPr lang="en-US" sz="1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04D53-5535-F70D-8830-FC83D50B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357" y="1970074"/>
            <a:ext cx="3788317" cy="1608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B1B21-E838-61FC-4CA8-549901F2A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356" y="3662081"/>
            <a:ext cx="3788317" cy="1509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9D1ABA-DC65-BB03-C22E-81FA67213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11" y="5254778"/>
            <a:ext cx="10467566" cy="1352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702861-A66A-C1D4-D2FE-EA75D7E71405}"/>
              </a:ext>
            </a:extLst>
          </p:cNvPr>
          <p:cNvSpPr txBox="1"/>
          <p:nvPr/>
        </p:nvSpPr>
        <p:spPr>
          <a:xfrm>
            <a:off x="387087" y="3822280"/>
            <a:ext cx="699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Even though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 Generic Tri – Tok Reservation </a:t>
            </a:r>
            <a:r>
              <a:rPr lang="en-IN" dirty="0"/>
              <a:t>has higher the Return</a:t>
            </a:r>
          </a:p>
          <a:p>
            <a:r>
              <a:rPr lang="en-IN" dirty="0"/>
              <a:t>   value, the value of Returns($) is lower compare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 Generic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Swimming   UK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37795-CB3C-7A89-D5B7-D8B2F5F78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356" y="107626"/>
            <a:ext cx="3804810" cy="177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A25C04-9AC1-1476-F7FA-85C994C1E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4356" y="1952696"/>
            <a:ext cx="3804810" cy="1608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64EF85-331A-A693-7BA2-B8E33CC1D4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4356" y="3662081"/>
            <a:ext cx="3779848" cy="15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5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28799-2AE8-82A7-42C6-4E49CD81F04D}"/>
              </a:ext>
            </a:extLst>
          </p:cNvPr>
          <p:cNvSpPr txBox="1"/>
          <p:nvPr/>
        </p:nvSpPr>
        <p:spPr>
          <a:xfrm>
            <a:off x="453800" y="321013"/>
            <a:ext cx="112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 Which category is most profitable</a:t>
            </a:r>
            <a:endParaRPr lang="en-US" kern="0" dirty="0">
              <a:solidFill>
                <a:srgbClr val="222222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21F8-15D9-0686-C300-FA0A3526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59" y="125004"/>
            <a:ext cx="3788317" cy="1761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2F033-82B4-B0C1-B229-4E246486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1" y="5254778"/>
            <a:ext cx="10467566" cy="1352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20EEA-272A-B037-B74F-F23133D047F9}"/>
              </a:ext>
            </a:extLst>
          </p:cNvPr>
          <p:cNvSpPr txBox="1"/>
          <p:nvPr/>
        </p:nvSpPr>
        <p:spPr>
          <a:xfrm>
            <a:off x="949349" y="727789"/>
            <a:ext cx="6418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profitable campaign with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 the amount of 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580.33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of  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$ 2187.7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 Return% of 3.77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view% of  </a:t>
            </a:r>
            <a:r>
              <a:rPr lang="en-US" sz="1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04D53-5535-F70D-8830-FC83D50B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357" y="1970074"/>
            <a:ext cx="3788317" cy="1608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B1B21-E838-61FC-4CA8-549901F2A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356" y="3662081"/>
            <a:ext cx="3788317" cy="1509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9D1ABA-DC65-BB03-C22E-81FA67213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11" y="5254778"/>
            <a:ext cx="10467566" cy="1352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702861-A66A-C1D4-D2FE-EA75D7E71405}"/>
              </a:ext>
            </a:extLst>
          </p:cNvPr>
          <p:cNvSpPr txBox="1"/>
          <p:nvPr/>
        </p:nvSpPr>
        <p:spPr>
          <a:xfrm>
            <a:off x="453800" y="3930977"/>
            <a:ext cx="693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*</a:t>
            </a:r>
            <a:r>
              <a:rPr lang="en-IN" dirty="0"/>
              <a:t> Even though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lang="en-IN" dirty="0"/>
              <a:t>has higher the Return % , the value of Returns($) is</a:t>
            </a:r>
          </a:p>
          <a:p>
            <a:r>
              <a:rPr lang="en-IN" dirty="0"/>
              <a:t>   lower compare to Exact.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37795-CB3C-7A89-D5B7-D8B2F5F78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356" y="107626"/>
            <a:ext cx="3804810" cy="177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A25C04-9AC1-1476-F7FA-85C994C1E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4356" y="1952696"/>
            <a:ext cx="3804810" cy="1608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64EF85-331A-A693-7BA2-B8E33CC1D4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4356" y="3662081"/>
            <a:ext cx="3779848" cy="15091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7FDA48-7F4E-03B5-16D7-9D69EC2812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311" y="5238594"/>
            <a:ext cx="10433855" cy="1352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C39DAC-04AD-3C79-E448-416351A4E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360" y="113814"/>
            <a:ext cx="3798420" cy="17788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740B99-E2E7-834F-2B33-48E9DF6912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7864" y="1977456"/>
            <a:ext cx="3821302" cy="16010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11F735-3732-9B37-441D-B6769EA241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4360" y="3669462"/>
            <a:ext cx="3788313" cy="15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48DA5-A0B8-3647-654F-8E55CF3A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0" y="4616581"/>
            <a:ext cx="7162958" cy="1920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FCCB9-E7AC-47B0-EECB-DBBD2E3CB74B}"/>
              </a:ext>
            </a:extLst>
          </p:cNvPr>
          <p:cNvSpPr txBox="1"/>
          <p:nvPr/>
        </p:nvSpPr>
        <p:spPr>
          <a:xfrm>
            <a:off x="453800" y="321013"/>
            <a:ext cx="112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Look for insights by analyzing data points on Time Series Graphs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502B5-2C11-91A1-E188-8D577975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911" y="924667"/>
            <a:ext cx="4099915" cy="264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66746E-88C9-8A19-5C37-BE0515B3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911" y="3803359"/>
            <a:ext cx="4099915" cy="27336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876B8-5495-96F4-E2E2-12DEC93F4AC5}"/>
              </a:ext>
            </a:extLst>
          </p:cNvPr>
          <p:cNvSpPr txBox="1"/>
          <p:nvPr/>
        </p:nvSpPr>
        <p:spPr>
          <a:xfrm>
            <a:off x="1344396" y="1377874"/>
            <a:ext cx="6418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highly active month with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 the amount of 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$ 1.1k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of  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$ 2.3k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Prospects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EE81E4-BA63-638E-0E3E-C810EC19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00" y="4611978"/>
            <a:ext cx="7172577" cy="1920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62C62F-89D1-3F18-5205-1F0BFDA70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911" y="924667"/>
            <a:ext cx="4069542" cy="2644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E73AEA-3D3F-D420-8831-3CF9C646E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292" y="3816956"/>
            <a:ext cx="4079161" cy="27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439AE-809F-9736-1FAE-927AE2FAED27}"/>
              </a:ext>
            </a:extLst>
          </p:cNvPr>
          <p:cNvSpPr txBox="1"/>
          <p:nvPr/>
        </p:nvSpPr>
        <p:spPr>
          <a:xfrm>
            <a:off x="453797" y="3643410"/>
            <a:ext cx="11284399" cy="13234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 (%) : It is the profit percentage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calculated by finding the difference between the money 				  earned and the money spent, and then dividing it by the money spent.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b="0" dirty="0">
              <a:solidFill>
                <a:srgbClr val="3165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[Payment ($)]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[Cost ($)]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[Cost($)]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3AA80-A418-5ACD-FE35-D0458E76AACE}"/>
              </a:ext>
            </a:extLst>
          </p:cNvPr>
          <p:cNvSpPr txBox="1"/>
          <p:nvPr/>
        </p:nvSpPr>
        <p:spPr>
          <a:xfrm>
            <a:off x="453798" y="5147004"/>
            <a:ext cx="11284398" cy="13234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View% : It is the percentage of calculated by finding the difference between the number for people 		paid for the product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and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people view the ad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 then dividing it by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people view the 		ad then added with 1.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[Prospects]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'[Clicks]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[Clicks]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C35B2-5821-5BF3-7902-E1ADFF1C0C4B}"/>
              </a:ext>
            </a:extLst>
          </p:cNvPr>
          <p:cNvSpPr txBox="1"/>
          <p:nvPr/>
        </p:nvSpPr>
        <p:spPr>
          <a:xfrm>
            <a:off x="453796" y="2329658"/>
            <a:ext cx="11284399" cy="10772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 :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 is the profit percentage calculated by finding the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ifference between the money earned and the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spent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(SUM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[Payment ($)]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))-(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[Cost ($)]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A9397-86CD-BAE3-41C2-76C6F4A744EE}"/>
              </a:ext>
            </a:extLst>
          </p:cNvPr>
          <p:cNvSpPr txBox="1"/>
          <p:nvPr/>
        </p:nvSpPr>
        <p:spPr>
          <a:xfrm>
            <a:off x="453795" y="1015906"/>
            <a:ext cx="11284399" cy="10772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Cost per click : Amount spent for single click calculated by dividing the money spent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by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people 				view the ad </a:t>
            </a:r>
          </a:p>
          <a:p>
            <a:endParaRPr lang="en-IN" sz="1600" b="0" dirty="0">
              <a:solidFill>
                <a:srgbClr val="3165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'[Cost ($)]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Google_Ads_Data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'[Clicks]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AE3C5-E59B-9E31-5666-C0137F147658}"/>
              </a:ext>
            </a:extLst>
          </p:cNvPr>
          <p:cNvSpPr txBox="1"/>
          <p:nvPr/>
        </p:nvSpPr>
        <p:spPr>
          <a:xfrm>
            <a:off x="123057" y="371831"/>
            <a:ext cx="112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rgbClr val="222222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Important Calculations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6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5A580E-11B3-34E0-9E9E-AEFF39E346DD}"/>
              </a:ext>
            </a:extLst>
          </p:cNvPr>
          <p:cNvSpPr/>
          <p:nvPr/>
        </p:nvSpPr>
        <p:spPr>
          <a:xfrm>
            <a:off x="4144985" y="2987189"/>
            <a:ext cx="3902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115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9F676FD-545C-4ECD-B560-1792E476CB63}">
  <we:reference id="WA200003233" version="2.0.0.3" store="en-GB" storeType="OMEX"/>
  <we:alternateReferences/>
  <we:properties>
    <we:property name="Microsoft.Office.CampaignId" value="&quot;none&quot;"/>
    <we:property name="backgroundColor" value="&quot;#E5ECFC&quot;"/>
    <we:property name="bookmark" value="&quot;H4sIAAAAAAAAA+0b227bNvRXDGFdW8AbDi8iqbw1TtqHtVvRFB2GISh4OXLUyJIhyUm8IP8+inK2pnFip25cJ7XhB4qkDs/9Juk8clk9zvX0dz3CaCfaLcvjka6OezzqR8XVOeAsZVRZBGIsU4niCH5XOW6ysqijnfOo0dUQmw9ZPdF5C9BP/n3Yj3Sev9XD9irVeY39aIxVXRY6z/7BbrNfaqoJXvQjPBvnZaVbkAeNbrAFe+K3+2uPCvmV+RO1bbITPEDbdLPvcFxWzexa2YQnIGmcQKxtDLEC4e+pu9WA5uL9flOa5Y0/tx2a6f7ZuPK0nF+y5GVYTBVX3DpQMrYMnQMppT+qmY7bPQOP/bCsMqvzKNBVYd2RcR4NynwyCqP9K/MH5aSy+A7TsFQ0WTP1kF6V5TDHjy9c/XFPNzq68Hx6W5Wei2H5T8TjntPTOiwclaeDCv3ZLtohF4d+5iSweFAWjc6KGUlJbJzmsQSLRqOT4FjSztdZ4Y/qhBJYH0bvO4p0YNjupGk8tl7w5pNnYQvuoj1YpM5Yy00MYDUQC4CrgtQiSYz0UsE44VyBjE28KsjYOm2RMBbHNnHKgbULQTZ41pjy7Do0R2zMnUi9CliltZAsoTcrz7oVY6BHY50Ni2t6AUEvbiW5zjOL1RWKoxF6824Hrj2spWjcHZZht166sIyB4PPodeaZ0MH+oPNJC/bprq4z+9Rj5H+HQSDBmD3Wnz6z0LC9DkfcF0cOgwAtJ8o4RpGCt2ANUgHfHAH+htPTsnK9cO5WiPO5MhOk1AxJKjgKS401ioLeHEF2Eae31wa0NckRC7c3i5+3iNLfjE02wqcUKPmF+D97D7AT/kHA/eUUAptTxOJzlfASwmp3GjDby6rLYE36X/Dzbnx+ndWN59THA4/EXE63NPfKtNdxvMXncM3qeVXWnXZySSGlHIQlFLhKAI25pp1dCnY+Sy7QGiGcJAmATATxLoqEcHolA5m7af0ZyBufWxzNyT78xE25E1NMoCUcqI/uxKCIvb3+h/kLd6IL64F8ifaL4bDCoW5ml/eqSm96P/f+CpMvJ8VMfdl1Ivvn68R6aUn8jzP/Co9jdeXmpDtUKh8qUQnBRezzRnBqoZO9kStvUNeTCpelfKBzO8kDBdcsrplURd179uT5HO/aX7+7n28PS7A99wn64Eh7x3WF9zd4sBk902/vwy4J6LwXcYlMjXcwijKnvdnKzhVtRmy9idkbZZeDsm56z356/oVpwqPREaE4S63z/oFzDtYh07ABruFDhqdPHrhTaCrEkR4vJe5XVTkZ37esE5lQxShVwiIoIS1z8dYf3M0f+Iz+uF7sDTYKaT+sx0EBV/diNp/UbQLrOgw3z6FpRg0mFoijzHDtByqk7Cv0npxQKeMx+p8x3k9S7LpFK4D0VZsDHZNYGAWAIF2yqLAAJl0KpvXRqm1eWpnIa4XF3E33UFgsTMLb5ubCymKRiayp3bph5voIc47Ped8iPXt40YLo2hTRUeYcFl3nwhDUmCrDwTmbGAPstp7QFf3nHGMNsWWCa0TKBBC7RHm6HuVfQsvWXlt9f9t7pEpMiHFOOAEKqQUrCHL8+sT6B/WE22xr47Ktu1mBMJRITbSlVKCUMok3ovO0uLz8/pb4EOrLOyqDSJTAlBDvDgF8aDZk1SfNCA4l14YRa7ilVpl48YPcm51ElTVHI2yy8Gj5NabNfcTkMP0uGx4F6AfWr7v9k470/XvNBsJ0OLB9waO9+MPv0E1ZfW2H/F4wvLNNbk7WtI2N3yo2bhbeejrCYsmqbKMwX76YXKedPYr2rjY57s95uShNfZaTpFwlKqEJAYpmhZb6NiZtY9I2Jm1j0jYmffeY9BBqwnlBaWFdxrmQyoKGhMS+NrOWLvsqtZaUKculUNpIQAWJZN+83/po2lk/emNfJalEKyUio5Jpr2ucLaloCpyjSICAZOCSmBMJD0zR1pQRPFLdAeaUYAIUgGDaUM7cKln1NidaX060OeHxwffTlZCJj7ZxrIgFrkEIWPwKzzZ3eoz99KAP8z4sKCdNPdYW3+oC531gcDbWhWt5cuu3Ae13fdHlZwEXF/8C/aJEtHE4AAA=&quot;"/>
    <we:property name="creatorSessionId" value="&quot;ec17679e-bb57-43d8-b09e-3847e6ed3621&quot;"/>
    <we:property name="creatorTenantId" value="&quot;a90703de-3b25-4520-a41b-56a6f50dff03&quot;"/>
    <we:property name="creatorUserId" value="&quot;1003200250B41232&quot;"/>
    <we:property name="datasetId" value="&quot;eb539dab-4245-4c58-a78f-27e403170cba&quot;"/>
    <we:property name="embedUrl" value="&quot;/reportEmbed?reportId=85723fc5-db6a-4be3-ba4a-0e3b0a0d5299&amp;groupId=c15eb7e1-0e50-4884-9062-499601738b6e&amp;w=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initialStateBookmark" value="&quot;H4sIAAAAAAAAA+1bW0/bSBT+K5G13bZSdjXjuZo3CLQPLW0FVVerFUJzOQ5uHTuyJ0AW8d93PE53CwQSCFDDJsqDPTM5cy7fucyxcxbZrB7navpBjSDaiLbK8ttIVd96NOpHxWzs48d3u5t77w4/bO7u+OFy7LKyqKONs8ipagjuS1ZPVN5Q8IN/HfQjleef1LC5S1VeQz8aQ1WXhcqzv6Fd7KdcNYHzfgSn47ysVENy3ykHDdljv9zf+73x78TvqIzLjmEfjGtH92BcVm52L01CEyRiliCmDENMIu5/U7ezgc3F6/2iNMud37e51NOd03HlZTn7roM3YZJSwhTHSDJsJBVMWqb9Vm46btYMPPfDssqMyqMgVwV1K8ZZNCjzyShc7VwY3y8nlYE9SMNU4TI39ZTeZ7XLiuHhfubgcFs5FZ17TX2qSq/HsOAPgG9h7Kg8GVTgN7bRBj4/8CPHQb+DsnAqK2byJExbRZlABrQCK5AlSTNe+03ymUWC3sPV51YcFbS1NXHOs+qtrr96/TXkzpuNeWq1MVQzhIxC2CAEq5JUPEm08CYBllAqkWCarUqSGasMYEIYM4mVFhmzkKSDU6fL06vULDaMWp4iKYxUiguSxNcj595R8bYsPdOHm7aei4mBGo1VNiyu4AIFXNwocp1nBqoLEkcj8L7dXNhms0aicbtZBu18acM0BIHPPGi9ElraX1Q+aci+3FJ1Zl56jvznIBgkeLLn+usP7hmW12GLh9LIQTCgoVhqS2KIEQGrkJCIdseA72B6Ula2F/ZdG3G+VmaGFIoATjkFbmJttIyR6o4h23TT226y2SPZEQq7PUueN5jS/xhcNoKXMYrxb9h/yWeENsI3GLi/HCDAnQAUP0LCWwiqrWngbDurvmdq3L+kz3vOg43MvTLttRpv+Dl4ZHhetHWLTipilMYUcYNjRGWCQOsr6GwLrrNZZQFGc24FThASCcc+ROGQTi+UH3MXPUD5sUDkXV9bHM2pPvzAdYUTkYSDwRTFPrtjDZx5f/2X8017rArjiVxme3M4rGCo3Oz2QaG02/u192cYfDMpZvAlV4Xsnz0m10tb4j+e6R0ijlGVnVPuxEL6VAmSc8qZrxuRlQuD7LVa2QVVTypYVvKBys0kDxJc8Tg3qYq69+rF6znRtf/44X6+Pyyh9twX6IMj5QPXBd1fE8Fm8kzvP4Z9F6CNXtgmItU+wMiYWOXdVrShqBu59Tpld8ovB2Xteq9+eX3JNdGzwQiXlKTG+vhAKUXGAlGoA6HhSwYnL554UHAVwEiNlzL326qcjB/a1olIYkniWHIDSHJhiGXreHC7eOAr+m/14mjQKab9ZT0OAFw9ipl8UjcFrG057F5AUyTWkBiEbUw0Vf5ChpJ9hd6T5TIllIH/aO3jZAxtt2gFkv7UZpFimHEtEQIkbLLoYIGIsCnSTYyWxiJpRCKuHCzmLupQX/PiyWKRi9wrTBqOelZN687HmOdXc/yo+4bp2aOKhkTbpoiOMmuhaDsXGoOCVGqKrDWJ1ojc1BO61NcHphAzhFMFEBOOsFniePo44F8CZY9+tvr5vvdMQYyxtpZbjiTEBhmOgcLdC+v/aSRcV1udq7Zu5wVcx1gorEwccxBCJKwTnafFx8uf74lP4Xx5SzDwRHJIMfbhECGfmjVe9UkzIAuCKk2w0dTERmq2+EHu9UGiytzRCFwWHi2/h9Q9RE4Ow3vZ8ChQ3zd+3u4ct6LvPGg1EIbDhs3bHc3NR79CubK6a4f8QTi8tU92p2pa58b7yo3d4ltNR1AseSrrFOfLHyYf08+eRXtX6Rx25rxclKa+yklSKhOZxAlGMegVWurrnLTOSeuctM5J65z003PSUzgTzktKC89llHIhDVIowcyfzYyJb3iP+pniqDs2fJr9TpmkAowQACQWRHkcUXJ3EHUne65xsRouELGSE44kQpwoHVNiV6mG17XM49Uy3YH+k++DSy4SKjhjEhtEFeIcLX71Zl3zPMc+eMDDvD8ElBNXj5WBT6qAeX8MOB2rwjY6ufGd/ubPeC3mvJIyXw0uub59f+b8H3vkQS9HOAAA&quot;"/>
    <we:property name="isFiltersActionButtonVisible" value="true"/>
    <we:property name="pageDisplayName" value="&quot;MONTH &amp; WEEK REPORT &quot;"/>
    <we:property name="pageName" value="&quot;ReportSection8c9490725905ac505806&quot;"/>
    <we:property name="reportEmbeddedTime" value="&quot;2023-07-23T21:03:25.318Z&quot;"/>
    <we:property name="reportName" value="&quot;Omnify-Google ads&quot;"/>
    <we:property name="reportState" value="&quot;CONNECTED&quot;"/>
    <we:property name="reportUrl" value="&quot;/groups/c15eb7e1-0e50-4884-9062-499601738b6e/reports/85723fc5-db6a-4be3-ba4a-0e3b0a0d5299/ReportSection8c9490725905ac505806?bookmarkGuid=9ed45c10-5cd2-4d1b-88f1-07149670ef51&amp;bookmarkUsage=1&amp;ctid=a90703de-3b25-4520-a41b-56a6f50dff03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1817</TotalTime>
  <Words>553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Arial Black</vt:lpstr>
      <vt:lpstr>Consolas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kRISHNAKUMAR G</cp:lastModifiedBy>
  <cp:revision>20</cp:revision>
  <dcterms:created xsi:type="dcterms:W3CDTF">2018-06-07T21:39:02Z</dcterms:created>
  <dcterms:modified xsi:type="dcterms:W3CDTF">2023-07-23T22:39:37Z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