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4"/>
  </p:sldMasterIdLst>
  <p:sldIdLst>
    <p:sldId id="257" r:id="rId5"/>
    <p:sldId id="256" r:id="rId6"/>
    <p:sldId id="258" r:id="rId7"/>
    <p:sldId id="265" r:id="rId8"/>
    <p:sldId id="260" r:id="rId9"/>
    <p:sldId id="262" r:id="rId10"/>
    <p:sldId id="261" r:id="rId11"/>
    <p:sldId id="264" r:id="rId12"/>
    <p:sldId id="259" r:id="rId13"/>
    <p:sldId id="263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2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2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7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3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6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A2730A-859E-B540-ADF3-E97069AD1FDB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powerbi.com/reportEmbed?reportId=306caa20-bc2f-4e6f-8cf9-5d722c834cd6&amp;autoAuth=true&amp;ctid=a90703de-3b25-4520-a41b-56a6f50dff03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1F0AC0-D822-1981-96E7-EE4F9C7F3A94}"/>
              </a:ext>
            </a:extLst>
          </p:cNvPr>
          <p:cNvSpPr txBox="1"/>
          <p:nvPr/>
        </p:nvSpPr>
        <p:spPr>
          <a:xfrm>
            <a:off x="405319" y="2002145"/>
            <a:ext cx="113813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OMNIFY ANALYSIS</a:t>
            </a:r>
            <a:endParaRPr lang="en-IN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D6FFF-A215-B48C-7EFE-4524BE348266}"/>
              </a:ext>
            </a:extLst>
          </p:cNvPr>
          <p:cNvSpPr/>
          <p:nvPr/>
        </p:nvSpPr>
        <p:spPr>
          <a:xfrm>
            <a:off x="3696431" y="3210127"/>
            <a:ext cx="4799135" cy="92333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Listing Site Data</a:t>
            </a:r>
          </a:p>
        </p:txBody>
      </p:sp>
    </p:spTree>
    <p:extLst>
      <p:ext uri="{BB962C8B-B14F-4D97-AF65-F5344CB8AC3E}">
        <p14:creationId xmlns:p14="http://schemas.microsoft.com/office/powerpoint/2010/main" val="362897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5A580E-11B3-34E0-9E9E-AEFF39E346DD}"/>
              </a:ext>
            </a:extLst>
          </p:cNvPr>
          <p:cNvSpPr/>
          <p:nvPr/>
        </p:nvSpPr>
        <p:spPr>
          <a:xfrm>
            <a:off x="4144985" y="2987189"/>
            <a:ext cx="3902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1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429048"/>
                  </p:ext>
                </p:extLst>
              </p:nvPr>
            </p:nvGraphicFramePr>
            <p:xfrm>
              <a:off x="0" y="0"/>
              <a:ext cx="12192000" cy="6165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16512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4ADE613-EFEE-5DB6-1B75-3934E1D55395}"/>
              </a:ext>
            </a:extLst>
          </p:cNvPr>
          <p:cNvSpPr txBox="1"/>
          <p:nvPr/>
        </p:nvSpPr>
        <p:spPr>
          <a:xfrm>
            <a:off x="-106837" y="6187293"/>
            <a:ext cx="1240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 </a:t>
            </a:r>
            <a:r>
              <a:rPr lang="en-IN" dirty="0">
                <a:hlinkClick r:id="rId5"/>
              </a:rPr>
              <a:t>https://app.powerbi.com/reportEmbed?reportId=306caa20-bc2f-4e6f-8cf9-5d722c834cd6&amp;autoAuth=true&amp;ctid=a90703de-3b25-4520-a41b-56a6f50dff03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1E15F-6A8C-023B-A40C-CB4544CB8854}"/>
              </a:ext>
            </a:extLst>
          </p:cNvPr>
          <p:cNvSpPr txBox="1"/>
          <p:nvPr/>
        </p:nvSpPr>
        <p:spPr>
          <a:xfrm>
            <a:off x="453800" y="321013"/>
            <a:ext cx="1128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combined report with all key metrics (</a:t>
            </a:r>
            <a:r>
              <a:rPr lang="en-IN" sz="1800" kern="0" dirty="0" err="1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IN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Spends and Returns %) in a weekly and monthly format. Decide the number of data fields you would like to showcase here.</a:t>
            </a:r>
            <a:endParaRPr lang="en-IN" sz="1800" kern="1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DD1E7B-6535-B61F-1B40-36C73630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015" y="3066967"/>
            <a:ext cx="4111042" cy="1403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CDC0EF-4F39-D75E-395E-D2BC9973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59" y="1072368"/>
            <a:ext cx="4174754" cy="1751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ABE861-CEE2-1CCC-184A-791D422BDA60}"/>
              </a:ext>
            </a:extLst>
          </p:cNvPr>
          <p:cNvSpPr txBox="1"/>
          <p:nvPr/>
        </p:nvSpPr>
        <p:spPr>
          <a:xfrm>
            <a:off x="1053966" y="1635806"/>
            <a:ext cx="7021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profitable month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$ 113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of 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$ 2266.2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esulting in a Return% of 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9.51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view% of </a:t>
            </a:r>
            <a:r>
              <a:rPr lang="en-US" sz="2000" b="0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0.09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F483B-8162-4032-E7D6-51C2FE978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26" y="4814811"/>
            <a:ext cx="10775173" cy="17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1F44A-93BB-2DB3-B566-4FB99A16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65" y="2230429"/>
            <a:ext cx="4777178" cy="14490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2D83E5-D85F-479D-E6C6-A44E4081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65" y="601202"/>
            <a:ext cx="4777178" cy="1449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2D0A3-8A48-1F8F-CE2F-AC6406C99EE0}"/>
              </a:ext>
            </a:extLst>
          </p:cNvPr>
          <p:cNvSpPr txBox="1"/>
          <p:nvPr/>
        </p:nvSpPr>
        <p:spPr>
          <a:xfrm>
            <a:off x="524082" y="781401"/>
            <a:ext cx="66209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  Fourth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week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high 	Return %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2951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of 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4206.2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esulting in a Return% of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1.42%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view% of 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B7D01-F2BA-5BF1-79F4-505F8524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82" y="4074102"/>
            <a:ext cx="11354471" cy="18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7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28799-2AE8-82A7-42C6-4E49CD81F04D}"/>
              </a:ext>
            </a:extLst>
          </p:cNvPr>
          <p:cNvSpPr txBox="1"/>
          <p:nvPr/>
        </p:nvSpPr>
        <p:spPr>
          <a:xfrm>
            <a:off x="453800" y="321013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Which is the most profitable channel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21F8-15D9-0686-C300-FA0A352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59" y="125004"/>
            <a:ext cx="3788317" cy="176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2F033-82B4-B0C1-B229-4E246486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20EEA-272A-B037-B74F-F23133D047F9}"/>
              </a:ext>
            </a:extLst>
          </p:cNvPr>
          <p:cNvSpPr txBox="1"/>
          <p:nvPr/>
        </p:nvSpPr>
        <p:spPr>
          <a:xfrm>
            <a:off x="755311" y="1648715"/>
            <a:ext cx="6165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Advice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profitable channel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$1484.5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$ 309 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Average amount of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$ 5.2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click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Return%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4.80%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04D53-5535-F70D-8830-FC83D50B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57" y="1970074"/>
            <a:ext cx="3788317" cy="1608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1B21-E838-61FC-4CA8-549901F2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3662081"/>
            <a:ext cx="3788317" cy="15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28799-2AE8-82A7-42C6-4E49CD81F04D}"/>
              </a:ext>
            </a:extLst>
          </p:cNvPr>
          <p:cNvSpPr txBox="1"/>
          <p:nvPr/>
        </p:nvSpPr>
        <p:spPr>
          <a:xfrm>
            <a:off x="453800" y="321013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Which category is most profitable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21F8-15D9-0686-C300-FA0A352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59" y="125004"/>
            <a:ext cx="3788317" cy="176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2F033-82B4-B0C1-B229-4E246486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20EEA-272A-B037-B74F-F23133D047F9}"/>
              </a:ext>
            </a:extLst>
          </p:cNvPr>
          <p:cNvSpPr txBox="1"/>
          <p:nvPr/>
        </p:nvSpPr>
        <p:spPr>
          <a:xfrm>
            <a:off x="836474" y="1541400"/>
            <a:ext cx="6165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 and Recreation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profitable category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$ 3585.4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$ 414.65 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Average amount of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$ 3.48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click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Return%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8.65%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04D53-5535-F70D-8830-FC83D50B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57" y="1970074"/>
            <a:ext cx="3788317" cy="1608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1B21-E838-61FC-4CA8-549901F2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3662081"/>
            <a:ext cx="3788317" cy="1509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B42A4B-951E-7CE1-1038-37CED5AD2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356" y="2263551"/>
            <a:ext cx="3788317" cy="129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B4612-5AB7-028E-D200-8175CAFCF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56" y="125003"/>
            <a:ext cx="3788317" cy="1761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C749A5-0422-95A4-3498-DD2CF5D2B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803" y="3646356"/>
            <a:ext cx="3654092" cy="1509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B29E8-228B-E4A3-F2D6-D5B37D78F9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311" y="5223328"/>
            <a:ext cx="10467566" cy="13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A48DA5-A0B8-3647-654F-8E55CF3A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0" y="4616581"/>
            <a:ext cx="7162958" cy="1920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CFCCB9-E7AC-47B0-EECB-DBBD2E3CB74B}"/>
              </a:ext>
            </a:extLst>
          </p:cNvPr>
          <p:cNvSpPr txBox="1"/>
          <p:nvPr/>
        </p:nvSpPr>
        <p:spPr>
          <a:xfrm>
            <a:off x="453800" y="321013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22222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Look for insights by analyzing data points on Time Series Graphs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502B5-2C11-91A1-E188-8D577975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911" y="924667"/>
            <a:ext cx="4099915" cy="264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6746E-88C9-8A19-5C37-BE0515B3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911" y="3803359"/>
            <a:ext cx="4099915" cy="2733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7CE3B-0A6A-BA3E-3EF0-98130040B1D5}"/>
              </a:ext>
            </a:extLst>
          </p:cNvPr>
          <p:cNvSpPr txBox="1"/>
          <p:nvPr/>
        </p:nvSpPr>
        <p:spPr>
          <a:xfrm>
            <a:off x="836474" y="1541400"/>
            <a:ext cx="6165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highly active month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$ 3.5k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$ 4.6k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Prospects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28799-2AE8-82A7-42C6-4E49CD81F04D}"/>
              </a:ext>
            </a:extLst>
          </p:cNvPr>
          <p:cNvSpPr txBox="1"/>
          <p:nvPr/>
        </p:nvSpPr>
        <p:spPr>
          <a:xfrm>
            <a:off x="453800" y="362229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22222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	Analysis the Impact of geography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C21F8-15D9-0686-C300-FA0A352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59" y="125004"/>
            <a:ext cx="3788317" cy="1761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2F033-82B4-B0C1-B229-4E246486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1" y="5254778"/>
            <a:ext cx="10467566" cy="1352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20EEA-272A-B037-B74F-F23133D047F9}"/>
              </a:ext>
            </a:extLst>
          </p:cNvPr>
          <p:cNvSpPr txBox="1"/>
          <p:nvPr/>
        </p:nvSpPr>
        <p:spPr>
          <a:xfrm>
            <a:off x="836474" y="1541400"/>
            <a:ext cx="6165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profitable location with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$ 1398.3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 the amount of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$ 1369.75 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Average amount of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$ 5.5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click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 Return%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1.02%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A04D53-5535-F70D-8830-FC83D50B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57" y="1970074"/>
            <a:ext cx="3788317" cy="1608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1B21-E838-61FC-4CA8-549901F2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356" y="3662081"/>
            <a:ext cx="3788317" cy="1509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B42A4B-951E-7CE1-1038-37CED5AD2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356" y="2263551"/>
            <a:ext cx="3788317" cy="129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B4612-5AB7-028E-D200-8175CAFCF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56" y="125003"/>
            <a:ext cx="3788317" cy="1761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C749A5-0422-95A4-3498-DD2CF5D2B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6803" y="3646356"/>
            <a:ext cx="3654092" cy="1509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B29E8-228B-E4A3-F2D6-D5B37D78F9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311" y="5223328"/>
            <a:ext cx="10467566" cy="1352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E4E69-4108-C336-29AA-15E63188B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310" y="5223749"/>
            <a:ext cx="10417363" cy="1383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A2A9C4-618E-71D1-E2A1-794FA4CD68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357" y="125004"/>
            <a:ext cx="3788320" cy="1777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5F2851-93F1-A04A-5F36-E700DEE5DCB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2656"/>
          <a:stretch/>
        </p:blipFill>
        <p:spPr>
          <a:xfrm>
            <a:off x="7384356" y="2232865"/>
            <a:ext cx="3788321" cy="12192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5A0ECD-4989-4405-EE72-BCE67E985A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356" y="3665258"/>
            <a:ext cx="3788317" cy="14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4439AE-809F-9736-1FAE-927AE2FAED27}"/>
              </a:ext>
            </a:extLst>
          </p:cNvPr>
          <p:cNvSpPr txBox="1"/>
          <p:nvPr/>
        </p:nvSpPr>
        <p:spPr>
          <a:xfrm>
            <a:off x="453797" y="3643410"/>
            <a:ext cx="11284399" cy="13234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 (%) : It is the profit percentage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calculated by finding the difference between the money 				  earned and the money spent, and then dividing it by the money spent.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b="0" dirty="0">
              <a:solidFill>
                <a:srgbClr val="3165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'Li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ting_Site_Data'[Paid]) -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'Li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ting_Site_Data'[Money Spent ($)])) /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'Li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ting_Site_Data'[Money Spent ($)])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3AA80-A418-5ACD-FE35-D0458E76AACE}"/>
              </a:ext>
            </a:extLst>
          </p:cNvPr>
          <p:cNvSpPr txBox="1"/>
          <p:nvPr/>
        </p:nvSpPr>
        <p:spPr>
          <a:xfrm>
            <a:off x="453798" y="5147004"/>
            <a:ext cx="11284398" cy="15696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View% : It is the percentage of calculated by finding the difference between the number for people 		paid for the product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people view the ad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 then dividing it by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people view the 		ad then added with 1.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'Listing_Site_Data'[Prospects]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'Listing_Site_Data'[Clicks]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'Listing_Site_Data'[Clicks]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C35B2-5821-5BF3-7902-E1ADFF1C0C4B}"/>
              </a:ext>
            </a:extLst>
          </p:cNvPr>
          <p:cNvSpPr txBox="1"/>
          <p:nvPr/>
        </p:nvSpPr>
        <p:spPr>
          <a:xfrm>
            <a:off x="453796" y="2329658"/>
            <a:ext cx="11284399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Returns :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 is the profit percentage calculated by finding the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ifference between the money earned and the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money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spent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Listing_Site_Data[Paid]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))-(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Listing_Site_Data[Money Spent ($)]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A9397-86CD-BAE3-41C2-76C6F4A744EE}"/>
              </a:ext>
            </a:extLst>
          </p:cNvPr>
          <p:cNvSpPr txBox="1"/>
          <p:nvPr/>
        </p:nvSpPr>
        <p:spPr>
          <a:xfrm>
            <a:off x="453795" y="1015906"/>
            <a:ext cx="11284399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Cost per click : Amount spent for single click calculated by dividing the money spent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by 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people 				view the ad </a:t>
            </a:r>
          </a:p>
          <a:p>
            <a:endParaRPr lang="en-IN" sz="1600" b="0" dirty="0">
              <a:solidFill>
                <a:srgbClr val="3165BB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'Listing_Site_Data'[Money Spent ($)]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'Listing_Site_Data'[Clicks]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AE3C5-E59B-9E31-5666-C0137F147658}"/>
              </a:ext>
            </a:extLst>
          </p:cNvPr>
          <p:cNvSpPr txBox="1"/>
          <p:nvPr/>
        </p:nvSpPr>
        <p:spPr>
          <a:xfrm>
            <a:off x="123057" y="371831"/>
            <a:ext cx="112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rgbClr val="22222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 Calculations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630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0c393c6-ab21-45aa-b2aa-3aa52f0f2ce5}">
  <we:reference id="WA200003233" version="2.0.0.3" store="en-GB" storeType="OMEX"/>
  <we:alternateReferences/>
  <we:properties>
    <we:property name="Microsoft.Office.CampaignId" value="&quot;none&quot;"/>
    <we:property name="reportUrl" value="&quot;/groups/c15eb7e1-0e50-4884-9062-499601738b6e/reports/306caa20-bc2f-4e6f-8cf9-5d722c834cd6/ReportSection8c9490725905ac505806?bookmarkGuid=dcc9e05a-61f2-428f-a8aa-70a97087e5a3&amp;bookmarkUsage=1&amp;ctid=a90703de-3b25-4520-a41b-56a6f50dff03&amp;fromEntryPoint=export&quot;"/>
    <we:property name="reportState" value="&quot;CONNECTED&quot;"/>
    <we:property name="reportEmbeddedTime" value="&quot;2023-07-23T14:09:28.462Z&quot;"/>
    <we:property name="creatorSessionId" value="&quot;21228dd6-6596-4500-8fc3-3e463850b2da&quot;"/>
    <we:property name="creatorUserId" value="&quot;1003200250B41232&quot;"/>
    <we:property name="creatorTenantId" value="&quot;a90703de-3b25-4520-a41b-56a6f50dff03&quot;"/>
    <we:property name="reportName" value="&quot;Omnify&quot;"/>
    <we:property name="isFiltersActionButtonVisible" value="true"/>
    <we:property name="initialStateBookmark" value="&quot;H4sIAAAAAAAAA+1bWW/bOBD+K4aw3baAuyApXspb4qaLRZs2SIoUiyIIeIwcNbJkSHQab5D/vpTkpPVVe3Mq2Rh+oEh6OPPNwRlSPg9sUg5TNf6oBhBsBFt5fjJQxUmHBt0gm/R9+vR+Z3Pv/dHHzZ1t350PXZJnZbBxHjhV9MEdJOVIpRUF3/n1sBuoNN1V/eopVmkJ3WAIRZlnKk3+gWayH3LFCC66AZwN07xQFcl9pxxUZE/9dP/s18Z/hH5FZVxyCvtgXNO7B8O8cJNnaSIaIUFYhJgyDDGJuP9N2YzWbK6e7yfFSer8ulVTj7fPhoWX5fwSg3f1IKUhUxwjybCRVDBpmfZLufGwmtPz3PfzIjEqDWq5CigbMc6DXp6OBnVre6p/Px8VBvYgrocyl7ixp/QhKV2S9Y/2EwdHb5VTwYVHarfIPY71hC8AJ3Xfcf69V4Bf2AYb+OLQ95zW+PbyzKkkm8gTMW0VZQIZ0AqsQDaMqv7SL5JONFLjXrc+N+KoGq2tkXOeVa91/c3jV5G7qBbmsdXGUM0QMgphgxDclKTiUaSFVwmwiFKJBNPshiSxZQAIYY1kBJqEWNubklTMWGUAhyFjJrLSImNWknRw5nR+Nk/NYsOo5TGSwkiluAgjstwY79/QescqyyCdszVU29ovZS7TxEAxJXIwAB8vqoat1qpEGjZrJdCM57Yehlric8+fR6GhfaDSUUX25ZYqE/PSc+Q/h7VG6ujgmf72k8vX08t6iTuD5LBWoaFYahsSICgEq5CQiLZKhZOlPBrPWlyMykSRQoWAY06BG6KNlgSpNinS90EnjzvNbnbryuxD1mhpTp8NANOtg8stmnSDd0U+qH82SSIqJH4hVjdo2PEMd4Mvx1DARMGZTdwVdIOhKpJy9ul9knlRw27wAWK3NsbNQ83Zakz3kv6xW2K23uDBJQN4SRDBb7D/0s8IbdTfH8Z8UQm2xDcgs28nWc4v3GN+nXB6ne56TgbuO0D2s5vlhYVia1xz9jYpLlMq3J3B765tt4Lonl1+jofG7YXAkRCAmOU+JSQWhYi1ye0/5KbOjp+j90JMGiVSQVBMKOIGE0RlhEDrOSU24en8Mpnn1gitfPqvMZGKhrjZt6cz/kWTlmT89xYc/5oB8j9AvDwS7nR+7/wd1H55pbevi7W/o8ZvqsBUGcDhYW0Cd+wDl8zNFjy+Y1mtFsqQg8EUEV9QYA2cIfVDc5v2VGXGE5llfLPfL6CvLqG+06D4Q6p3o2wSiMNreLlRhZ0vLQhYEASoRdSXP4RhX/Ytj2tT2MUsin2tKxBXNLLaas3Ng1v9x9zNI//QrnDlAg/mBOiie77SqndAlaMC1mWlp1IzSmv6s2lzPsrcUR4fmaWF4Rrs3KeT+WY5rP1i2tFQ6znv+c375PGxvZNnMO7sDyFznVe/vb4V/m/NfvfAjYpsUSXcMhR3VWJbCV3n1YvX10lFndIpbM8cgS2tR8hsPXIHFtBkrpYISYCA5JxypsAiK9uU/rch6t9Q9WmSQe9Y+ZprRvkLq4YJtuO7qBuudvbJ6XAkYi0iLklolc8WfSX4RFTf6oD/aA2GSxrGxvqAQSlFxkKo0BMxmFuLFQcJfH9xrQ2iABio4Voq/7PIR8O713ckIiJDQiQ3gCQXJrSrj4Za4ZOPNHe8VrLeAgdbXaKno9KbDNiGoTYGNxUSDZFB2JJQU+Ubsj5Cu8FdqeUyDikD/9Hax0wCze3mDUgigi1SDDOuJUKAhI1WHfShUNgY6SpeS2ORNCIS1ejUkcfCSa252kczJ11t8tmnvP1PlFFxPHlPpvp9c0IeHCfWQtbcxmgMCmKpKbLWRFqjcI27w4dO3NcI/vdj3E/RIjDW1nLLkQRikOEYKDznDm3LHdpu+K3MG9b2Aa4JFgorQwgHIUTE1jhbebgS5fGYRStqpbXNgBkm4xghiYRAylLKJF5uBte+iXqQG8jny5fny5cWsf18+fJ/vHx5RBvX4lugFWkEjySHGGOfRiPEEdbNOf21jxFqqoteicpHrhwqA7sqg0Uv750NVWbBTtrLXo+q/tnQcO45SrzAa86fvDz4LyOs136UMQAA&quot;"/>
    <we:property name="bookmark" value="&quot;H4sIAAAAAAAAA+1b62/bNhD/VwJhXVfAHY4UX8q3xm2HYU0RJEWKoQgCPk6OGkUyJDmNF+R/HyU5af2qvTyVLIY/UCR9vPvdg3ekfB64pBymevxRn2CwGWzl+fGJLo43WNALsuk+GQtHgRtnKEQMBAsl8bPyYZXkWRlsngeVLgZY7SflSKc1Qd/55aAX6DTd0YP6KdZpib1giEWZZzpN/sF2sh+qihFe9AI8G6Z5oWuSe5WusCZ76qf7Z88K+T30K2pbJae4h7Zqe3dxmBfV5FnZiEUgKY+Aa8uBKxD+N2U72rC5er6fFCdp5detm2b87mxYeFnOLyF53wwyFnItCChOrGKSK8eNX6oaD+s5fc/9IC8Sq9OgkavAshXjPOjn6eikab2b6t/LR4XFXYyboaxKqrGn9CEpqyQbHO4lFR6+1ZUOLjxSO0XucWwmfEY8bvqO8m/9Av3CLtgkFwe+57TBt59nlU6yiTyR16FmXIJFo9FJcGFU95d+kXSikQb3pvWpFUc3aG2Nqsqz6rVuvnr8anIX9cIidsZaZjiA1UAsAN6UpBZRZKRXCfKIMQWSG35DksRxRABiQEVoaEiMuylJza3TFkkYcm4jpxxYu5JkhWeVyc/mqTliOXMiBiWt0lrIMKLLjfH+Da1/pLMM0zlbg8bWfipzmSYWiymRgxP08aJuuHqtWqRhu1aC7XjummFsJD73/HkUWtr7Oh3VZF9u6TKxLz1H/nPQaKSJDp7prz+4fDO9bJa4M0gOGhVaRpRxIUUKIToNUgHrlAonS3k0nrW4GJWJIqUOkcSCobDUWKMo6C4p0vfhRh5vtLvZrStzgFmrpTl9tgBMt/Yvt2jaC94X+Unzs0lOUSPxE7F6QcuOZ7gXfD7CAicKzlxSXUF3MtRFUs4+/ZVkXtSwF3zAuFob4/ah4Ww1prvJ4KhaYrbe4LFKTvAlBUpeE/9lnwA2m+93Y76oBVviG5i5t5Ms5yfuMb9OOL1Obz0nw+obYvajm+WFw2Jr3HD2NikuUyrSm8Hvrm23huieXX6Oh9btpSSRlAjcCZ8SUgch8C65/YfcNtnxc/ReiEmrRCYpxNTXKJZQYCoCNGZOiW14Or9M5oWz0mif/htClWYhafft6Yx/0aQlGf+9Bcc/Z4D8DxAvj4TbG79u/B00fnmlty+Ltb+tx6/rwFQbwMFBYwJ37AOXzM0WPL5jWa0WqlCgJQyoLyiIQcFBf9fcG3eqM+uJzDL+ZjAocKAvob7ToPhdqvejbBKIw2t4udWFmy8tKDqUFJkD5ssfyokv+5bHtSnsYh7FvtaVIDSLnK//jbAPbvUf82oe+Yd2hSsXeDAngIve+Uqr3kZdjgpcl5W+Tu0obejPps35KKsO8/jQLi0M12DnPp3MN8th4xfTjgad57zvN+/jx8f2dp7heGNviFm18dsvr26F/1uz312sRkW2qBLuGIo7OnGdhG7jtxevrpOKVtqk+G7mCGxpPUJn65E7sIA2c3VUKooUlRBMcI0OnOpS+t+FqH9D1adJhv0j7WuuGeUvrBom2I7vom642tknp8ORjI2MhKKh0z5b9JXgE1F9pwP+ozUYoVgYW+cDBmMMrMNQwxMxmFuLFfsJfntxrQ2iQDzRw7VU/keRj4Z3r+9IRlSFlCphEZSQNnSrj4Y64ZOPNHe8VrLeAQdbXaKno9KbDLqWoS4GNx1Sg5EF4mhomPYN1Ryh3eCu1AkVh4yj/xjjYybF9nbzBiSBEgeaEy6MAkCQLlp10AehdDGYOl4r60BZGcl6dOrIY+Gkzlztw8xJV5d89ilv/xNl1BxPXpupf9+ekAdHiXOYtbcxhqDGWBkGztnIGAjXuDt86MR9jeB/P8b9FC2CEOOccAIUUgtWEGT4nDt0LXfouuF3Mm9Y2weEoURqoi2lAqWUEV/jbOXhSpTHYxadqJXWNgNuuYpjAAVSgnaMcUWWm8G1b6Ie5Aby+fLl+fKlQ2w/X778Hy9fHtHGtfgWaEUaISIlMCbEp9EAAohpz+mvfYzQUF30SlQ+qsqhtrijM1z08t7ZUGcO3aS97PWo5k8PP7wN+C/Gl2wvdDEAAA==&quot;"/>
    <we:property name="embedUrl" value="&quot;/reportEmbed?reportId=306caa20-bc2f-4e6f-8cf9-5d722c834cd6&amp;groupId=c15eb7e1-0e50-4884-9062-499601738b6e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c5b72725-c0d5-42af-aca3-a0012413a95f&quot;"/>
    <we:property name="pageName" value="&quot;ReportSection8c9490725905ac505806&quot;"/>
    <we:property name="pageDisplayName" value="&quot;MONTH &amp; WEEK REPORT &quot;"/>
    <we:property name="backgroundColor" value="&quot;#E5ECFC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1741</TotalTime>
  <Words>558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Arial Black</vt:lpstr>
      <vt:lpstr>Consolas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kRISHNAKUMAR G</cp:lastModifiedBy>
  <cp:revision>14</cp:revision>
  <dcterms:created xsi:type="dcterms:W3CDTF">2018-06-07T21:39:02Z</dcterms:created>
  <dcterms:modified xsi:type="dcterms:W3CDTF">2023-07-23T22:59:31Z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