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A88F38-6A65-44F8-9F4E-E599D80DF5F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10FD-8020-0709-1E4C-475A1E2A9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33920-8C64-8712-6A94-E6FECDC8F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0EF1E-D0F8-594B-70D8-7C6244E2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EA3D-4AB9-4993-BDDE-23C01EBC1A0D}" type="datetimeFigureOut">
              <a:rPr lang="en-IN" smtClean="0"/>
              <a:t>22-05-2025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8CE29-3E82-5C8E-CA97-F844177D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6B85A-7FFF-D01B-3B0E-207A5401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E1E-5A5B-44F2-B1C1-5A9D0617E1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81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D0C0-819C-E371-CEE2-9C834DD2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1B158-1FEE-0162-D3A1-4821518DE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E6468-9E25-B0B9-881B-38390649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EA3D-4AB9-4993-BDDE-23C01EBC1A0D}" type="datetimeFigureOut">
              <a:rPr lang="en-IN" smtClean="0"/>
              <a:t>22-05-2025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CD3B-0A23-BA35-E958-E66830F4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AB10C-887E-08D7-7DBE-2506CA12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E1E-5A5B-44F2-B1C1-5A9D0617E1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20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795B1-00E4-0A09-7774-696419E3B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4476F-C0FE-91B7-436B-9649A1AA9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749C-4CFE-7607-C95A-15750BA9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EA3D-4AB9-4993-BDDE-23C01EBC1A0D}" type="datetimeFigureOut">
              <a:rPr lang="en-IN" smtClean="0"/>
              <a:t>22-05-2025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2BAC6-E8F0-6D7D-0641-0AA5BA96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FDD0D-3FB3-94FD-32D8-CAF20594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E1E-5A5B-44F2-B1C1-5A9D0617E1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11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5525-8E02-65A1-4F74-ACADABB2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F33C-2A52-FD73-ECD9-F04A507A6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0623-6779-C5EF-1455-FA565717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EA3D-4AB9-4993-BDDE-23C01EBC1A0D}" type="datetimeFigureOut">
              <a:rPr lang="en-IN" smtClean="0"/>
              <a:t>22-05-2025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415F-8F22-6E13-EC15-EBB81A49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CE2FC-82ED-EF47-7A6C-72880E4A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E1E-5A5B-44F2-B1C1-5A9D0617E1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07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5DE6-ABE6-4433-5814-276F1FF8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FE831-F8F6-D833-ECD4-666AF16BB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68EBC-08B8-063E-C849-BA8222B5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EA3D-4AB9-4993-BDDE-23C01EBC1A0D}" type="datetimeFigureOut">
              <a:rPr lang="en-IN" smtClean="0"/>
              <a:t>22-05-2025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010B1-FF6C-CB67-C968-688D27E2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7D6D8-795F-1C1F-E1EB-8179C601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E1E-5A5B-44F2-B1C1-5A9D0617E1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06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6491-147D-ACE0-2EE2-330ED36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73E5-0642-A038-785B-954FF4EB0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07EE9-1A7E-81BE-0FCC-67DAAD64B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8D362-A03D-C9D6-3FB7-BAA9AE21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EA3D-4AB9-4993-BDDE-23C01EBC1A0D}" type="datetimeFigureOut">
              <a:rPr lang="en-IN" smtClean="0"/>
              <a:t>22-05-2025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F10FB-28CB-8171-45D6-0E8B6CBE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2AB02-D8A7-4C0E-5D70-1B51F3AE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E1E-5A5B-44F2-B1C1-5A9D0617E1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8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4681-FB0D-10C7-AA2A-5D0215A2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E131F-1971-0891-5C36-41C4282A7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CBD96-534C-3515-739E-881D719E9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69489-883C-DB28-BE34-09D1FDEA4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F3137-CB7A-0741-74A1-633080EEE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9D55B-FEC3-225E-30D7-B4113C63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EA3D-4AB9-4993-BDDE-23C01EBC1A0D}" type="datetimeFigureOut">
              <a:rPr lang="en-IN" smtClean="0"/>
              <a:t>22-05-2025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39EDB-A867-7135-4736-5CB54FED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20B1E-088F-91B2-272A-AB68AEA4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E1E-5A5B-44F2-B1C1-5A9D0617E1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01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3BBC-134F-C9BE-7A87-69B61A4D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F63FD-0712-2BD3-690D-6421D863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EA3D-4AB9-4993-BDDE-23C01EBC1A0D}" type="datetimeFigureOut">
              <a:rPr lang="en-IN" smtClean="0"/>
              <a:t>22-05-2025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26C96-4AB9-4AFC-61EE-C677DC6E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C8522-8D56-6569-0F15-6AD9E4D7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E1E-5A5B-44F2-B1C1-5A9D0617E1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15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7A126-043B-F8FD-06F5-346E52E4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EA3D-4AB9-4993-BDDE-23C01EBC1A0D}" type="datetimeFigureOut">
              <a:rPr lang="en-IN" smtClean="0"/>
              <a:t>22-05-2025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D8899-EB1B-2170-4695-E2537394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9A1AA-2D9D-3CE8-19ED-50A22009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E1E-5A5B-44F2-B1C1-5A9D0617E1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43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897-1443-69D7-770B-E183166A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2117-6804-4990-F465-D2AB5E0E8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675D9-47D2-BF75-C27F-97276F89E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852EE-C45D-A029-23BA-3864CEC5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EA3D-4AB9-4993-BDDE-23C01EBC1A0D}" type="datetimeFigureOut">
              <a:rPr lang="en-IN" smtClean="0"/>
              <a:t>22-05-2025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ABBDC-6622-3AFB-BA57-3A80B586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39492-2BED-7CB9-1518-8C29E6DE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E1E-5A5B-44F2-B1C1-5A9D0617E1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45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9E9F-6477-84DD-D3A1-9BF2D83B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2382C-0645-044D-AA1F-F1B438A17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CF1EE-6F4D-6237-5CC1-31B075DE0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536F4-EA14-9A37-618A-947E501B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0EA3D-4AB9-4993-BDDE-23C01EBC1A0D}" type="datetimeFigureOut">
              <a:rPr lang="en-IN" smtClean="0"/>
              <a:t>22-05-2025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9E88F-E779-1D0F-4FD7-811C4781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656FB-1C8F-E223-0626-19E0FBA9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E1E-5A5B-44F2-B1C1-5A9D0617E1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74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15E1E-197E-7C7C-E3E3-A234A88B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78857-C9A6-C34E-AEF8-811CE2DE4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21CE-1A87-63BB-A8F0-91716BA45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0EA3D-4AB9-4993-BDDE-23C01EBC1A0D}" type="datetimeFigureOut">
              <a:rPr lang="en-IN" smtClean="0"/>
              <a:t>22-05-2025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23D9-C70D-2796-6346-8FEC7F5F1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098FD-A870-2600-4C87-71EAC8241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05E1E-5A5B-44F2-B1C1-5A9D0617E1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55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mkrish818.kk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E6DB-7ED0-B7FF-F4CB-C3B394341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15" y="1122363"/>
            <a:ext cx="10671143" cy="1196631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FOOD WASTAGE MANAGEMENT  SYSTEM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D50CE-F8A1-3C68-44E2-6D540699C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263" y="3418502"/>
            <a:ext cx="10576378" cy="202619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Smart Solution to Reduce Food Waste</a:t>
            </a:r>
          </a:p>
          <a:p>
            <a:r>
              <a:rPr lang="en-US" sz="3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endParaRPr lang="en-US" sz="3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</a:t>
            </a:r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KRISHNAMOORTHY.K </a:t>
            </a:r>
            <a:endParaRPr lang="en-IN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24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CF29-8B94-53BD-FACF-1877126D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APPLICATION</a:t>
            </a:r>
            <a:r>
              <a:rPr lang="en-US" b="1" spc="245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WORKFLOW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E4AAB-EFEC-3F2F-561E-4B41BFD34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774"/>
          </a:xfrm>
        </p:spPr>
        <p:txBody>
          <a:bodyPr>
            <a:noAutofit/>
          </a:bodyPr>
          <a:lstStyle/>
          <a:p>
            <a:pPr marL="129540">
              <a:buNone/>
            </a:pPr>
            <a:r>
              <a:rPr lang="en-US" b="1" i="1" spc="-2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b="1" i="1" spc="-3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spc="-1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en-US" b="1" spc="-1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69265" algn="l"/>
              </a:tabLst>
            </a:pP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Initialization</a:t>
            </a:r>
            <a:endParaRPr lang="en-IN" spc="-5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spcBef>
                <a:spcPts val="300"/>
              </a:spcBef>
              <a:buNone/>
            </a:pP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Database</a:t>
            </a:r>
            <a:r>
              <a:rPr lang="en-US" spc="-5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setup</a:t>
            </a:r>
            <a:r>
              <a:rPr lang="en-US" spc="-11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and</a:t>
            </a:r>
            <a:r>
              <a:rPr lang="en-US" spc="-3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connection</a:t>
            </a:r>
            <a:r>
              <a:rPr lang="en-US" spc="5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verification</a:t>
            </a: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lvl="0" indent="0">
              <a:buNone/>
              <a:tabLst>
                <a:tab pos="474345" algn="l"/>
              </a:tabLst>
            </a:pPr>
            <a:r>
              <a:rPr lang="en-US" spc="-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2. Food</a:t>
            </a:r>
            <a:r>
              <a:rPr lang="en-US" spc="-8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pc="-5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370"/>
              </a:spcBef>
              <a:buClr>
                <a:srgbClr val="383B42"/>
              </a:buClr>
              <a:buSzPts val="1200"/>
              <a:buFont typeface="Courier New" panose="02070309020205020404" pitchFamily="49" charset="0"/>
              <a:buChar char="•"/>
              <a:tabLst>
                <a:tab pos="614045" algn="l"/>
              </a:tabLst>
            </a:pP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Providers</a:t>
            </a:r>
            <a:r>
              <a:rPr lang="en-US" sz="2800" spc="-6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add</a:t>
            </a:r>
            <a:r>
              <a:rPr lang="en-US" sz="2800" spc="-2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new</a:t>
            </a:r>
            <a:r>
              <a:rPr lang="en-US" sz="2800" spc="-3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food</a:t>
            </a:r>
            <a:r>
              <a:rPr lang="en-US" sz="2800" spc="-2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listings</a:t>
            </a:r>
            <a:endParaRPr lang="en-IN" sz="2800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300"/>
              </a:spcBef>
              <a:buClr>
                <a:srgbClr val="383B42"/>
              </a:buClr>
              <a:buSzPts val="1200"/>
              <a:buFont typeface="Courier New" panose="02070309020205020404" pitchFamily="49" charset="0"/>
              <a:buChar char="•"/>
              <a:tabLst>
                <a:tab pos="618490" algn="l"/>
              </a:tabLst>
            </a:pP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Update</a:t>
            </a:r>
            <a:r>
              <a:rPr lang="en-US" sz="2800" spc="-9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quantities</a:t>
            </a:r>
            <a:r>
              <a:rPr lang="en-US" sz="2800" spc="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as</a:t>
            </a:r>
            <a:r>
              <a:rPr lang="en-US" sz="2800" spc="-11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distributed</a:t>
            </a:r>
            <a:endParaRPr lang="en-IN" sz="2800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370"/>
              </a:spcBef>
              <a:buClr>
                <a:srgbClr val="383B42"/>
              </a:buClr>
              <a:buSzPts val="1200"/>
              <a:buFont typeface="Courier New" panose="02070309020205020404" pitchFamily="49" charset="0"/>
              <a:buChar char="•"/>
              <a:tabLst>
                <a:tab pos="621030" algn="l"/>
              </a:tabLst>
            </a:pP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Remove</a:t>
            </a:r>
            <a:r>
              <a:rPr lang="en-US" sz="2800" spc="-6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listings</a:t>
            </a:r>
            <a:r>
              <a:rPr lang="en-US" sz="2800" spc="-6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once</a:t>
            </a:r>
            <a:r>
              <a:rPr lang="en-US" sz="2800" spc="-17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fully</a:t>
            </a:r>
            <a:r>
              <a:rPr lang="en-US" sz="2800" spc="-1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distributed</a:t>
            </a: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lvl="0" indent="0">
              <a:buNone/>
              <a:tabLst>
                <a:tab pos="474980" algn="l"/>
              </a:tabLst>
            </a:pP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3. Analytics</a:t>
            </a:r>
            <a:endParaRPr lang="en-IN" spc="-5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40665" indent="0">
              <a:spcBef>
                <a:spcPts val="300"/>
              </a:spcBef>
              <a:buNone/>
            </a:pP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 .Generate reports</a:t>
            </a:r>
            <a:r>
              <a:rPr lang="en-US" spc="-5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and</a:t>
            </a:r>
            <a:r>
              <a:rPr lang="en-US" spc="-4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insights</a:t>
            </a:r>
            <a:r>
              <a:rPr lang="en-US" spc="-7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to</a:t>
            </a:r>
            <a:r>
              <a:rPr lang="en-US" spc="-16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optimize</a:t>
            </a:r>
            <a:r>
              <a:rPr lang="en-US" spc="-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distribution</a:t>
            </a: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16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6FFC-7094-EFF5-34FB-702273CD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IMPLEMENTATION</a:t>
            </a:r>
            <a:r>
              <a:rPr lang="en-US" b="1" spc="5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HIGHLIGHTS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8001-FE04-37D6-C9CF-EE12C46EF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2" y="1825625"/>
            <a:ext cx="10728158" cy="4791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Error</a:t>
            </a:r>
            <a:r>
              <a:rPr lang="en-US" i="1" spc="-11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Handling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: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Robust</a:t>
            </a:r>
            <a:r>
              <a:rPr lang="en-US" spc="-7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error</a:t>
            </a:r>
            <a:r>
              <a:rPr lang="en-US" spc="-8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management</a:t>
            </a: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740"/>
              </a:spcBef>
              <a:buNone/>
            </a:pPr>
            <a:r>
              <a:rPr lang="en-US" dirty="0"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i="1" spc="-4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pc="-3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pc="-3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en-US" spc="-3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pc="-3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pc="-4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integrity </a:t>
            </a:r>
          </a:p>
          <a:p>
            <a:pPr>
              <a:buNone/>
            </a:pPr>
            <a:endParaRPr lang="en-US" dirty="0">
              <a:solidFill>
                <a:srgbClr val="383B42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Dynamic UI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Responsive interface</a:t>
            </a:r>
            <a:r>
              <a:rPr lang="en-US" spc="-1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with expandable sections </a:t>
            </a:r>
          </a:p>
          <a:p>
            <a:pPr>
              <a:buNone/>
            </a:pPr>
            <a:endParaRPr lang="en-US" dirty="0">
              <a:solidFill>
                <a:srgbClr val="383B4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pc="-3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lang="en-US" spc="-3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spc="-3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  <a:p>
            <a:pPr>
              <a:buNone/>
            </a:pPr>
            <a:endParaRPr lang="en-US" dirty="0">
              <a:solidFill>
                <a:srgbClr val="383B42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User</a:t>
            </a:r>
            <a:r>
              <a:rPr lang="en-US" i="1" spc="-3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Experience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:</a:t>
            </a:r>
            <a:r>
              <a:rPr lang="en-US" spc="-6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Intuitive</a:t>
            </a:r>
            <a:r>
              <a:rPr lang="en-US" spc="-4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design</a:t>
            </a:r>
            <a:r>
              <a:rPr lang="en-US" spc="-4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with</a:t>
            </a:r>
            <a:r>
              <a:rPr lang="en-US" spc="-9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clear</a:t>
            </a:r>
            <a:r>
              <a:rPr lang="en-US" spc="-7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visual</a:t>
            </a:r>
            <a:r>
              <a:rPr lang="en-US" spc="-17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feedback</a:t>
            </a: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9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CC6A-81E9-351C-8D0D-3767710C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FUTURE</a:t>
            </a:r>
            <a:r>
              <a:rPr lang="en-US" b="1" spc="55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ENHANCEMENTS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8CDA-0576-B1FE-A13F-7723DA96F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Clr>
                <a:srgbClr val="383B42"/>
              </a:buClr>
              <a:buSzPts val="1200"/>
              <a:buNone/>
              <a:tabLst>
                <a:tab pos="404495" algn="l"/>
              </a:tabLst>
            </a:pPr>
            <a:r>
              <a:rPr lang="en-US" i="1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User</a:t>
            </a:r>
            <a:r>
              <a:rPr lang="en-US" i="1" spc="-7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i="1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Authentication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:</a:t>
            </a:r>
            <a:r>
              <a:rPr lang="en-US" spc="-7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Role-based</a:t>
            </a:r>
            <a:r>
              <a:rPr lang="en-US" spc="8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access</a:t>
            </a:r>
            <a:endParaRPr lang="en-IN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645"/>
              </a:spcBef>
              <a:buNone/>
            </a:pPr>
            <a:r>
              <a:rPr lang="en-US" dirty="0"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lvl="0" indent="0">
              <a:spcBef>
                <a:spcPts val="5"/>
              </a:spcBef>
              <a:buClr>
                <a:srgbClr val="383B42"/>
              </a:buClr>
              <a:buSzPts val="1200"/>
              <a:buNone/>
              <a:tabLst>
                <a:tab pos="405765" algn="l"/>
              </a:tabLst>
            </a:pPr>
            <a:r>
              <a:rPr lang="en-US" i="1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Mobile</a:t>
            </a:r>
            <a:r>
              <a:rPr lang="en-US" i="1" spc="-13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i="1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Application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:</a:t>
            </a:r>
            <a:r>
              <a:rPr lang="en-US" spc="8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Extend</a:t>
            </a:r>
            <a:r>
              <a:rPr lang="en-US" spc="-6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to</a:t>
            </a:r>
            <a:r>
              <a:rPr lang="en-US" spc="-1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mobile</a:t>
            </a:r>
            <a:r>
              <a:rPr lang="en-US" spc="-3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platforms</a:t>
            </a:r>
            <a:endParaRPr lang="en-IN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740"/>
              </a:spcBef>
              <a:buNone/>
            </a:pPr>
            <a:r>
              <a:rPr lang="en-US" dirty="0"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lvl="0" indent="0">
              <a:buClr>
                <a:srgbClr val="383B42"/>
              </a:buClr>
              <a:buSzPts val="1200"/>
              <a:buNone/>
              <a:tabLst>
                <a:tab pos="407670" algn="l"/>
              </a:tabLst>
            </a:pPr>
            <a:r>
              <a:rPr lang="en-US" i="1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Real-time</a:t>
            </a:r>
            <a:r>
              <a:rPr lang="en-US" i="1" spc="5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i="1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Notifications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:</a:t>
            </a:r>
            <a:r>
              <a:rPr lang="en-US" spc="-14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Alerts</a:t>
            </a:r>
            <a:r>
              <a:rPr lang="en-US" spc="-11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for</a:t>
            </a:r>
            <a:r>
              <a:rPr lang="en-US" spc="-4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expiring</a:t>
            </a:r>
            <a:r>
              <a:rPr lang="en-US" spc="-6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2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food</a:t>
            </a:r>
            <a:endParaRPr lang="en-IN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670"/>
              </a:spcBef>
              <a:buNone/>
            </a:pPr>
            <a:r>
              <a:rPr lang="en-US" dirty="0"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en-IN" dirty="0"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670"/>
              </a:spcBef>
              <a:buNone/>
            </a:pPr>
            <a:r>
              <a:rPr lang="en-US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Distribution</a:t>
            </a:r>
            <a:r>
              <a:rPr lang="en-US" i="1" spc="6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Tracking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:</a:t>
            </a:r>
            <a:r>
              <a:rPr lang="en-US" spc="-2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Follow</a:t>
            </a:r>
            <a:r>
              <a:rPr lang="en-US" spc="-17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food</a:t>
            </a:r>
            <a:r>
              <a:rPr lang="en-US" spc="-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items</a:t>
            </a:r>
            <a:r>
              <a:rPr lang="en-US" spc="-14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from</a:t>
            </a:r>
            <a:r>
              <a:rPr lang="en-US" spc="6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provider</a:t>
            </a:r>
            <a:r>
              <a:rPr lang="en-US" spc="-1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to</a:t>
            </a:r>
            <a:r>
              <a:rPr lang="en-US" spc="-12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receiver</a:t>
            </a: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740"/>
              </a:spcBef>
              <a:buNone/>
            </a:pPr>
            <a:r>
              <a:rPr lang="en-US" dirty="0"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lvl="0" indent="0">
              <a:buClr>
                <a:srgbClr val="383B42"/>
              </a:buClr>
              <a:buSzPts val="1200"/>
              <a:buNone/>
              <a:tabLst>
                <a:tab pos="407670" algn="l"/>
              </a:tabLst>
            </a:pPr>
            <a:r>
              <a:rPr lang="en-US" i="1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Recipient</a:t>
            </a:r>
            <a:r>
              <a:rPr lang="en-US" i="1" spc="-9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i="1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Interface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:</a:t>
            </a:r>
            <a:r>
              <a:rPr lang="en-US" spc="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Allow</a:t>
            </a:r>
            <a:r>
              <a:rPr lang="en-US" spc="-7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recipients</a:t>
            </a:r>
            <a:r>
              <a:rPr lang="en-US" spc="-2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to</a:t>
            </a:r>
            <a:r>
              <a:rPr lang="en-US" spc="-13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request</a:t>
            </a:r>
            <a:r>
              <a:rPr lang="en-US" spc="-4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items</a:t>
            </a:r>
            <a:endParaRPr lang="en-IN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9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ADAE-302D-2D1F-9D07-6EE5F53B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TECHNICAL</a:t>
            </a:r>
            <a:r>
              <a:rPr lang="en-US" b="1" spc="245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E6958-3464-3260-E5AB-756B81EE1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81" y="1825625"/>
            <a:ext cx="11202682" cy="3953006"/>
          </a:xfrm>
        </p:spPr>
        <p:txBody>
          <a:bodyPr>
            <a:normAutofit/>
          </a:bodyPr>
          <a:lstStyle/>
          <a:p>
            <a:pPr marL="268605">
              <a:lnSpc>
                <a:spcPts val="1820"/>
              </a:lnSpc>
              <a:buNone/>
              <a:tabLst>
                <a:tab pos="2103755" algn="l"/>
              </a:tabLst>
            </a:pPr>
            <a:endParaRPr lang="en-US" b="1" dirty="0">
              <a:solidFill>
                <a:srgbClr val="383A42"/>
              </a:solidFill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268605">
              <a:lnSpc>
                <a:spcPts val="1820"/>
              </a:lnSpc>
              <a:buNone/>
              <a:tabLst>
                <a:tab pos="2103755" algn="l"/>
              </a:tabLst>
            </a:pPr>
            <a:r>
              <a:rPr lang="en-US" b="1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f--</a:t>
            </a:r>
            <a:r>
              <a:rPr lang="en-US" b="1" spc="-470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app.py</a:t>
            </a:r>
            <a:r>
              <a:rPr lang="en-US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	                    #</a:t>
            </a:r>
            <a:r>
              <a:rPr lang="en-US" spc="-50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Main</a:t>
            </a:r>
            <a:r>
              <a:rPr lang="en-US" spc="-50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application</a:t>
            </a:r>
            <a:r>
              <a:rPr lang="en-US" spc="60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entry</a:t>
            </a:r>
            <a:r>
              <a:rPr lang="en-US" spc="25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point</a:t>
            </a:r>
          </a:p>
          <a:p>
            <a:pPr marL="268605">
              <a:lnSpc>
                <a:spcPts val="1820"/>
              </a:lnSpc>
              <a:buNone/>
              <a:tabLst>
                <a:tab pos="2103755" algn="l"/>
              </a:tabLst>
            </a:pP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268605">
              <a:lnSpc>
                <a:spcPts val="1680"/>
              </a:lnSpc>
              <a:buNone/>
              <a:tabLst>
                <a:tab pos="2103755" algn="l"/>
              </a:tabLst>
            </a:pPr>
            <a:r>
              <a:rPr lang="en-US" b="1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f--</a:t>
            </a:r>
            <a:r>
              <a:rPr lang="en-US" b="1" spc="-465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database_utils.py</a:t>
            </a:r>
            <a:r>
              <a:rPr lang="en-US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	    #</a:t>
            </a:r>
            <a:r>
              <a:rPr lang="en-US" spc="-95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Database</a:t>
            </a:r>
            <a:r>
              <a:rPr lang="en-US" spc="-15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connection</a:t>
            </a:r>
            <a:r>
              <a:rPr lang="en-US" spc="70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and</a:t>
            </a:r>
            <a:r>
              <a:rPr lang="en-US" spc="35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utilities</a:t>
            </a:r>
          </a:p>
          <a:p>
            <a:pPr marL="268605">
              <a:lnSpc>
                <a:spcPts val="1680"/>
              </a:lnSpc>
              <a:buNone/>
              <a:tabLst>
                <a:tab pos="2103755" algn="l"/>
              </a:tabLst>
            </a:pP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268605">
              <a:lnSpc>
                <a:spcPts val="1720"/>
              </a:lnSpc>
              <a:buNone/>
              <a:tabLst>
                <a:tab pos="2103755" algn="l"/>
              </a:tabLst>
            </a:pPr>
            <a:r>
              <a:rPr lang="en-US" b="1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f--</a:t>
            </a:r>
            <a:r>
              <a:rPr lang="en-US" b="1" spc="-465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crud_operations.py</a:t>
            </a:r>
            <a:r>
              <a:rPr lang="en-US" b="1" spc="-10" dirty="0">
                <a:solidFill>
                  <a:srgbClr val="383A42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  </a:t>
            </a:r>
            <a:r>
              <a:rPr lang="en-US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#</a:t>
            </a:r>
            <a:r>
              <a:rPr lang="en-US" spc="-85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Create,</a:t>
            </a:r>
            <a:r>
              <a:rPr lang="en-US" spc="15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Read,</a:t>
            </a:r>
            <a:r>
              <a:rPr lang="en-US" spc="-10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Update,</a:t>
            </a:r>
            <a:r>
              <a:rPr lang="en-US" spc="-25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Delete</a:t>
            </a:r>
            <a:r>
              <a:rPr lang="en-US" spc="-70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operations</a:t>
            </a:r>
          </a:p>
          <a:p>
            <a:pPr marL="268605">
              <a:lnSpc>
                <a:spcPts val="1720"/>
              </a:lnSpc>
              <a:buNone/>
              <a:tabLst>
                <a:tab pos="2103755" algn="l"/>
              </a:tabLst>
            </a:pP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268605">
              <a:lnSpc>
                <a:spcPts val="1855"/>
              </a:lnSpc>
              <a:buNone/>
            </a:pPr>
            <a:r>
              <a:rPr lang="en-US" b="1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f--</a:t>
            </a:r>
            <a:r>
              <a:rPr lang="en-US" b="1" spc="-225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query_operations.py</a:t>
            </a:r>
            <a:r>
              <a:rPr lang="en-US" b="1" spc="35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#</a:t>
            </a:r>
            <a:r>
              <a:rPr lang="en-US" spc="-115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Analytics</a:t>
            </a:r>
            <a:r>
              <a:rPr lang="en-US" spc="-135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and</a:t>
            </a:r>
            <a:r>
              <a:rPr lang="en-US" spc="-75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reporting</a:t>
            </a:r>
            <a:r>
              <a:rPr lang="en-US" spc="-95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queries</a:t>
            </a:r>
          </a:p>
          <a:p>
            <a:pPr marL="268605">
              <a:lnSpc>
                <a:spcPts val="1855"/>
              </a:lnSpc>
              <a:buNone/>
            </a:pP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57150" indent="0">
              <a:spcBef>
                <a:spcPts val="180"/>
              </a:spcBef>
              <a:buNone/>
              <a:tabLst>
                <a:tab pos="548005" algn="l"/>
                <a:tab pos="2103755" algn="l"/>
              </a:tabLst>
            </a:pPr>
            <a:r>
              <a:rPr lang="en-US" b="1" spc="-25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L_</a:t>
            </a:r>
            <a:r>
              <a:rPr lang="en-US" b="1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	</a:t>
            </a:r>
            <a:r>
              <a:rPr lang="en-US" b="1" spc="-10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requirements.txt</a:t>
            </a:r>
            <a:r>
              <a:rPr lang="en-US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	     #</a:t>
            </a:r>
            <a:r>
              <a:rPr lang="en-US" spc="-180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Project</a:t>
            </a:r>
            <a:r>
              <a:rPr lang="en-US" spc="-110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A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dependencies</a:t>
            </a: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88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89FF-9DCE-6667-0E66-BA82FAA9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DEMO</a:t>
            </a:r>
            <a:r>
              <a:rPr lang="en-US" b="1" spc="115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&amp;</a:t>
            </a:r>
            <a:r>
              <a:rPr lang="en-US" b="1" spc="31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DEPLOYMENT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40D2-B2F2-FE66-3A9E-EB2DA076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6" y="1690689"/>
            <a:ext cx="10776284" cy="4983488"/>
          </a:xfrm>
        </p:spPr>
        <p:txBody>
          <a:bodyPr>
            <a:noAutofit/>
          </a:bodyPr>
          <a:lstStyle/>
          <a:p>
            <a:pPr marL="267335">
              <a:buNone/>
            </a:pPr>
            <a:r>
              <a:rPr lang="en-US" b="1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Local</a:t>
            </a:r>
            <a:r>
              <a:rPr lang="en-US" b="1" i="1" spc="-6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b="1" i="1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Deployment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:</a:t>
            </a: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342900" marR="5306060" lvl="0" indent="-342900">
              <a:lnSpc>
                <a:spcPct val="126000"/>
              </a:lnSpc>
              <a:spcBef>
                <a:spcPts val="395"/>
              </a:spcBef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401955" algn="l"/>
                <a:tab pos="407670" algn="l"/>
              </a:tabLst>
            </a:pP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Run</a:t>
            </a:r>
            <a:r>
              <a:rPr lang="en-US" spc="-6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with</a:t>
            </a:r>
            <a:r>
              <a:rPr lang="en-US" spc="-6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 err="1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Streamlit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 err="1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streamlit</a:t>
            </a:r>
            <a:endParaRPr lang="en-US" spc="-70" dirty="0">
              <a:solidFill>
                <a:srgbClr val="383B42"/>
              </a:solidFill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342900" marR="5306060" lvl="0" indent="-342900">
              <a:lnSpc>
                <a:spcPct val="126000"/>
              </a:lnSpc>
              <a:spcBef>
                <a:spcPts val="395"/>
              </a:spcBef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401955" algn="l"/>
                <a:tab pos="407670" algn="l"/>
              </a:tabLst>
            </a:pP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run app.py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8445">
              <a:buNone/>
            </a:pPr>
            <a:r>
              <a:rPr lang="en-US" b="1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Cloud</a:t>
            </a:r>
            <a:r>
              <a:rPr lang="en-US" b="1" i="1" spc="-10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b="1" i="1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Deployment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:</a:t>
            </a: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370"/>
              </a:spcBef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396875" algn="l"/>
              </a:tabLst>
            </a:pPr>
            <a:r>
              <a:rPr lang="en-US" spc="0" dirty="0" err="1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TiDB</a:t>
            </a:r>
            <a:r>
              <a:rPr lang="en-US" spc="-9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Cloud</a:t>
            </a:r>
            <a:r>
              <a:rPr lang="en-US" spc="-5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for</a:t>
            </a:r>
            <a:r>
              <a:rPr lang="en-US" spc="-10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database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hosting</a:t>
            </a:r>
            <a:endParaRPr lang="en-IN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300"/>
              </a:spcBef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396875" algn="l"/>
              </a:tabLst>
            </a:pPr>
            <a:r>
              <a:rPr lang="en-US" spc="0" dirty="0" err="1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Streamlit</a:t>
            </a:r>
            <a:r>
              <a:rPr lang="en-US" spc="-3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Cloud</a:t>
            </a:r>
            <a:r>
              <a:rPr lang="en-US" spc="-6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for</a:t>
            </a:r>
            <a:r>
              <a:rPr lang="en-US" spc="-12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application</a:t>
            </a:r>
            <a:r>
              <a:rPr lang="en-US" spc="5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deployment</a:t>
            </a:r>
            <a:endParaRPr lang="en-IN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740"/>
              </a:spcBef>
              <a:buNone/>
            </a:pPr>
            <a:r>
              <a:rPr lang="en-US" dirty="0"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254000"/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Simple</a:t>
            </a:r>
            <a:r>
              <a:rPr lang="en-US" spc="-9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deployment</a:t>
            </a:r>
            <a:r>
              <a:rPr lang="en-US" spc="12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process</a:t>
            </a:r>
            <a:r>
              <a:rPr lang="en-US" spc="-8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ensures</a:t>
            </a:r>
            <a:r>
              <a:rPr lang="en-US" spc="-5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quick</a:t>
            </a:r>
            <a:r>
              <a:rPr lang="en-US" spc="-3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setup</a:t>
            </a:r>
            <a:r>
              <a:rPr lang="en-US" spc="-16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for</a:t>
            </a:r>
            <a:r>
              <a:rPr lang="en-US" spc="-12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organizations.</a:t>
            </a: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41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B767-2FAE-6B65-3F97-47E96802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>
            <a:normAutofit/>
          </a:bodyPr>
          <a:lstStyle/>
          <a:p>
            <a:pPr algn="ctr"/>
            <a:r>
              <a:rPr lang="en-US" b="1" spc="-4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CODE</a:t>
            </a:r>
            <a:r>
              <a:rPr lang="en-US" b="1" spc="-45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4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FEATURES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15877-9CC1-D79C-EC4A-B8E31781D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411706"/>
            <a:ext cx="10760242" cy="5446294"/>
          </a:xfrm>
        </p:spPr>
        <p:txBody>
          <a:bodyPr>
            <a:noAutofit/>
          </a:bodyPr>
          <a:lstStyle/>
          <a:p>
            <a:pPr marL="342900" lvl="0" indent="-342900">
              <a:spcBef>
                <a:spcPts val="415"/>
              </a:spcBef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396875" algn="l"/>
              </a:tabLst>
            </a:pPr>
            <a:r>
              <a:rPr lang="en-US" sz="2400" spc="0" dirty="0" err="1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Streamlit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-based</a:t>
            </a:r>
            <a:r>
              <a:rPr lang="en-US" sz="2400" spc="-3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UI:</a:t>
            </a:r>
            <a:r>
              <a:rPr lang="en-US" sz="2400" spc="-12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Interactive,</a:t>
            </a:r>
            <a:r>
              <a:rPr lang="en-US" sz="2400" spc="5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dynamic</a:t>
            </a:r>
            <a:r>
              <a:rPr lang="en-US" sz="2400" spc="3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web</a:t>
            </a:r>
            <a:r>
              <a:rPr lang="en-US" sz="2400" spc="-10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interface</a:t>
            </a:r>
            <a:endParaRPr lang="en-IN" sz="2400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740"/>
              </a:spcBef>
              <a:buNone/>
            </a:pPr>
            <a:r>
              <a:rPr lang="en-US" sz="2400" dirty="0"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en-IN" sz="240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5"/>
              </a:spcBef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396875" algn="l"/>
              </a:tabLst>
            </a:pP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Session</a:t>
            </a:r>
            <a:r>
              <a:rPr lang="en-US" sz="2400" spc="-5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State</a:t>
            </a:r>
            <a:r>
              <a:rPr lang="en-US" sz="2400" spc="-6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Management: Persistent</a:t>
            </a:r>
            <a:r>
              <a:rPr lang="en-US" sz="2400" spc="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application</a:t>
            </a:r>
            <a:r>
              <a:rPr lang="en-US" sz="2400" spc="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state</a:t>
            </a:r>
            <a:endParaRPr lang="en-IN" sz="2400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665"/>
              </a:spcBef>
              <a:buNone/>
            </a:pPr>
            <a:r>
              <a:rPr lang="en-US" sz="2400" dirty="0"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en-IN" sz="240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342900" lvl="0" indent="-342900"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398780" algn="l"/>
              </a:tabLst>
            </a:pP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Database</a:t>
            </a:r>
            <a:r>
              <a:rPr lang="en-US" sz="2400" spc="-4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Functions:</a:t>
            </a:r>
            <a:r>
              <a:rPr lang="en-US" sz="2400" spc="-5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Connection</a:t>
            </a:r>
            <a:r>
              <a:rPr lang="en-US" sz="2400" spc="8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pooling</a:t>
            </a:r>
            <a:r>
              <a:rPr lang="en-US" sz="2400" spc="-9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and</a:t>
            </a:r>
            <a:r>
              <a:rPr lang="en-US" sz="2400" spc="-5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error</a:t>
            </a:r>
            <a:r>
              <a:rPr lang="en-US" sz="2400" spc="-5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handling</a:t>
            </a:r>
            <a:endParaRPr lang="en-IN" sz="2400" dirty="0"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342900" lvl="0" indent="-342900"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398780" algn="l"/>
              </a:tabLst>
            </a:pPr>
            <a:endParaRPr lang="en-IN" sz="2400" spc="0" dirty="0">
              <a:solidFill>
                <a:srgbClr val="383B42"/>
              </a:solidFill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342900" lvl="0" indent="-342900"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398780" algn="l"/>
              </a:tabLst>
            </a:pP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Real-time Data Refresh: Automatic updates after operations </a:t>
            </a:r>
          </a:p>
          <a:p>
            <a:pPr marL="342900" lvl="0" indent="-342900"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398780" algn="l"/>
              </a:tabLst>
            </a:pPr>
            <a:endParaRPr lang="en-US" sz="2400" dirty="0">
              <a:solidFill>
                <a:srgbClr val="383B42"/>
              </a:solidFill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342900" lvl="0" indent="-342900"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398780" algn="l"/>
              </a:tabLst>
            </a:pP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SQL</a:t>
            </a:r>
            <a:r>
              <a:rPr lang="en-US" sz="2400" spc="-4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Analytics:</a:t>
            </a:r>
            <a:r>
              <a:rPr lang="en-US" sz="2400" spc="-2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21</a:t>
            </a:r>
            <a:r>
              <a:rPr lang="en-US" sz="2400" spc="-3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pre-built SQL</a:t>
            </a:r>
            <a:r>
              <a:rPr lang="en-US" sz="2400" spc="-4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queries</a:t>
            </a:r>
            <a:r>
              <a:rPr lang="en-US" sz="2400" spc="-4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for</a:t>
            </a:r>
            <a:r>
              <a:rPr lang="en-US" sz="2400" spc="-3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analysis</a:t>
            </a:r>
            <a:endParaRPr lang="en-IN" sz="2400" dirty="0"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342900" lvl="0" indent="-342900"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398780" algn="l"/>
              </a:tabLst>
            </a:pPr>
            <a:endParaRPr lang="en-IN" sz="2400" spc="0" dirty="0">
              <a:solidFill>
                <a:srgbClr val="383B42"/>
              </a:solidFill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342900" lvl="0" indent="-342900"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398780" algn="l"/>
              </a:tabLst>
            </a:pP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Responsive</a:t>
            </a:r>
            <a:r>
              <a:rPr lang="en-US" sz="2400" spc="5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Layout:</a:t>
            </a:r>
            <a:r>
              <a:rPr lang="en-US" sz="2400" spc="-7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Columnar</a:t>
            </a:r>
            <a:r>
              <a:rPr lang="en-US" sz="2400" spc="-4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design</a:t>
            </a:r>
            <a:r>
              <a:rPr lang="en-US" sz="2400" spc="-13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for</a:t>
            </a:r>
            <a:r>
              <a:rPr lang="en-US" sz="2400" spc="-11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optimal</a:t>
            </a:r>
            <a:r>
              <a:rPr lang="en-US" sz="2400" spc="-6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space</a:t>
            </a:r>
            <a:r>
              <a:rPr lang="en-US" sz="2400" spc="-3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400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utilization</a:t>
            </a:r>
            <a:endParaRPr lang="en-IN" sz="2400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7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B0C3-4A17-0011-D932-F072EF10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spc="-1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850CA-AF83-C842-5898-1DB2F2590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" y="1825624"/>
            <a:ext cx="10599656" cy="5032375"/>
          </a:xfrm>
        </p:spPr>
        <p:txBody>
          <a:bodyPr>
            <a:noAutofit/>
          </a:bodyPr>
          <a:lstStyle/>
          <a:p>
            <a:pPr marL="254000">
              <a:spcBef>
                <a:spcPts val="415"/>
              </a:spcBef>
              <a:buNone/>
            </a:pPr>
            <a:r>
              <a:rPr lang="en-US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The</a:t>
            </a:r>
            <a:r>
              <a:rPr lang="en-US" i="1" spc="-10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Food</a:t>
            </a:r>
            <a:r>
              <a:rPr lang="en-US" i="1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Wastage</a:t>
            </a:r>
            <a:r>
              <a:rPr lang="en-US" i="1" spc="-8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Management</a:t>
            </a:r>
            <a:r>
              <a:rPr lang="en-US" i="1" spc="-7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System</a:t>
            </a:r>
            <a:r>
              <a:rPr lang="en-US" i="1" spc="5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i="1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provides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:</a:t>
            </a:r>
          </a:p>
          <a:p>
            <a:pPr marL="254000">
              <a:spcBef>
                <a:spcPts val="415"/>
              </a:spcBef>
              <a:buNone/>
            </a:pP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740"/>
              </a:spcBef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Efficient</a:t>
            </a:r>
            <a:r>
              <a:rPr lang="en-US" spc="-7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tracking</a:t>
            </a:r>
            <a:r>
              <a:rPr lang="en-US" spc="-2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of</a:t>
            </a:r>
            <a:r>
              <a:rPr lang="en-US" spc="-15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surplus</a:t>
            </a:r>
            <a:r>
              <a:rPr lang="en-US" spc="-14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food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inventory</a:t>
            </a:r>
            <a:endParaRPr lang="en-IN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665"/>
              </a:spcBef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Comprehensive</a:t>
            </a:r>
            <a:r>
              <a:rPr lang="en-US" spc="16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analytics</a:t>
            </a:r>
            <a:r>
              <a:rPr lang="en-US" spc="-4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for</a:t>
            </a:r>
            <a:r>
              <a:rPr lang="en-US" spc="-7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decision-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making</a:t>
            </a:r>
            <a:endParaRPr lang="en-IN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745"/>
              </a:spcBef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User-friendly</a:t>
            </a:r>
            <a:r>
              <a:rPr lang="en-US" spc="5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interface</a:t>
            </a:r>
            <a:r>
              <a:rPr lang="en-US" spc="-9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for</a:t>
            </a:r>
            <a:r>
              <a:rPr lang="en-US" spc="-10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easy</a:t>
            </a:r>
            <a:r>
              <a:rPr lang="en-US" spc="-1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management</a:t>
            </a:r>
            <a:endParaRPr lang="en-IN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665"/>
              </a:spcBef>
              <a:buFont typeface="Wingdings" panose="05000000000000000000" pitchFamily="2" charset="2"/>
              <a:buChar char="§"/>
            </a:pPr>
            <a:r>
              <a:rPr lang="en-US" dirty="0"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Scalable</a:t>
            </a:r>
            <a:r>
              <a:rPr lang="en-US" spc="-3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solution</a:t>
            </a:r>
            <a:r>
              <a:rPr lang="en-US" spc="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to</a:t>
            </a:r>
            <a:r>
              <a:rPr lang="en-US" spc="-15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address</a:t>
            </a:r>
            <a:r>
              <a:rPr lang="en-US" spc="-12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food</a:t>
            </a:r>
            <a:r>
              <a:rPr lang="en-US" spc="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waste</a:t>
            </a:r>
            <a:r>
              <a:rPr lang="en-US" spc="-9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challenges</a:t>
            </a:r>
            <a:endParaRPr lang="en-IN" dirty="0">
              <a:solidFill>
                <a:srgbClr val="383B42"/>
              </a:solidFill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5"/>
              </a:spcBef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396875" algn="l"/>
              </a:tabLst>
            </a:pP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259715" marR="325755" indent="-5715">
              <a:lnSpc>
                <a:spcPct val="121000"/>
              </a:lnSpc>
            </a:pP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The system bridges the gap</a:t>
            </a:r>
            <a:r>
              <a:rPr lang="en-US" spc="-2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between food providers and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receivers, contributing to reduced waste</a:t>
            </a:r>
            <a:r>
              <a:rPr lang="en-US" spc="-4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and</a:t>
            </a:r>
            <a:r>
              <a:rPr lang="en-US" spc="-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increased</a:t>
            </a:r>
            <a:r>
              <a:rPr lang="en-US" spc="-9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food security.</a:t>
            </a: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4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6B27-2EAF-9B64-FC8E-AC6E14D7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&amp;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46612-313F-23B7-7118-809D61C55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GitHub: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https://github.com/KRISHNAMOORTHY95/Food_Waste_Management.git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mkrish818.kk@gmail.com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9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7714-A87E-70F7-A0D7-3F5F9584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PROJECT</a:t>
            </a:r>
            <a:r>
              <a:rPr lang="en-US" b="1" spc="10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OVERVIEW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0EF7-CC9A-64DD-9352-754D2C10A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88" y="1772240"/>
            <a:ext cx="11662609" cy="4911366"/>
          </a:xfrm>
        </p:spPr>
        <p:txBody>
          <a:bodyPr>
            <a:noAutofit/>
          </a:bodyPr>
          <a:lstStyle/>
          <a:p>
            <a:pPr>
              <a:spcBef>
                <a:spcPts val="1250"/>
              </a:spcBef>
              <a:buFont typeface="Wingdings" panose="05000000000000000000" pitchFamily="2" charset="2"/>
              <a:buChar char="Ø"/>
            </a:pP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Project Name</a:t>
            </a:r>
            <a:r>
              <a:rPr lang="en-US" spc="-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:</a:t>
            </a:r>
            <a:r>
              <a:rPr lang="en-US" spc="-9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Local</a:t>
            </a:r>
            <a:r>
              <a:rPr lang="en-US" spc="-7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Food</a:t>
            </a:r>
            <a:r>
              <a:rPr lang="en-US" spc="-3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Wastage</a:t>
            </a:r>
            <a:r>
              <a:rPr lang="en-US" spc="-10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Management</a:t>
            </a:r>
            <a:r>
              <a:rPr lang="en-US" spc="-8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System</a:t>
            </a:r>
          </a:p>
          <a:p>
            <a:pPr>
              <a:spcBef>
                <a:spcPts val="125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srgbClr val="383B42"/>
              </a:solidFill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1250"/>
              </a:spcBef>
              <a:buFont typeface="Wingdings" panose="05000000000000000000" pitchFamily="2" charset="2"/>
              <a:buChar char="Ø"/>
            </a:pP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Purpose:</a:t>
            </a:r>
            <a:r>
              <a:rPr lang="en-US" spc="-3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Connect</a:t>
            </a:r>
            <a:r>
              <a:rPr lang="en-US" spc="-12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food</a:t>
            </a:r>
            <a:r>
              <a:rPr lang="en-US" spc="4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providers</a:t>
            </a:r>
            <a:r>
              <a:rPr lang="en-US" spc="-4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with</a:t>
            </a:r>
            <a:r>
              <a:rPr lang="en-US" spc="-7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receivers</a:t>
            </a:r>
            <a:r>
              <a:rPr lang="en-US" spc="-3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to</a:t>
            </a:r>
            <a:r>
              <a:rPr lang="en-US" spc="-14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reduce</a:t>
            </a:r>
            <a:r>
              <a:rPr lang="en-US" spc="-17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food</a:t>
            </a:r>
            <a:r>
              <a:rPr lang="en-US" spc="-2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waste</a:t>
            </a:r>
          </a:p>
          <a:p>
            <a:pPr>
              <a:spcBef>
                <a:spcPts val="1250"/>
              </a:spcBef>
              <a:buFont typeface="Wingdings" panose="05000000000000000000" pitchFamily="2" charset="2"/>
              <a:buChar char="Ø"/>
            </a:pPr>
            <a:endParaRPr lang="en-US" spc="-10" dirty="0">
              <a:solidFill>
                <a:srgbClr val="383B42"/>
              </a:solidFill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1250"/>
              </a:spcBef>
              <a:buFont typeface="Wingdings" panose="05000000000000000000" pitchFamily="2" charset="2"/>
              <a:buChar char="Ø"/>
            </a:pP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Key</a:t>
            </a:r>
            <a:r>
              <a:rPr lang="en-US" spc="-7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Focus:</a:t>
            </a:r>
            <a:r>
              <a:rPr lang="en-US" spc="-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Efficient</a:t>
            </a:r>
            <a:r>
              <a:rPr lang="en-US" spc="-2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management</a:t>
            </a:r>
            <a:r>
              <a:rPr lang="en-US" spc="-3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and</a:t>
            </a:r>
            <a:r>
              <a:rPr lang="en-US" spc="-9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tracking</a:t>
            </a:r>
            <a:r>
              <a:rPr lang="en-US" spc="-5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of</a:t>
            </a:r>
            <a:r>
              <a:rPr lang="en-US" spc="-18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surplus</a:t>
            </a:r>
            <a:r>
              <a:rPr lang="en-US" spc="-16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food</a:t>
            </a:r>
            <a:r>
              <a:rPr lang="en-US" spc="-5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inventory</a:t>
            </a:r>
          </a:p>
          <a:p>
            <a:pPr marL="0" indent="0">
              <a:spcBef>
                <a:spcPts val="1250"/>
              </a:spcBef>
              <a:buNone/>
            </a:pP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1250"/>
              </a:spcBef>
              <a:buFont typeface="Wingdings" panose="05000000000000000000" pitchFamily="2" charset="2"/>
              <a:buChar char="Ø"/>
            </a:pP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Technology</a:t>
            </a:r>
            <a:r>
              <a:rPr lang="en-US" spc="-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Stack:</a:t>
            </a:r>
            <a:r>
              <a:rPr lang="en-US" spc="-1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Python,</a:t>
            </a:r>
            <a:r>
              <a:rPr lang="en-US" spc="-5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 err="1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Streamlit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,</a:t>
            </a:r>
            <a:r>
              <a:rPr lang="en-US" spc="5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MySQL</a:t>
            </a:r>
            <a:r>
              <a:rPr lang="en-US" spc="-5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lang="en-US" spc="0" dirty="0" err="1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TiDB</a:t>
            </a:r>
            <a:r>
              <a:rPr lang="en-US" spc="-2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Cloud)</a:t>
            </a:r>
            <a:endParaRPr lang="en-IN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1250"/>
              </a:spcBef>
              <a:buNone/>
            </a:pP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1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0C6E-F4F6-DDC9-D71C-5A458F61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PROBLEM</a:t>
            </a:r>
            <a:r>
              <a:rPr lang="en-US" b="1" spc="-25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4438-2B77-7A68-7124-6880A3D8E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70"/>
              </a:spcBef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r>
              <a:rPr lang="en-US" i="1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Food</a:t>
            </a:r>
            <a:r>
              <a:rPr lang="en-US" i="1" spc="-1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i="1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Waste:</a:t>
            </a:r>
            <a:r>
              <a:rPr lang="en-US" i="1" spc="-15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1.3</a:t>
            </a:r>
            <a:r>
              <a:rPr lang="en-US" spc="-8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billion</a:t>
            </a:r>
            <a:r>
              <a:rPr lang="en-US" spc="-9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 err="1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tonnes</a:t>
            </a:r>
            <a:r>
              <a:rPr lang="en-US" spc="-11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wasted</a:t>
            </a:r>
            <a:r>
              <a:rPr lang="en-US" spc="-5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globally</a:t>
            </a:r>
            <a:r>
              <a:rPr lang="en-US" spc="4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per</a:t>
            </a:r>
            <a:r>
              <a:rPr lang="en-US" spc="-2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year</a:t>
            </a:r>
            <a:endParaRPr lang="en-IN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670"/>
              </a:spcBef>
              <a:buNone/>
            </a:pPr>
            <a:endParaRPr lang="en-IN" dirty="0"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670"/>
              </a:spcBef>
              <a:buFont typeface="Wingdings" panose="05000000000000000000" pitchFamily="2" charset="2"/>
              <a:buChar char="Ø"/>
            </a:pPr>
            <a:r>
              <a:rPr lang="en-US" i="1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Hunger:</a:t>
            </a:r>
            <a:r>
              <a:rPr lang="en-US" i="1" spc="-4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Nearly</a:t>
            </a:r>
            <a:r>
              <a:rPr lang="en-US" spc="-4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690</a:t>
            </a:r>
            <a:r>
              <a:rPr lang="en-US" spc="-3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million</a:t>
            </a:r>
            <a:r>
              <a:rPr lang="en-US" spc="-3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people</a:t>
            </a:r>
            <a:r>
              <a:rPr lang="en-US" spc="-3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hungry</a:t>
            </a:r>
            <a:r>
              <a:rPr lang="en-US" spc="-4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worldwide </a:t>
            </a:r>
          </a:p>
          <a:p>
            <a:pPr>
              <a:spcBef>
                <a:spcPts val="670"/>
              </a:spcBef>
              <a:buFont typeface="Wingdings" panose="05000000000000000000" pitchFamily="2" charset="2"/>
              <a:buChar char="Ø"/>
            </a:pPr>
            <a:endParaRPr lang="en-US" i="1" dirty="0">
              <a:solidFill>
                <a:srgbClr val="383B42"/>
              </a:solidFill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670"/>
              </a:spcBef>
              <a:buFont typeface="Wingdings" panose="05000000000000000000" pitchFamily="2" charset="2"/>
              <a:buChar char="Ø"/>
            </a:pPr>
            <a:r>
              <a:rPr lang="en-US" i="1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Disconnect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: Gap between surplus food providers</a:t>
            </a:r>
            <a:r>
              <a:rPr lang="en-US" spc="-3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and         receivers</a:t>
            </a:r>
            <a:endParaRPr lang="en-IN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lvl="0">
              <a:lnSpc>
                <a:spcPts val="1275"/>
              </a:lnSpc>
              <a:buClr>
                <a:srgbClr val="383B42"/>
              </a:buClr>
              <a:buSzPts val="1200"/>
              <a:buFont typeface="Wingdings" panose="05000000000000000000" pitchFamily="2" charset="2"/>
              <a:buChar char="Ø"/>
              <a:tabLst>
                <a:tab pos="410210" algn="l"/>
              </a:tabLst>
            </a:pPr>
            <a:endParaRPr lang="en-US" spc="0" dirty="0">
              <a:solidFill>
                <a:srgbClr val="383B42"/>
              </a:solidFill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1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Logistical</a:t>
            </a:r>
            <a:r>
              <a:rPr lang="en-US" i="1" spc="-7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i="1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Challenges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:</a:t>
            </a:r>
            <a:r>
              <a:rPr lang="en-US" spc="2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Lack</a:t>
            </a:r>
            <a:r>
              <a:rPr lang="en-US" spc="-8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of</a:t>
            </a:r>
            <a:r>
              <a:rPr lang="en-US" spc="-14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efficient</a:t>
            </a:r>
            <a:r>
              <a:rPr lang="en-US" spc="-4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tracking</a:t>
            </a:r>
            <a:r>
              <a:rPr lang="en-US" spc="-3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systems</a:t>
            </a:r>
            <a:endParaRPr lang="en-IN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0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63A9-48D2-D47B-CE41-5C5F2E7A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SOLUTION</a:t>
            </a:r>
            <a:r>
              <a:rPr lang="en-US" b="1" spc="13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ARCHITECTURE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56BA-C9B8-5076-074E-51F1D248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6" y="1873752"/>
            <a:ext cx="11634537" cy="4984248"/>
          </a:xfrm>
        </p:spPr>
        <p:txBody>
          <a:bodyPr>
            <a:noAutofit/>
          </a:bodyPr>
          <a:lstStyle/>
          <a:p>
            <a:pPr>
              <a:spcBef>
                <a:spcPts val="740"/>
              </a:spcBef>
              <a:buFont typeface="Wingdings" panose="05000000000000000000" pitchFamily="2" charset="2"/>
              <a:buChar char="Ø"/>
            </a:pPr>
            <a:r>
              <a:rPr lang="en-US" sz="3200" i="1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Web</a:t>
            </a:r>
            <a:r>
              <a:rPr lang="en-US" sz="3200" i="1" spc="-10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3200" i="1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Application</a:t>
            </a:r>
            <a:r>
              <a:rPr lang="en-US" sz="32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:</a:t>
            </a:r>
            <a:r>
              <a:rPr lang="en-US" sz="3200" spc="7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32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Built</a:t>
            </a:r>
            <a:r>
              <a:rPr lang="en-US" sz="3200" spc="-12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32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with</a:t>
            </a:r>
            <a:r>
              <a:rPr lang="en-US" sz="3200" spc="-14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3200" spc="0" dirty="0" err="1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Streamlit</a:t>
            </a:r>
            <a:r>
              <a:rPr lang="en-US" sz="3200" spc="-9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32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for</a:t>
            </a:r>
            <a:r>
              <a:rPr lang="en-US" sz="3200" spc="-1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32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intuitive</a:t>
            </a:r>
            <a:r>
              <a:rPr lang="en-US" sz="3200" spc="5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32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user</a:t>
            </a:r>
            <a:r>
              <a:rPr lang="en-US" sz="3200" spc="-9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3200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interface</a:t>
            </a:r>
            <a:endParaRPr lang="en-IN" sz="3200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740"/>
              </a:spcBef>
              <a:buFont typeface="Wingdings" panose="05000000000000000000" pitchFamily="2" charset="2"/>
              <a:buChar char="Ø"/>
            </a:pPr>
            <a:endParaRPr lang="en-US" sz="3200" spc="0" dirty="0">
              <a:solidFill>
                <a:srgbClr val="383B42"/>
              </a:solidFill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740"/>
              </a:spcBef>
              <a:buFont typeface="Wingdings" panose="05000000000000000000" pitchFamily="2" charset="2"/>
              <a:buChar char="Ø"/>
            </a:pPr>
            <a:r>
              <a:rPr lang="en-US" sz="3200" i="1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Database:</a:t>
            </a:r>
            <a:r>
              <a:rPr lang="en-US" sz="3200" i="1" spc="3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32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MySQL</a:t>
            </a:r>
            <a:r>
              <a:rPr lang="en-US" sz="3200" spc="-10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32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database</a:t>
            </a:r>
            <a:r>
              <a:rPr lang="en-US" sz="3200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32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hosted</a:t>
            </a:r>
            <a:r>
              <a:rPr lang="en-US" sz="3200" spc="-6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32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on</a:t>
            </a:r>
            <a:r>
              <a:rPr lang="en-US" sz="3200" spc="-16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3200" spc="0" dirty="0" err="1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TiDB</a:t>
            </a:r>
            <a:r>
              <a:rPr lang="en-US" sz="3200" spc="-12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3200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Cloud</a:t>
            </a:r>
            <a:endParaRPr lang="en-IN" sz="3200" dirty="0">
              <a:solidFill>
                <a:srgbClr val="383B42"/>
              </a:solidFill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670"/>
              </a:spcBef>
              <a:buNone/>
            </a:pPr>
            <a:r>
              <a:rPr lang="en-US" sz="3200" i="1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Components:</a:t>
            </a:r>
            <a:endParaRPr lang="en-IN" sz="3200" i="1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345"/>
              </a:spcBef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618490" algn="l"/>
              </a:tabLst>
            </a:pPr>
            <a:r>
              <a:rPr lang="en-US" sz="32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Food</a:t>
            </a:r>
            <a:r>
              <a:rPr lang="en-US" sz="3200" spc="-8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32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inventory</a:t>
            </a:r>
            <a:r>
              <a:rPr lang="en-US" sz="3200" spc="-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3200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management</a:t>
            </a:r>
            <a:endParaRPr lang="en-IN" sz="3200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370"/>
              </a:spcBef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614045" algn="l"/>
              </a:tabLst>
            </a:pPr>
            <a:r>
              <a:rPr lang="en-US" sz="32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Provider</a:t>
            </a:r>
            <a:r>
              <a:rPr lang="en-US" sz="3200" spc="-6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3200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tracking</a:t>
            </a:r>
            <a:endParaRPr lang="en-IN" sz="3200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300"/>
              </a:spcBef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624205" algn="l"/>
              </a:tabLst>
            </a:pPr>
            <a:r>
              <a:rPr lang="en-US" sz="32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Expiry</a:t>
            </a:r>
            <a:r>
              <a:rPr lang="en-US" sz="3200" spc="-8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32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date</a:t>
            </a:r>
            <a:r>
              <a:rPr lang="en-US" sz="3200" spc="-8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3200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monitoring</a:t>
            </a:r>
            <a:endParaRPr lang="en-IN" sz="3200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370"/>
              </a:spcBef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623570" algn="l"/>
              </a:tabLst>
            </a:pPr>
            <a:r>
              <a:rPr lang="en-US" sz="32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Location-based</a:t>
            </a:r>
            <a:r>
              <a:rPr lang="en-US" sz="3200" spc="-2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3200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distribution</a:t>
            </a:r>
            <a:endParaRPr lang="en-IN" sz="3200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370"/>
              </a:spcBef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611505" algn="l"/>
              </a:tabLst>
            </a:pPr>
            <a:r>
              <a:rPr lang="en-US" sz="32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Comprehensive</a:t>
            </a:r>
            <a:r>
              <a:rPr lang="en-US" sz="3200" spc="6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3200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analytics</a:t>
            </a:r>
            <a:endParaRPr lang="en-IN" sz="3200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740"/>
              </a:spcBef>
              <a:buFont typeface="Wingdings" panose="05000000000000000000" pitchFamily="2" charset="2"/>
              <a:buChar char="Ø"/>
            </a:pPr>
            <a:endParaRPr lang="en-IN" sz="3200" dirty="0"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2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1882-87D8-B425-03FC-0F210C22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KEY</a:t>
            </a:r>
            <a:r>
              <a:rPr lang="en-US" b="1" spc="8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FEATURES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5890-85A0-2E71-5D71-E2E9CD0D2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655" indent="0">
              <a:buNone/>
            </a:pPr>
            <a:endParaRPr lang="en-US" dirty="0">
              <a:solidFill>
                <a:srgbClr val="383B42"/>
              </a:solidFill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33655" indent="0">
              <a:buNone/>
            </a:pPr>
            <a:r>
              <a:rPr lang="en-US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Food</a:t>
            </a:r>
            <a:r>
              <a:rPr lang="en-US" i="1" spc="-3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Listing</a:t>
            </a:r>
            <a:r>
              <a:rPr lang="en-US" i="1" spc="-12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i="1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Management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:</a:t>
            </a:r>
          </a:p>
          <a:p>
            <a:pPr marL="33655" indent="0">
              <a:buNone/>
            </a:pP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665"/>
              </a:spcBef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Add</a:t>
            </a:r>
            <a:r>
              <a:rPr lang="en-US" spc="-4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new</a:t>
            </a:r>
            <a:r>
              <a:rPr lang="en-US" spc="-3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food</a:t>
            </a:r>
            <a:r>
              <a:rPr lang="en-US" spc="-2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listings</a:t>
            </a:r>
            <a:r>
              <a:rPr lang="en-US" spc="-8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with</a:t>
            </a:r>
            <a:r>
              <a:rPr lang="en-US" spc="-10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details</a:t>
            </a:r>
          </a:p>
          <a:p>
            <a:pPr marL="0" indent="0">
              <a:spcBef>
                <a:spcPts val="665"/>
              </a:spcBef>
              <a:buNone/>
            </a:pPr>
            <a:endParaRPr lang="en-IN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740"/>
              </a:spcBef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Update</a:t>
            </a:r>
            <a:r>
              <a:rPr lang="en-US" spc="-10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existing</a:t>
            </a:r>
            <a:r>
              <a:rPr lang="en-US" spc="-2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listings</a:t>
            </a:r>
          </a:p>
          <a:p>
            <a:pPr marL="0" indent="0">
              <a:spcBef>
                <a:spcPts val="740"/>
              </a:spcBef>
              <a:buNone/>
            </a:pPr>
            <a:endParaRPr lang="en-IN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670"/>
              </a:spcBef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Remove</a:t>
            </a:r>
            <a:r>
              <a:rPr lang="en-US" spc="-1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expired</a:t>
            </a:r>
            <a:r>
              <a:rPr lang="en-US" spc="-4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or</a:t>
            </a:r>
            <a:r>
              <a:rPr lang="en-US" spc="-15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distributed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items</a:t>
            </a:r>
            <a:endParaRPr lang="en-IN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06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64E3-6882-3AB4-C77F-C24FFEF5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43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DATABASE</a:t>
            </a:r>
            <a:r>
              <a:rPr lang="en-US" b="1" spc="16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SCHEMA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8F8AB-91D2-EE66-46FB-99F241DA9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23" y="1571101"/>
            <a:ext cx="10515600" cy="644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Food</a:t>
            </a:r>
            <a:r>
              <a:rPr lang="en-US" sz="3200" i="1" spc="3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200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Listings</a:t>
            </a:r>
            <a:r>
              <a:rPr lang="en-US" sz="3200" i="1" spc="-11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200" i="1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Table</a:t>
            </a:r>
            <a:r>
              <a:rPr lang="en-US" sz="3200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IN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A9777F-FF25-976B-E908-893FFDA82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62684"/>
              </p:ext>
            </p:extLst>
          </p:nvPr>
        </p:nvGraphicFramePr>
        <p:xfrm>
          <a:off x="641023" y="2215299"/>
          <a:ext cx="11274457" cy="447704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486442">
                  <a:extLst>
                    <a:ext uri="{9D8B030D-6E8A-4147-A177-3AD203B41FA5}">
                      <a16:colId xmlns:a16="http://schemas.microsoft.com/office/drawing/2014/main" val="1119794677"/>
                    </a:ext>
                  </a:extLst>
                </a:gridCol>
                <a:gridCol w="2782190">
                  <a:extLst>
                    <a:ext uri="{9D8B030D-6E8A-4147-A177-3AD203B41FA5}">
                      <a16:colId xmlns:a16="http://schemas.microsoft.com/office/drawing/2014/main" val="1531152974"/>
                    </a:ext>
                  </a:extLst>
                </a:gridCol>
                <a:gridCol w="5005825">
                  <a:extLst>
                    <a:ext uri="{9D8B030D-6E8A-4147-A177-3AD203B41FA5}">
                      <a16:colId xmlns:a16="http://schemas.microsoft.com/office/drawing/2014/main" val="1603843864"/>
                    </a:ext>
                  </a:extLst>
                </a:gridCol>
              </a:tblGrid>
              <a:tr h="391900">
                <a:tc>
                  <a:txBody>
                    <a:bodyPr/>
                    <a:lstStyle/>
                    <a:p>
                      <a:pPr marL="83185">
                        <a:spcBef>
                          <a:spcPts val="365"/>
                        </a:spcBef>
                        <a:buNone/>
                      </a:pPr>
                      <a:r>
                        <a:rPr lang="en-US" sz="24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915">
                        <a:spcBef>
                          <a:spcPts val="390"/>
                        </a:spcBef>
                        <a:buNone/>
                      </a:pPr>
                      <a:r>
                        <a:rPr lang="en-US" sz="2400" spc="-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>
                        <a:spcBef>
                          <a:spcPts val="365"/>
                        </a:spcBef>
                        <a:buNone/>
                      </a:pPr>
                      <a:r>
                        <a:rPr lang="en-US" sz="24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8377749"/>
                  </a:ext>
                </a:extLst>
              </a:tr>
              <a:tr h="391900">
                <a:tc>
                  <a:txBody>
                    <a:bodyPr/>
                    <a:lstStyle/>
                    <a:p>
                      <a:pPr marL="81280">
                        <a:spcBef>
                          <a:spcPts val="310"/>
                        </a:spcBef>
                        <a:buNone/>
                      </a:pPr>
                      <a:r>
                        <a:rPr lang="en-US" sz="24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Food_lD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spcBef>
                          <a:spcPts val="310"/>
                        </a:spcBef>
                        <a:buNone/>
                      </a:pPr>
                      <a:r>
                        <a:rPr lang="en-US" sz="2400" spc="-2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spcBef>
                          <a:spcPts val="310"/>
                        </a:spcBef>
                        <a:buNone/>
                      </a:pPr>
                      <a:r>
                        <a:rPr lang="en-US" sz="2400" spc="-3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</a:t>
                      </a:r>
                      <a:r>
                        <a:rPr lang="en-US" sz="24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spc="-2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03740950"/>
                  </a:ext>
                </a:extLst>
              </a:tr>
              <a:tr h="391900">
                <a:tc>
                  <a:txBody>
                    <a:bodyPr/>
                    <a:lstStyle/>
                    <a:p>
                      <a:pPr marL="81280">
                        <a:spcBef>
                          <a:spcPts val="275"/>
                        </a:spcBef>
                        <a:buNone/>
                      </a:pPr>
                      <a:r>
                        <a:rPr lang="en-US" sz="2400" spc="-1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Food_Name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spcBef>
                          <a:spcPts val="300"/>
                        </a:spcBef>
                        <a:buNone/>
                      </a:pPr>
                      <a:r>
                        <a:rPr lang="en-US" sz="24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spcBef>
                          <a:spcPts val="300"/>
                        </a:spcBef>
                        <a:buNone/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r>
                        <a:rPr lang="en-US" sz="2400" spc="-4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en-US" sz="2400" spc="-4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food</a:t>
                      </a:r>
                      <a:r>
                        <a:rPr lang="en-US" sz="2400" spc="-4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spc="-2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28183023"/>
                  </a:ext>
                </a:extLst>
              </a:tr>
              <a:tr h="391900">
                <a:tc>
                  <a:txBody>
                    <a:bodyPr/>
                    <a:lstStyle/>
                    <a:p>
                      <a:pPr marL="80645">
                        <a:spcBef>
                          <a:spcPts val="315"/>
                        </a:spcBef>
                        <a:buNone/>
                      </a:pPr>
                      <a:r>
                        <a:rPr lang="en-US" sz="24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spcBef>
                          <a:spcPts val="315"/>
                        </a:spcBef>
                        <a:buNone/>
                      </a:pPr>
                      <a:r>
                        <a:rPr lang="en-US" sz="2400" spc="-2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spcBef>
                          <a:spcPts val="315"/>
                        </a:spcBef>
                        <a:buNone/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  <a:r>
                        <a:rPr lang="en-US" sz="2400" spc="11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quantity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0271444"/>
                  </a:ext>
                </a:extLst>
              </a:tr>
              <a:tr h="391900">
                <a:tc>
                  <a:txBody>
                    <a:bodyPr/>
                    <a:lstStyle/>
                    <a:p>
                      <a:pPr marL="81915">
                        <a:spcBef>
                          <a:spcPts val="330"/>
                        </a:spcBef>
                        <a:buNone/>
                      </a:pPr>
                      <a:r>
                        <a:rPr lang="en-US" sz="24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Expiry_Date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spcBef>
                          <a:spcPts val="330"/>
                        </a:spcBef>
                        <a:buNone/>
                      </a:pPr>
                      <a:r>
                        <a:rPr lang="en-US" sz="2400" spc="-2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spcBef>
                          <a:spcPts val="330"/>
                        </a:spcBef>
                        <a:buNone/>
                      </a:pPr>
                      <a:r>
                        <a:rPr lang="en-US" sz="2400" spc="-3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Expiration</a:t>
                      </a:r>
                      <a:r>
                        <a:rPr lang="en-US" sz="2400" spc="-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spc="-2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305814"/>
                  </a:ext>
                </a:extLst>
              </a:tr>
              <a:tr h="391900">
                <a:tc>
                  <a:txBody>
                    <a:bodyPr/>
                    <a:lstStyle/>
                    <a:p>
                      <a:pPr marL="81915">
                        <a:spcBef>
                          <a:spcPts val="295"/>
                        </a:spcBef>
                        <a:buNone/>
                      </a:pPr>
                      <a:r>
                        <a:rPr lang="en-US" sz="24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Provider_lD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spcBef>
                          <a:spcPts val="295"/>
                        </a:spcBef>
                        <a:buNone/>
                      </a:pPr>
                      <a:r>
                        <a:rPr lang="en-US" sz="2400" spc="-2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spcBef>
                          <a:spcPts val="295"/>
                        </a:spcBef>
                        <a:buNone/>
                      </a:pPr>
                      <a:r>
                        <a:rPr lang="en-US" sz="2400" spc="-3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Provider</a:t>
                      </a:r>
                      <a:r>
                        <a:rPr lang="en-US" sz="2400" spc="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identifier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20797330"/>
                  </a:ext>
                </a:extLst>
              </a:tr>
              <a:tr h="391900">
                <a:tc>
                  <a:txBody>
                    <a:bodyPr/>
                    <a:lstStyle/>
                    <a:p>
                      <a:pPr marL="81915">
                        <a:spcBef>
                          <a:spcPts val="335"/>
                        </a:spcBef>
                        <a:buNone/>
                      </a:pPr>
                      <a:r>
                        <a:rPr lang="en-US" sz="24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Provider_Type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spcBef>
                          <a:spcPts val="310"/>
                        </a:spcBef>
                        <a:buNone/>
                      </a:pPr>
                      <a:r>
                        <a:rPr lang="en-US" sz="24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spcBef>
                          <a:spcPts val="335"/>
                        </a:spcBef>
                        <a:buNone/>
                      </a:pPr>
                      <a:r>
                        <a:rPr lang="en-US" sz="2400" spc="-3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r>
                        <a:rPr lang="en-US" sz="2400" spc="-4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spc="-3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en-US" sz="2400" spc="-4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spc="-3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provider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93211451"/>
                  </a:ext>
                </a:extLst>
              </a:tr>
              <a:tr h="391900">
                <a:tc>
                  <a:txBody>
                    <a:bodyPr/>
                    <a:lstStyle/>
                    <a:p>
                      <a:pPr marL="82550">
                        <a:spcBef>
                          <a:spcPts val="325"/>
                        </a:spcBef>
                        <a:buNone/>
                      </a:pPr>
                      <a:r>
                        <a:rPr lang="en-US" sz="24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spcBef>
                          <a:spcPts val="325"/>
                        </a:spcBef>
                        <a:buNone/>
                      </a:pPr>
                      <a:r>
                        <a:rPr lang="en-US" sz="24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spcBef>
                          <a:spcPts val="325"/>
                        </a:spcBef>
                        <a:buNone/>
                      </a:pPr>
                      <a:r>
                        <a:rPr lang="en-US" sz="2400" spc="-3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Geographic</a:t>
                      </a:r>
                      <a:r>
                        <a:rPr lang="en-US" sz="2400" spc="3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21704708"/>
                  </a:ext>
                </a:extLst>
              </a:tr>
              <a:tr h="391900">
                <a:tc>
                  <a:txBody>
                    <a:bodyPr/>
                    <a:lstStyle/>
                    <a:p>
                      <a:pPr marL="81280">
                        <a:spcBef>
                          <a:spcPts val="315"/>
                        </a:spcBef>
                        <a:buNone/>
                      </a:pPr>
                      <a:r>
                        <a:rPr lang="en-US" sz="24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Food_Type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spcBef>
                          <a:spcPts val="315"/>
                        </a:spcBef>
                        <a:buNone/>
                      </a:pPr>
                      <a:r>
                        <a:rPr lang="en-US" sz="24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spcBef>
                          <a:spcPts val="315"/>
                        </a:spcBef>
                        <a:buNone/>
                      </a:pPr>
                      <a:r>
                        <a:rPr lang="en-US" sz="24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r>
                        <a:rPr lang="en-US" sz="2400" spc="-5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en-US" sz="2400" spc="-65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spc="-2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food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6092107"/>
                  </a:ext>
                </a:extLst>
              </a:tr>
              <a:tr h="391900">
                <a:tc>
                  <a:txBody>
                    <a:bodyPr/>
                    <a:lstStyle/>
                    <a:p>
                      <a:pPr marL="81915">
                        <a:spcBef>
                          <a:spcPts val="330"/>
                        </a:spcBef>
                        <a:buNone/>
                      </a:pPr>
                      <a:r>
                        <a:rPr lang="en-US" sz="24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Meal_Type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spcBef>
                          <a:spcPts val="330"/>
                        </a:spcBef>
                        <a:buNone/>
                      </a:pPr>
                      <a:r>
                        <a:rPr lang="en-US" sz="24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spcBef>
                          <a:spcPts val="330"/>
                        </a:spcBef>
                        <a:buNone/>
                      </a:pPr>
                      <a:r>
                        <a:rPr lang="en-US" sz="2400" spc="-3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r>
                        <a:rPr lang="en-US" sz="2400" spc="-4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spc="-3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en-US" sz="2400" spc="-4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spc="-3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meal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23035838"/>
                  </a:ext>
                </a:extLst>
              </a:tr>
              <a:tr h="391900">
                <a:tc>
                  <a:txBody>
                    <a:bodyPr/>
                    <a:lstStyle/>
                    <a:p>
                      <a:pPr marL="82550">
                        <a:spcBef>
                          <a:spcPts val="320"/>
                        </a:spcBef>
                        <a:buNone/>
                      </a:pPr>
                      <a:r>
                        <a:rPr lang="en-US" sz="2400" spc="-1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Listed_Date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spcBef>
                          <a:spcPts val="345"/>
                        </a:spcBef>
                        <a:buNone/>
                      </a:pPr>
                      <a:r>
                        <a:rPr lang="en-US" sz="2400" spc="-2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spcBef>
                          <a:spcPts val="320"/>
                        </a:spcBef>
                        <a:buNone/>
                      </a:pPr>
                      <a:r>
                        <a:rPr lang="en-US" sz="2400" spc="-3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r>
                        <a:rPr lang="en-US" sz="2400" spc="-1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spc="-3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  <a:r>
                        <a:rPr lang="en-US" sz="2400" spc="-2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spc="-3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was</a:t>
                      </a:r>
                      <a:r>
                        <a:rPr lang="en-US" sz="2400" spc="-2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spc="-3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listed</a:t>
                      </a:r>
                      <a:endParaRPr lang="en-I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64216931"/>
                  </a:ext>
                </a:extLst>
              </a:tr>
              <a:tr h="166149">
                <a:tc gridSpan="3">
                  <a:txBody>
                    <a:bodyPr/>
                    <a:lstStyle/>
                    <a:p>
                      <a:pPr marL="22225">
                        <a:lnSpc>
                          <a:spcPts val="850"/>
                        </a:lnSpc>
                        <a:spcBef>
                          <a:spcPts val="315"/>
                        </a:spcBef>
                        <a:buNone/>
                        <a:tabLst>
                          <a:tab pos="6759575" algn="l"/>
                        </a:tabLst>
                      </a:pPr>
                      <a:r>
                        <a:rPr lang="en-US" sz="2400" spc="-5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◄</a:t>
                      </a: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2400" spc="-6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►</a:t>
                      </a:r>
                      <a:endParaRPr lang="en-IN" sz="2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4495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4EE64E7-FB3B-81B6-08B8-4D7F9F5DF2E9}"/>
              </a:ext>
            </a:extLst>
          </p:cNvPr>
          <p:cNvGrpSpPr>
            <a:grpSpLocks/>
          </p:cNvGrpSpPr>
          <p:nvPr/>
        </p:nvGrpSpPr>
        <p:grpSpPr>
          <a:xfrm>
            <a:off x="6095999" y="8839228"/>
            <a:ext cx="5533581" cy="96254"/>
            <a:chOff x="3474643" y="5165186"/>
            <a:chExt cx="3511027" cy="76590"/>
          </a:xfrm>
        </p:grpSpPr>
        <p:pic>
          <p:nvPicPr>
            <p:cNvPr id="6" name="Image 59">
              <a:extLst>
                <a:ext uri="{FF2B5EF4-FFF2-40B4-BE49-F238E27FC236}">
                  <a16:creationId xmlns:a16="http://schemas.microsoft.com/office/drawing/2014/main" id="{995CC0CA-C854-5CDC-4E11-5B85C445789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 flipV="1">
              <a:off x="3474643" y="5165186"/>
              <a:ext cx="3511027" cy="765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56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92EB-91F6-D85B-0003-E41793AF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spc="-4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USER</a:t>
            </a:r>
            <a:r>
              <a:rPr lang="en-US" b="1" spc="-15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4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INTERFACE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BD1E5-E616-D9FE-D4D8-6CB5FB195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5305" cy="3783323"/>
          </a:xfrm>
        </p:spPr>
        <p:txBody>
          <a:bodyPr numCol="2">
            <a:noAutofit/>
          </a:bodyPr>
          <a:lstStyle/>
          <a:p>
            <a:pPr marL="0" lvl="0" indent="0">
              <a:spcBef>
                <a:spcPts val="415"/>
              </a:spcBef>
              <a:buClr>
                <a:srgbClr val="383B42"/>
              </a:buClr>
              <a:buSzPts val="1200"/>
              <a:buNone/>
              <a:tabLst>
                <a:tab pos="401320" algn="l"/>
              </a:tabLst>
            </a:pP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Clean,</a:t>
            </a:r>
            <a:r>
              <a:rPr lang="en-US" spc="-13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Intuitive</a:t>
            </a:r>
            <a:r>
              <a:rPr lang="en-US" spc="3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Dashboard</a:t>
            </a:r>
            <a:endParaRPr lang="en-IN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740"/>
              </a:spcBef>
              <a:buNone/>
            </a:pPr>
            <a:r>
              <a:rPr lang="en-US" dirty="0"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lvl="0" indent="0">
              <a:spcBef>
                <a:spcPts val="5"/>
              </a:spcBef>
              <a:buClr>
                <a:srgbClr val="383B42"/>
              </a:buClr>
              <a:buSzPts val="1200"/>
              <a:buNone/>
              <a:tabLst>
                <a:tab pos="407670" algn="l"/>
              </a:tabLst>
            </a:pPr>
            <a:r>
              <a:rPr lang="en-US" b="1" i="1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Navigation</a:t>
            </a:r>
            <a:r>
              <a:rPr lang="en-US" b="1" i="1" spc="-4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b="1" i="1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Menu:</a:t>
            </a:r>
            <a:endParaRPr lang="en-IN" b="1" i="1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lvl="1">
              <a:spcBef>
                <a:spcPts val="295"/>
              </a:spcBef>
              <a:buClr>
                <a:srgbClr val="383B42"/>
              </a:buClr>
              <a:buSzPts val="1200"/>
              <a:buFont typeface="Wingdings" panose="05000000000000000000" pitchFamily="2" charset="2"/>
              <a:buChar char="§"/>
              <a:tabLst>
                <a:tab pos="615950" algn="l"/>
              </a:tabLst>
            </a:pP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Add</a:t>
            </a:r>
            <a:r>
              <a:rPr lang="en-US" sz="2800" spc="-12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Food</a:t>
            </a:r>
            <a:r>
              <a:rPr lang="en-US" sz="2800" spc="-13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Items</a:t>
            </a:r>
            <a:endParaRPr lang="en-IN" sz="2800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lvl="1">
              <a:spcBef>
                <a:spcPts val="370"/>
              </a:spcBef>
              <a:buClr>
                <a:srgbClr val="383B42"/>
              </a:buClr>
              <a:buSzPts val="1200"/>
              <a:buFont typeface="Wingdings" panose="05000000000000000000" pitchFamily="2" charset="2"/>
              <a:buChar char="§"/>
              <a:tabLst>
                <a:tab pos="617855" algn="l"/>
              </a:tabLst>
            </a:pP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Update</a:t>
            </a:r>
            <a:r>
              <a:rPr lang="en-US" sz="2800" spc="-12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Food</a:t>
            </a:r>
            <a:r>
              <a:rPr lang="en-US" sz="2800" spc="-10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Items</a:t>
            </a:r>
            <a:endParaRPr lang="en-IN" sz="2800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lvl="1">
              <a:spcBef>
                <a:spcPts val="375"/>
              </a:spcBef>
              <a:buClr>
                <a:srgbClr val="383B42"/>
              </a:buClr>
              <a:buSzPts val="1200"/>
              <a:buFont typeface="Wingdings" panose="05000000000000000000" pitchFamily="2" charset="2"/>
              <a:buChar char="§"/>
              <a:tabLst>
                <a:tab pos="612775" algn="l"/>
              </a:tabLst>
            </a:pP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Delete</a:t>
            </a:r>
            <a:r>
              <a:rPr lang="en-US" sz="2800" spc="-10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Food</a:t>
            </a:r>
            <a:r>
              <a:rPr lang="en-US" sz="2800" spc="-7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Items</a:t>
            </a:r>
            <a:endParaRPr lang="en-IN" sz="2800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lvl="1">
              <a:spcBef>
                <a:spcPts val="370"/>
              </a:spcBef>
              <a:buClr>
                <a:srgbClr val="383B42"/>
              </a:buClr>
              <a:buSzPts val="1200"/>
              <a:buFont typeface="Wingdings" panose="05000000000000000000" pitchFamily="2" charset="2"/>
              <a:buChar char="§"/>
              <a:tabLst>
                <a:tab pos="621030" algn="l"/>
              </a:tabLst>
            </a:pP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Run</a:t>
            </a:r>
            <a:r>
              <a:rPr lang="en-US" sz="2800" spc="-11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SQL</a:t>
            </a:r>
            <a:r>
              <a:rPr lang="en-US" sz="2800" spc="-9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Queries</a:t>
            </a:r>
            <a:r>
              <a:rPr lang="en-US" sz="2800" spc="-12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for</a:t>
            </a:r>
            <a:r>
              <a:rPr lang="en-US" sz="2800" spc="-9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Analytics</a:t>
            </a:r>
            <a:endParaRPr lang="en-IN" sz="2800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665"/>
              </a:spcBef>
              <a:buNone/>
            </a:pPr>
            <a:r>
              <a:rPr lang="en-US" dirty="0"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en-IN" dirty="0"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665"/>
              </a:spcBef>
              <a:buNone/>
            </a:pPr>
            <a:endParaRPr lang="en-IN" dirty="0">
              <a:solidFill>
                <a:srgbClr val="383B42"/>
              </a:solidFill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665"/>
              </a:spcBef>
              <a:buNone/>
            </a:pPr>
            <a:r>
              <a:rPr lang="en-US" dirty="0">
                <a:solidFill>
                  <a:srgbClr val="383B42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b="1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Expandable</a:t>
            </a:r>
            <a:r>
              <a:rPr lang="en-US" b="1" spc="-2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Sections:</a:t>
            </a:r>
            <a:endParaRPr lang="en-IN" b="1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lvl="1">
              <a:spcBef>
                <a:spcPts val="370"/>
              </a:spcBef>
              <a:buClr>
                <a:srgbClr val="383B42"/>
              </a:buClr>
              <a:buSzPts val="1200"/>
              <a:buFont typeface="Wingdings" panose="05000000000000000000" pitchFamily="2" charset="2"/>
              <a:buChar char="§"/>
              <a:tabLst>
                <a:tab pos="615950" algn="l"/>
              </a:tabLst>
            </a:pP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View</a:t>
            </a:r>
            <a:r>
              <a:rPr lang="en-US" sz="2800" spc="-13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all</a:t>
            </a:r>
            <a:r>
              <a:rPr lang="en-US" sz="2800" spc="-14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current</a:t>
            </a:r>
            <a:r>
              <a:rPr lang="en-US" sz="2800" spc="-8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food</a:t>
            </a:r>
            <a:r>
              <a:rPr lang="en-US" sz="2800" spc="-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listings</a:t>
            </a:r>
            <a:endParaRPr lang="en-IN" sz="2800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lvl="1">
              <a:spcBef>
                <a:spcPts val="370"/>
              </a:spcBef>
              <a:buClr>
                <a:srgbClr val="383B42"/>
              </a:buClr>
              <a:buSzPts val="1200"/>
              <a:buFont typeface="Wingdings" panose="05000000000000000000" pitchFamily="2" charset="2"/>
              <a:buChar char="§"/>
              <a:tabLst>
                <a:tab pos="612775" algn="l"/>
              </a:tabLst>
            </a:pP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Database</a:t>
            </a:r>
            <a:r>
              <a:rPr lang="en-US" sz="2800" spc="-5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connection</a:t>
            </a:r>
            <a:r>
              <a:rPr lang="en-US" sz="2800" spc="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2800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status</a:t>
            </a:r>
            <a:endParaRPr lang="en-IN" sz="2800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3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8C90-F4E1-C720-518F-1977991E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CRUD</a:t>
            </a:r>
            <a:r>
              <a:rPr lang="en-US" b="1" spc="115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OPERATIONS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64D55-DB53-1026-7AEE-D53457449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"/>
              </a:spcBef>
              <a:buNone/>
            </a:pPr>
            <a:r>
              <a:rPr lang="en-US" dirty="0"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128905">
              <a:spcBef>
                <a:spcPts val="5"/>
              </a:spcBef>
              <a:buNone/>
            </a:pPr>
            <a:r>
              <a:rPr lang="en-US" b="1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SmartArt</a:t>
            </a:r>
            <a:r>
              <a:rPr lang="en-US" b="1" spc="13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b="1" spc="6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Items:</a:t>
            </a:r>
            <a:endParaRPr lang="en-IN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25"/>
              </a:spcBef>
              <a:buNone/>
            </a:pPr>
            <a:endParaRPr lang="en-IN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lr>
                <a:srgbClr val="010101"/>
              </a:buClr>
              <a:buSzPts val="1150"/>
              <a:buFont typeface="Wingdings" panose="05000000000000000000" pitchFamily="2" charset="2"/>
              <a:buChar char="§"/>
              <a:tabLst>
                <a:tab pos="393700" algn="l"/>
              </a:tabLst>
            </a:pPr>
            <a:r>
              <a:rPr lang="en-US" i="1" spc="-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spc="-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pc="2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Add new</a:t>
            </a:r>
            <a:r>
              <a:rPr lang="en-US" spc="-1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en-US" spc="-1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items</a:t>
            </a:r>
            <a:endParaRPr lang="en-IN" spc="-5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1150"/>
              </a:spcBef>
              <a:buClr>
                <a:srgbClr val="010101"/>
              </a:buClr>
              <a:buSzPts val="1150"/>
              <a:buFont typeface="Wingdings" panose="05000000000000000000" pitchFamily="2" charset="2"/>
              <a:buChar char="§"/>
              <a:tabLst>
                <a:tab pos="395605" algn="l"/>
              </a:tabLst>
            </a:pPr>
            <a:r>
              <a:rPr lang="en-US" i="1" spc="-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spc="-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pc="-5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spc="-5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pc="-6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en-US" spc="-5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listings</a:t>
            </a:r>
            <a:endParaRPr lang="en-IN" spc="-5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1085"/>
              </a:spcBef>
              <a:buClr>
                <a:srgbClr val="010101"/>
              </a:buClr>
              <a:buSzPts val="1150"/>
              <a:buFont typeface="Wingdings" panose="05000000000000000000" pitchFamily="2" charset="2"/>
              <a:buChar char="§"/>
              <a:tabLst>
                <a:tab pos="395605" algn="l"/>
              </a:tabLst>
            </a:pPr>
            <a:r>
              <a:rPr lang="en-US" i="1" spc="-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spc="-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pc="14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Modify</a:t>
            </a:r>
            <a:r>
              <a:rPr lang="en-US" spc="9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en-US" spc="6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lang="en-IN" spc="-5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1080"/>
              </a:spcBef>
              <a:buClr>
                <a:srgbClr val="010101"/>
              </a:buClr>
              <a:buSzPts val="1150"/>
              <a:buFont typeface="Wingdings" panose="05000000000000000000" pitchFamily="2" charset="2"/>
              <a:buChar char="§"/>
              <a:tabLst>
                <a:tab pos="396240" algn="l"/>
              </a:tabLst>
            </a:pPr>
            <a:r>
              <a:rPr lang="en-US" i="1" spc="-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spc="-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pc="-5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US" spc="-3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food</a:t>
            </a:r>
            <a:r>
              <a:rPr lang="en-US" spc="-55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01010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items</a:t>
            </a:r>
            <a:endParaRPr lang="en-IN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91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59BB-B57D-A65A-33A9-5A36481E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ANALYTICS</a:t>
            </a:r>
            <a:r>
              <a:rPr lang="en-US" b="1" spc="115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solidFill>
                  <a:srgbClr val="01010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CAPABILITIES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6515-65E0-6F59-A900-AFEFEF515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728" y="1690687"/>
            <a:ext cx="10812544" cy="4908075"/>
          </a:xfrm>
        </p:spPr>
        <p:txBody>
          <a:bodyPr>
            <a:noAutofit/>
          </a:bodyPr>
          <a:lstStyle/>
          <a:p>
            <a:pPr>
              <a:spcBef>
                <a:spcPts val="10"/>
              </a:spcBef>
              <a:buNone/>
            </a:pPr>
            <a:r>
              <a:rPr lang="en-US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21</a:t>
            </a:r>
            <a:r>
              <a:rPr lang="en-US" i="1" spc="-18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Pre-built</a:t>
            </a:r>
            <a:r>
              <a:rPr lang="en-US" i="1" spc="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analytical</a:t>
            </a:r>
            <a:r>
              <a:rPr lang="en-US" i="1" spc="-1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queries</a:t>
            </a:r>
            <a:r>
              <a:rPr lang="en-US" i="1" spc="-2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i="1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including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:</a:t>
            </a: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740"/>
              </a:spcBef>
              <a:buNone/>
            </a:pPr>
            <a:r>
              <a:rPr lang="en-US" dirty="0"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342900" lvl="0" indent="-342900"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405130" algn="l"/>
              </a:tabLst>
            </a:pP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Food</a:t>
            </a:r>
            <a:r>
              <a:rPr lang="en-US" spc="2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expiring</a:t>
            </a:r>
            <a:r>
              <a:rPr lang="en-US" spc="-2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soon</a:t>
            </a:r>
            <a:r>
              <a:rPr lang="en-US" spc="-9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(next</a:t>
            </a:r>
            <a:r>
              <a:rPr lang="en-US" spc="-2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3</a:t>
            </a:r>
            <a:r>
              <a:rPr lang="en-US" spc="-18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days)</a:t>
            </a:r>
            <a:endParaRPr lang="en-IN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300"/>
              </a:spcBef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400685" algn="l"/>
              </a:tabLst>
            </a:pP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Provider</a:t>
            </a:r>
            <a:r>
              <a:rPr lang="en-US" spc="-6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contribution</a:t>
            </a:r>
            <a:r>
              <a:rPr lang="en-US" spc="5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summary</a:t>
            </a:r>
            <a:endParaRPr lang="en-IN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370"/>
              </a:spcBef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410210" algn="l"/>
              </a:tabLst>
            </a:pP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Location</a:t>
            </a:r>
            <a:r>
              <a:rPr lang="en-US" spc="-10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distribution</a:t>
            </a:r>
            <a:endParaRPr lang="en-IN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345"/>
              </a:spcBef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405765" algn="l"/>
              </a:tabLst>
            </a:pP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Monthly</a:t>
            </a:r>
            <a:r>
              <a:rPr lang="en-US" spc="-15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food</a:t>
            </a:r>
            <a:r>
              <a:rPr lang="en-US" spc="-2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entry</a:t>
            </a:r>
            <a:r>
              <a:rPr lang="en-US" spc="-13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trends</a:t>
            </a:r>
            <a:endParaRPr lang="en-IN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395"/>
              </a:spcBef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405130" algn="l"/>
              </a:tabLst>
            </a:pP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Food</a:t>
            </a:r>
            <a:r>
              <a:rPr lang="en-US" spc="-11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diversity</a:t>
            </a:r>
            <a:r>
              <a:rPr lang="en-US" spc="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by</a:t>
            </a:r>
            <a:r>
              <a:rPr lang="en-US" spc="-18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location</a:t>
            </a:r>
            <a:endParaRPr lang="en-IN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275"/>
              </a:spcBef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410210" algn="l"/>
              </a:tabLst>
            </a:pP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Expiry</a:t>
            </a:r>
            <a:r>
              <a:rPr lang="en-US" spc="-8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timeline</a:t>
            </a:r>
            <a:r>
              <a:rPr lang="en-US" spc="-9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analysis</a:t>
            </a:r>
            <a:endParaRPr lang="en-IN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370"/>
              </a:spcBef>
              <a:buClr>
                <a:srgbClr val="383B42"/>
              </a:buClr>
              <a:buSzPts val="1200"/>
              <a:buFont typeface="Courier New" panose="02070309020205020404" pitchFamily="49" charset="0"/>
              <a:buChar char="-"/>
              <a:tabLst>
                <a:tab pos="400685" algn="l"/>
              </a:tabLst>
            </a:pP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Provider</a:t>
            </a:r>
            <a:r>
              <a:rPr lang="en-US" spc="1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performance</a:t>
            </a:r>
            <a:r>
              <a:rPr lang="en-US" spc="-5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analysis</a:t>
            </a:r>
            <a:endParaRPr lang="en-IN" spc="0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740"/>
              </a:spcBef>
              <a:buNone/>
            </a:pPr>
            <a:r>
              <a:rPr lang="en-US" dirty="0"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 </a:t>
            </a: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  <a:p>
            <a:pPr marL="259715">
              <a:spcBef>
                <a:spcPts val="5"/>
              </a:spcBef>
            </a:pP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All</a:t>
            </a:r>
            <a:r>
              <a:rPr lang="en-US" spc="-8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reports</a:t>
            </a:r>
            <a:r>
              <a:rPr lang="en-US" spc="-25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are</a:t>
            </a:r>
            <a:r>
              <a:rPr lang="en-US" spc="-10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exportable</a:t>
            </a:r>
            <a:r>
              <a:rPr lang="en-US" spc="-4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as</a:t>
            </a:r>
            <a:r>
              <a:rPr lang="en-US" spc="-15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CSV</a:t>
            </a:r>
            <a:r>
              <a:rPr lang="en-US" spc="-2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pc="-10" dirty="0">
                <a:solidFill>
                  <a:srgbClr val="383B42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files</a:t>
            </a:r>
            <a:endParaRPr lang="en-IN" dirty="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3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712</Words>
  <Application>Microsoft Office PowerPoint</Application>
  <PresentationFormat>Widescreen</PresentationFormat>
  <Paragraphs>187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LOCAL FOOD WASTAGE MANAGEMENT  SYSTEM</vt:lpstr>
      <vt:lpstr>PROJECT OVERVIEW</vt:lpstr>
      <vt:lpstr>PROBLEM STATEMENT</vt:lpstr>
      <vt:lpstr>SOLUTION ARCHITECTURE</vt:lpstr>
      <vt:lpstr>KEY FEATURES</vt:lpstr>
      <vt:lpstr>DATABASE SCHEMA</vt:lpstr>
      <vt:lpstr>USER INTERFACE</vt:lpstr>
      <vt:lpstr>CRUD OPERATIONS</vt:lpstr>
      <vt:lpstr>ANALYTICS CAPABILITIES</vt:lpstr>
      <vt:lpstr>APPLICATION WORKFLOW</vt:lpstr>
      <vt:lpstr>IMPLEMENTATION HIGHLIGHTS</vt:lpstr>
      <vt:lpstr>FUTURE ENHANCEMENTS</vt:lpstr>
      <vt:lpstr>TECHNICAL ARCHITECTURE</vt:lpstr>
      <vt:lpstr>DEMO &amp; DEPLOYMENT</vt:lpstr>
      <vt:lpstr>CODE FEATURES</vt:lpstr>
      <vt:lpstr>CONCLUSION</vt:lpstr>
      <vt:lpstr>Contact &amp;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m</dc:creator>
  <cp:lastModifiedBy>naveen m</cp:lastModifiedBy>
  <cp:revision>30</cp:revision>
  <dcterms:created xsi:type="dcterms:W3CDTF">2025-05-21T12:49:08Z</dcterms:created>
  <dcterms:modified xsi:type="dcterms:W3CDTF">2025-05-22T15:45:28Z</dcterms:modified>
</cp:coreProperties>
</file>