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9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84F1D-3F28-9217-9066-93B650134D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1899EE-E673-488B-9988-3F4D48723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53935-B176-4EF3-3844-165F8D4B0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8BC4-CAA4-4CEB-8099-D3EDECC8223F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8D09F-38AE-6684-AE41-C62A5BA1F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69B56-4FF6-6A6E-8CC5-7947616E4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4BBB-1879-4534-89A3-8703D6406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312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9F81B-1C09-4E56-8D92-6F604D7AB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B00E0D-B2AB-FC1F-BD72-76996B87F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367B5-2670-61B1-FE40-D93C09C70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8BC4-CAA4-4CEB-8099-D3EDECC8223F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1D6FE-57CA-29AB-9E4E-05043D7AA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2F147-75E3-F345-4B2A-D7CD735D9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4BBB-1879-4534-89A3-8703D6406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196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3CA3C9-EA33-9377-47AF-A428CC0DE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01B75C-83AA-314D-9A7E-AAC878C47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25960-819A-6C6C-9F5D-249DDA923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8BC4-CAA4-4CEB-8099-D3EDECC8223F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D46CC-DBD6-8AB5-358C-CB0ED439A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C9391-D5E7-47CD-AE02-4687D4E7D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4BBB-1879-4534-89A3-8703D6406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391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C612C-FFF5-3209-01C7-BB4E63072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E698C-CF26-C2D0-80F7-A2A58C83C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CFD0E-F73A-AB8E-BF73-35E097AFD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8BC4-CAA4-4CEB-8099-D3EDECC8223F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EBAC1-5A07-2E0D-DF41-5137F487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3DC32-C200-53E3-9A96-78FDEDEEE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4BBB-1879-4534-89A3-8703D6406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166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55CBA-05AF-0DCC-2C22-3CDC830D4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CF36B-51E8-4C24-0337-4E9876710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67F81-3E06-6BE7-5C4D-14FB19EC4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8BC4-CAA4-4CEB-8099-D3EDECC8223F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8DC77-0C05-E20B-90CA-6E7E8BB96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18305-6BD9-6641-A21B-178B913EA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4BBB-1879-4534-89A3-8703D6406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501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00E0C-3668-9385-E8EF-AD98099EE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D9317-A474-0E32-A973-951AFE4A3C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B50F87-7848-C2D2-A7F2-EDFC8B359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833AC-CB2C-1E54-6086-D7F9C682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8BC4-CAA4-4CEB-8099-D3EDECC8223F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64F9B-5302-28EA-012F-8D9FABF29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A9B67-15E7-3772-CBC0-E6D153333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4BBB-1879-4534-89A3-8703D6406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933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40D79-FF00-DC8D-2933-9060CCE58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F0E8C-A08A-3C95-B65F-F2EEA2EC8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36FF44-1F19-98E6-F208-017BF5A58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88EBAE-C5C2-9EA3-05A8-DEFB872651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008FE1-264F-3E5E-93CB-6E2A530D8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C46890-A7C5-7BFC-8347-9330BD51B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8BC4-CAA4-4CEB-8099-D3EDECC8223F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59F16E-939B-1232-54AF-B281D933C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776661-F0D4-1C42-E119-98D91086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4BBB-1879-4534-89A3-8703D6406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540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A6DF6-5CBC-20C5-CFB1-E464ABD7C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587A63-4C02-DF17-0296-AB39D663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8BC4-CAA4-4CEB-8099-D3EDECC8223F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1316CA-3C78-7B13-F88D-029FF3C00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290235-65E0-AF33-DB51-F33613F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4BBB-1879-4534-89A3-8703D6406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709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CDA739-FA88-A4ED-65B1-BCCD2C962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8BC4-CAA4-4CEB-8099-D3EDECC8223F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A95ACC-7B5B-8882-083E-9866FED3C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79F16-8873-6191-A0D5-BED925644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4BBB-1879-4534-89A3-8703D6406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96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08CA1-DDC6-8437-2714-0079A976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885A9-75A7-9882-B4DD-B9FE467D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A211BF-3358-BB19-F9C1-CF1B7760E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AA981-E4C7-12B3-8807-7998DA653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8BC4-CAA4-4CEB-8099-D3EDECC8223F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58263-EECB-3FC9-B1AB-2A427E0E0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2ACBB-59B5-8572-7B69-F7E31F73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4BBB-1879-4534-89A3-8703D6406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619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13797-D8EA-0295-7EDC-9545F1E8D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B12D44-BB7B-EDB0-1489-8CD015348F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F866A3-2578-D262-A0FA-2027B6624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D9F45-27BC-FD9D-2F1A-A78B22675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8BC4-CAA4-4CEB-8099-D3EDECC8223F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C9789-A378-BF50-E85D-500041398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43293-2F69-0793-6CAF-7B4F9C081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4BBB-1879-4534-89A3-8703D6406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711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714690-2A84-F440-CDC6-CF28DE37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12D2D-4A47-4CB3-CEC0-C6C5807EA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3F4AF-35E2-538C-3724-DE15A8C75C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D8BC4-CAA4-4CEB-8099-D3EDECC8223F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03302-258E-39B9-0440-FFB1926374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45019-17F9-C134-7301-69E5394C0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34BBB-1879-4534-89A3-8703D6406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924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mkrish818.kk@gmail.com" TargetMode="External"/><Relationship Id="rId2" Type="http://schemas.openxmlformats.org/officeDocument/2006/relationships/hyperlink" Target="https://github.com/KRISHNAMOORTHY95/Video-Game-Sales-and-Engagement-Analysis-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F3799-E12F-E6DA-6A53-40DA74C46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633" y="1122362"/>
            <a:ext cx="11151909" cy="2393835"/>
          </a:xfrm>
        </p:spPr>
        <p:txBody>
          <a:bodyPr>
            <a:normAutofit/>
          </a:bodyPr>
          <a:lstStyle/>
          <a:p>
            <a:r>
              <a:rPr lang="en-US" sz="5300" b="1" dirty="0"/>
              <a:t>🎮 </a:t>
            </a:r>
            <a:r>
              <a:rPr lang="en-US" sz="5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Game Sales &amp; Engagement Analysis</a:t>
            </a:r>
            <a:br>
              <a:rPr lang="en-US" sz="5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611102-9A05-DFDA-E798-707B50197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8034" y="3516197"/>
            <a:ext cx="8757500" cy="2601799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Uncovering Trends in Gaming Industry Performance</a:t>
            </a:r>
          </a:p>
          <a:p>
            <a:endParaRPr lang="en-US" sz="9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Data-Driven Insights for Strategic Decision Making</a:t>
            </a:r>
          </a:p>
          <a:p>
            <a:endParaRPr lang="en-US" sz="9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9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by: </a:t>
            </a:r>
            <a:r>
              <a:rPr lang="en-US" sz="9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KRISHNAMOORTHY.K </a:t>
            </a:r>
            <a:endParaRPr lang="en-IN" sz="9600" dirty="0">
              <a:solidFill>
                <a:srgbClr val="002060"/>
              </a:solidFill>
            </a:endParaRPr>
          </a:p>
          <a:p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596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8B323-2C7B-A816-F50B-C1E7AB064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🎯 </a:t>
            </a: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Outcomes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10F24-6AEC-B1B6-E584-C05B3A31B5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✅ Delivered Results</a:t>
            </a:r>
          </a:p>
          <a:p>
            <a:pPr marL="0" indent="0" algn="ctr">
              <a:buNone/>
            </a:pPr>
            <a:endParaRPr lang="en-US" b="1" dirty="0"/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Clear insights into user behavior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Data-backed recommendations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Interactive dashboard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Replicable methodology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97933-0656-4149-42E5-837836503B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📈 Business Impact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Enables informed decision-making across marketing, development, and strategy functions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8730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9968F-A6D1-72D9-B021-1180E40D1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💡 </a:t>
            </a: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1E893-925A-03AA-9914-3D8B4C0E5B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⚡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Immediate Actions</a:t>
            </a:r>
          </a:p>
          <a:p>
            <a:pPr marL="0" indent="0" algn="ctr">
              <a:buNone/>
            </a:pP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/>
              <a:t>Focus marketing</a:t>
            </a:r>
            <a:r>
              <a:rPr lang="en-US" dirty="0"/>
              <a:t> on top-performing combinations</a:t>
            </a:r>
          </a:p>
          <a:p>
            <a:r>
              <a:rPr lang="en-US" b="1" dirty="0"/>
              <a:t>Prioritize development</a:t>
            </a:r>
            <a:r>
              <a:rPr lang="en-US" dirty="0"/>
              <a:t> for high-engagement categories</a:t>
            </a:r>
          </a:p>
          <a:p>
            <a:r>
              <a:rPr lang="en-US" b="1" dirty="0"/>
              <a:t>Expand presence</a:t>
            </a:r>
            <a:r>
              <a:rPr lang="en-US" dirty="0"/>
              <a:t> in promising markets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2A08A4-C726-4D42-1DDB-26493268F7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🚀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Strategic Initiatives</a:t>
            </a:r>
          </a:p>
          <a:p>
            <a:pPr marL="0" indent="0" algn="ctr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/>
              <a:t>Implement </a:t>
            </a:r>
            <a:r>
              <a:rPr lang="en-US" b="1" dirty="0">
                <a:solidFill>
                  <a:srgbClr val="0070C0"/>
                </a:solidFill>
              </a:rPr>
              <a:t>predictive modeling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Develop</a:t>
            </a:r>
            <a:r>
              <a:rPr lang="en-US" dirty="0">
                <a:solidFill>
                  <a:srgbClr val="0070C0"/>
                </a:solidFill>
              </a:rPr>
              <a:t> </a:t>
            </a:r>
            <a:r>
              <a:rPr lang="en-US" b="1" dirty="0">
                <a:solidFill>
                  <a:srgbClr val="0070C0"/>
                </a:solidFill>
              </a:rPr>
              <a:t>region-specific</a:t>
            </a:r>
            <a:r>
              <a:rPr lang="en-US" dirty="0">
                <a:solidFill>
                  <a:srgbClr val="0070C0"/>
                </a:solidFill>
              </a:rPr>
              <a:t> </a:t>
            </a:r>
            <a:r>
              <a:rPr lang="en-US" dirty="0"/>
              <a:t>strategies</a:t>
            </a:r>
          </a:p>
          <a:p>
            <a:r>
              <a:rPr lang="en-US" dirty="0"/>
              <a:t>Create </a:t>
            </a:r>
            <a:r>
              <a:rPr lang="en-US" b="1" dirty="0">
                <a:solidFill>
                  <a:srgbClr val="0070C0"/>
                </a:solidFill>
              </a:rPr>
              <a:t>engagement optimization</a:t>
            </a:r>
            <a:r>
              <a:rPr lang="en-US" dirty="0"/>
              <a:t> frameworks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3885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541522-4182-B0FB-AEF9-7D492227B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93509"/>
            <a:ext cx="9144000" cy="904973"/>
          </a:xfrm>
        </p:spPr>
        <p:txBody>
          <a:bodyPr>
            <a:normAutofit/>
          </a:bodyPr>
          <a:lstStyle/>
          <a:p>
            <a:r>
              <a:rPr lang="en-US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400" u="sng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601111D-FE8B-997B-1BF2-B9B8EA065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45237"/>
            <a:ext cx="9144000" cy="3921551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This project demonstrates the power of combining multiple datasets and tools to generate business intelligence in the gaming industry.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The approach and methodology can be replicated for other entertainment segments or refined further for predictive modeling and advanced analytics.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5425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ABB341-D7ED-40EC-E51F-3443D114F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&amp; Q&amp;A</a:t>
            </a:r>
            <a:endParaRPr lang="en-IN" u="sn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E07154-6BC1-4FBC-B3DF-AD94D80DD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520"/>
            <a:ext cx="10515600" cy="4376443"/>
          </a:xfrm>
        </p:spPr>
        <p:txBody>
          <a:bodyPr/>
          <a:lstStyle/>
          <a:p>
            <a:pPr algn="ctr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GitHub: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https://github.com/KRISHNAMOORTHY95/Video-Game-Sales-and-Engagement-Analysis-.git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Font typeface="Wingdings" panose="05000000000000000000" pitchFamily="2" charset="2"/>
              <a:buChar char="§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Email: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mkrish818.kk@gmail.com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Font typeface="Wingdings" panose="05000000000000000000" pitchFamily="2" charset="2"/>
              <a:buChar char="§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0306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3097E-D211-0E41-1E04-92E223976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                            </a:t>
            </a:r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📋 Agenda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E1D4B-A780-3E3B-8FD4-08CB616D2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0194"/>
            <a:ext cx="10515600" cy="334026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Overview &amp; Objectives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&amp; Methodology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Key Business Applications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Insights &amp; Visualizations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Outcomes &amp; Recommendations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Next Steps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1548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B1965-9619-2836-EF62-B7265C7D6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 </a:t>
            </a:r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IN" sz="4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27736-3BDA-D884-668F-EAC6327010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0195" y="2080148"/>
            <a:ext cx="5529606" cy="3566507"/>
          </a:xfrm>
        </p:spPr>
        <p:txBody>
          <a:bodyPr numCol="1"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📊 What We're Analyzing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Video game sales across platforms and regions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User engagement patterns and behaviors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Market trends driving popularity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F1E61B-9515-C474-4399-7701EAB3B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80148"/>
            <a:ext cx="5181600" cy="32931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💡 Why It Matters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Combining sales and engagement data provides 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actionable insights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for strategic decision-making in the gaming industry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7376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B7B3D3F-DF19-E0CE-77B1-CFD7A993C4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A6538-1F33-44C9-E278-490377C0C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Objectives</a:t>
            </a:r>
            <a:endParaRPr lang="en-IN" sz="4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0CF16-9E21-449A-567E-4B03AEFA23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0195" y="2080148"/>
            <a:ext cx="5529606" cy="3566507"/>
          </a:xfrm>
        </p:spPr>
        <p:txBody>
          <a:bodyPr numCol="1"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🎯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Primary Goals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Understand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factors driving game popularity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Identify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user engagement trends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Compare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performance across platforms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interactive dashboard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CBB20-B2AD-2004-FE35-FE920F253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80148"/>
            <a:ext cx="5181600" cy="32931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📈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Expected Outcomes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Data-driven recommendations for marketing, development, and resource allocation strategies</a:t>
            </a:r>
          </a:p>
        </p:txBody>
      </p:sp>
    </p:spTree>
    <p:extLst>
      <p:ext uri="{BB962C8B-B14F-4D97-AF65-F5344CB8AC3E}">
        <p14:creationId xmlns:p14="http://schemas.microsoft.com/office/powerpoint/2010/main" val="3959751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1CE79E0C-5CCF-74EA-7FDC-2A4F5914C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🔧 </a:t>
            </a: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Sources &amp; Tools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DC99D3D5-4361-B1A2-4611-DCF9D09105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099785"/>
              </p:ext>
            </p:extLst>
          </p:nvPr>
        </p:nvGraphicFramePr>
        <p:xfrm>
          <a:off x="1929352" y="1838228"/>
          <a:ext cx="8333295" cy="1868502"/>
        </p:xfrm>
        <a:graphic>
          <a:graphicData uri="http://schemas.openxmlformats.org/drawingml/2006/table">
            <a:tbl>
              <a:tblPr/>
              <a:tblGrid>
                <a:gridCol w="1273092">
                  <a:extLst>
                    <a:ext uri="{9D8B030D-6E8A-4147-A177-3AD203B41FA5}">
                      <a16:colId xmlns:a16="http://schemas.microsoft.com/office/drawing/2014/main" val="3943541629"/>
                    </a:ext>
                  </a:extLst>
                </a:gridCol>
                <a:gridCol w="7060203">
                  <a:extLst>
                    <a:ext uri="{9D8B030D-6E8A-4147-A177-3AD203B41FA5}">
                      <a16:colId xmlns:a16="http://schemas.microsoft.com/office/drawing/2014/main" val="4240333269"/>
                    </a:ext>
                  </a:extLst>
                </a:gridCol>
              </a:tblGrid>
              <a:tr h="361723">
                <a:tc>
                  <a:txBody>
                    <a:bodyPr/>
                    <a:lstStyle/>
                    <a:p>
                      <a:pPr algn="l"/>
                      <a:r>
                        <a:rPr lang="en-IN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Dataset</a:t>
                      </a:r>
                    </a:p>
                  </a:txBody>
                  <a:tcPr marL="114300" marR="1143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7E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 Information</a:t>
                      </a:r>
                    </a:p>
                  </a:txBody>
                  <a:tcPr marL="114300" marR="1143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7E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276916"/>
                  </a:ext>
                </a:extLst>
              </a:tr>
              <a:tr h="667551">
                <a:tc>
                  <a:txBody>
                    <a:bodyPr/>
                    <a:lstStyle/>
                    <a:p>
                      <a:pPr algn="l"/>
                      <a:r>
                        <a:rPr lang="en-IN" b="1">
                          <a:effectLst/>
                        </a:rPr>
                        <a:t>vgsales.csv</a:t>
                      </a:r>
                      <a:endParaRPr lang="en-IN">
                        <a:effectLst/>
                      </a:endParaRPr>
                    </a:p>
                  </a:txBody>
                  <a:tcPr marL="114300" marR="114300" marT="114300" marB="1143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Sales data: rank, platform, year, genre, regional/global sales</a:t>
                      </a:r>
                    </a:p>
                  </a:txBody>
                  <a:tcPr marL="114300" marR="114300" marT="114300" marB="1143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007246"/>
                  </a:ext>
                </a:extLst>
              </a:tr>
              <a:tr h="667551">
                <a:tc>
                  <a:txBody>
                    <a:bodyPr/>
                    <a:lstStyle/>
                    <a:p>
                      <a:pPr algn="l"/>
                      <a:r>
                        <a:rPr lang="en-IN" b="1">
                          <a:effectLst/>
                        </a:rPr>
                        <a:t>games.csv</a:t>
                      </a:r>
                      <a:endParaRPr lang="en-IN">
                        <a:effectLst/>
                      </a:endParaRPr>
                    </a:p>
                  </a:txBody>
                  <a:tcPr marL="114300" marR="114300" marT="114300" marB="1143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Engagement data: ratings, plays, backlogs, </a:t>
                      </a:r>
                      <a:r>
                        <a:rPr lang="en-US" dirty="0" err="1">
                          <a:effectLst/>
                        </a:rPr>
                        <a:t>wishlists</a:t>
                      </a:r>
                      <a:r>
                        <a:rPr lang="en-US" dirty="0">
                          <a:effectLst/>
                        </a:rPr>
                        <a:t>, platforms</a:t>
                      </a:r>
                    </a:p>
                  </a:txBody>
                  <a:tcPr marL="114300" marR="114300" marT="114300" marB="1143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25108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BD185D81-7F55-6A2B-C4D8-F852E8213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018445"/>
              </p:ext>
            </p:extLst>
          </p:nvPr>
        </p:nvGraphicFramePr>
        <p:xfrm>
          <a:off x="2032000" y="4094461"/>
          <a:ext cx="8230647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549">
                  <a:extLst>
                    <a:ext uri="{9D8B030D-6E8A-4147-A177-3AD203B41FA5}">
                      <a16:colId xmlns:a16="http://schemas.microsoft.com/office/drawing/2014/main" val="131389570"/>
                    </a:ext>
                  </a:extLst>
                </a:gridCol>
                <a:gridCol w="2743549">
                  <a:extLst>
                    <a:ext uri="{9D8B030D-6E8A-4147-A177-3AD203B41FA5}">
                      <a16:colId xmlns:a16="http://schemas.microsoft.com/office/drawing/2014/main" val="1770960090"/>
                    </a:ext>
                  </a:extLst>
                </a:gridCol>
                <a:gridCol w="2743549">
                  <a:extLst>
                    <a:ext uri="{9D8B030D-6E8A-4147-A177-3AD203B41FA5}">
                      <a16:colId xmlns:a16="http://schemas.microsoft.com/office/drawing/2014/main" val="2254897952"/>
                    </a:ext>
                  </a:extLst>
                </a:gridCol>
              </a:tblGrid>
              <a:tr h="1995253">
                <a:tc>
                  <a:txBody>
                    <a:bodyPr/>
                    <a:lstStyle/>
                    <a:p>
                      <a:pPr algn="ctr"/>
                      <a:endParaRPr lang="en-US" sz="3200" b="1" i="0" kern="120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3200" b="1" i="0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SQL</a:t>
                      </a:r>
                    </a:p>
                    <a:p>
                      <a:pPr algn="ctr"/>
                      <a:endParaRPr lang="en-US" sz="3200" b="1" i="0" kern="120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Data querying and transformation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b="1" i="0" kern="120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3200" b="1" i="0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Python</a:t>
                      </a:r>
                    </a:p>
                    <a:p>
                      <a:pPr algn="ctr"/>
                      <a:endParaRPr lang="en-US" sz="1800" b="0" i="0" kern="120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1800" b="0" i="0" kern="120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Data cleaning and exploration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b="1" i="0" kern="120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3200" b="1" i="0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Power BI</a:t>
                      </a:r>
                    </a:p>
                    <a:p>
                      <a:pPr algn="ctr"/>
                      <a:endParaRPr lang="en-US" sz="1800" b="0" i="0" kern="120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1800" b="0" i="0" kern="120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Dashboard creation and visualization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964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346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BFA3AA1-B341-2D3D-8995-7BBD21959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🧹 </a:t>
            </a: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AA9872A-1BA1-2DED-11D9-4C77510D129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3200" dirty="0"/>
              <a:t>✅ </a:t>
            </a:r>
            <a:r>
              <a:rPr lang="en-IN" sz="3200" b="1" dirty="0"/>
              <a:t>Cleaning Process</a:t>
            </a:r>
          </a:p>
          <a:p>
            <a:endParaRPr lang="en-IN" sz="3200" b="1" dirty="0"/>
          </a:p>
          <a:p>
            <a:r>
              <a:rPr lang="en-US" sz="2400" dirty="0"/>
              <a:t>Removed special characters and normalized formatting</a:t>
            </a:r>
          </a:p>
          <a:p>
            <a:r>
              <a:rPr lang="en-US" sz="2400" dirty="0"/>
              <a:t>Standardized column names and casing</a:t>
            </a:r>
          </a:p>
          <a:p>
            <a:r>
              <a:rPr lang="en-US" sz="2400" dirty="0"/>
              <a:t>Handled missing values using statistical methods</a:t>
            </a:r>
          </a:p>
          <a:p>
            <a:r>
              <a:rPr lang="en-US" sz="2400" dirty="0"/>
              <a:t>Dropped incomplete records</a:t>
            </a:r>
          </a:p>
          <a:p>
            <a:endParaRPr lang="en-IN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56F3B9B-2668-110F-C4B1-09C6AB85E9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b="1" dirty="0"/>
              <a:t>🎯 Quality Assurance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Ensured data integrity for reliable analysis and visualization through comprehensive validation processes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20280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2ACC19-D371-45B3-0392-26E3637E1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685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💼 </a:t>
            </a: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Applications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0797544-F249-1560-B8F8-AEDB6ECC6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160034"/>
              </p:ext>
            </p:extLst>
          </p:nvPr>
        </p:nvGraphicFramePr>
        <p:xfrm>
          <a:off x="665114" y="1417248"/>
          <a:ext cx="3407265" cy="4757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7265">
                  <a:extLst>
                    <a:ext uri="{9D8B030D-6E8A-4147-A177-3AD203B41FA5}">
                      <a16:colId xmlns:a16="http://schemas.microsoft.com/office/drawing/2014/main" val="2448378191"/>
                    </a:ext>
                  </a:extLst>
                </a:gridCol>
              </a:tblGrid>
              <a:tr h="4757309"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🌟Marketing Strategy</a:t>
                      </a:r>
                    </a:p>
                    <a:p>
                      <a:pPr algn="ctr"/>
                      <a:endParaRPr lang="en-US" sz="3200" b="1" i="0" kern="120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b="1" i="0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Identify</a:t>
                      </a:r>
                      <a:r>
                        <a:rPr lang="en-US" sz="2400" b="0" i="0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top-performing genres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b="1" i="0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Understand</a:t>
                      </a:r>
                      <a:r>
                        <a:rPr lang="en-US" sz="2400" b="0" i="0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rating patterns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b="1" i="0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Guide</a:t>
                      </a:r>
                      <a:r>
                        <a:rPr lang="en-US" sz="2400" b="0" i="0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regional campaigns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93360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5F26B2C-0747-2D0A-7C77-EB28313B6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68286"/>
              </p:ext>
            </p:extLst>
          </p:nvPr>
        </p:nvGraphicFramePr>
        <p:xfrm>
          <a:off x="7799632" y="1417246"/>
          <a:ext cx="3407265" cy="4757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7265">
                  <a:extLst>
                    <a:ext uri="{9D8B030D-6E8A-4147-A177-3AD203B41FA5}">
                      <a16:colId xmlns:a16="http://schemas.microsoft.com/office/drawing/2014/main" val="2448378191"/>
                    </a:ext>
                  </a:extLst>
                </a:gridCol>
              </a:tblGrid>
              <a:tr h="4757309">
                <a:tc>
                  <a:txBody>
                    <a:bodyPr/>
                    <a:lstStyle/>
                    <a:p>
                      <a:r>
                        <a:rPr lang="en-US" sz="3200" b="1" i="0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💡Resource Allocation</a:t>
                      </a:r>
                    </a:p>
                    <a:p>
                      <a:endParaRPr lang="en-US" sz="3200" b="1" i="0" kern="120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1" i="0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Invest</a:t>
                      </a:r>
                      <a:r>
                        <a:rPr lang="en-US" sz="2400" b="0" i="0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 high-return platforms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1" i="0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Spot</a:t>
                      </a:r>
                      <a:r>
                        <a:rPr lang="en-US" sz="2400" b="0" i="0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market opportunities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1" i="0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Prioritize</a:t>
                      </a:r>
                      <a:r>
                        <a:rPr lang="en-US" sz="2400" b="0" i="0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development resources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93360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5A3AB5A-7AD8-8FBF-0CDB-8C559A25E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389524"/>
              </p:ext>
            </p:extLst>
          </p:nvPr>
        </p:nvGraphicFramePr>
        <p:xfrm>
          <a:off x="4245465" y="1417247"/>
          <a:ext cx="3407265" cy="4757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7265">
                  <a:extLst>
                    <a:ext uri="{9D8B030D-6E8A-4147-A177-3AD203B41FA5}">
                      <a16:colId xmlns:a16="http://schemas.microsoft.com/office/drawing/2014/main" val="2448378191"/>
                    </a:ext>
                  </a:extLst>
                </a:gridCol>
              </a:tblGrid>
              <a:tr h="4757309">
                <a:tc>
                  <a:txBody>
                    <a:bodyPr/>
                    <a:lstStyle/>
                    <a:p>
                      <a:r>
                        <a:rPr lang="en-US" sz="3200" b="1" i="0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🎮Product Development</a:t>
                      </a:r>
                    </a:p>
                    <a:p>
                      <a:endParaRPr lang="en-US" sz="3200" b="1" i="0" kern="120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1" i="0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Assess</a:t>
                      </a:r>
                      <a:r>
                        <a:rPr lang="en-US" sz="2400" b="0" i="0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game attributes impact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1" i="0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Benchmark</a:t>
                      </a:r>
                      <a:r>
                        <a:rPr lang="en-US" sz="2400" b="0" i="0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successful launches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400" b="0" i="0" kern="120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1" i="0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Optimize</a:t>
                      </a:r>
                      <a:r>
                        <a:rPr lang="en-US" sz="2400" b="0" i="0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feature development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933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1176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D1E795-C4F8-06A6-6C5B-A788D6E48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</a:t>
            </a: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Visualizations &amp; KPIs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95FE4-1D6E-9EED-3621-23B23DD125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📈 Dashboard Components</a:t>
            </a: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Regional Performance Analysis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Genre-wise Sales &amp; Engagement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Top Performers Rankings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Year-over-Year Trends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Correlation Insights</a:t>
            </a:r>
          </a:p>
          <a:p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F1209C-0F2C-233F-AA46-D5B0F5AB47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🔄 Interactive Features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Dynamic filtering and drill-down capabilities for comprehensive stakeholder exploration and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analys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2514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C761-7010-30B8-B9B3-02817E29C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🔍 </a:t>
            </a: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 Preview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4136E-A56B-BBCF-470B-319D69F4F9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📊 Performance Patterns</a:t>
            </a:r>
          </a:p>
          <a:p>
            <a:pPr marL="0" indent="0" algn="ctr">
              <a:buNone/>
            </a:pPr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 leaders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sales and engagement</a:t>
            </a:r>
          </a:p>
          <a:p>
            <a:endParaRPr lang="en-US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Genrel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preferences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across regions</a:t>
            </a:r>
          </a:p>
          <a:p>
            <a:endParaRPr lang="en-US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Rating correlations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with commercial success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3F4A2-051D-B2C0-7B58-26405F9C9BF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📈 Market Trends</a:t>
            </a:r>
          </a:p>
          <a:p>
            <a:pPr marL="0" indent="0" algn="ctr">
              <a:buNone/>
            </a:pPr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Seasonal patterns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game releases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Emerging genres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gaining traction</a:t>
            </a:r>
          </a:p>
          <a:p>
            <a:endParaRPr lang="en-US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Regional market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differences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1226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477</Words>
  <Application>Microsoft Office PowerPoint</Application>
  <PresentationFormat>Widescreen</PresentationFormat>
  <Paragraphs>141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Office Theme</vt:lpstr>
      <vt:lpstr>🎮 Video Game Sales &amp; Engagement Analysis </vt:lpstr>
      <vt:lpstr>                             📋 Agenda</vt:lpstr>
      <vt:lpstr>🎯 Project Overview</vt:lpstr>
      <vt:lpstr>🎯  Key Objectives</vt:lpstr>
      <vt:lpstr>🔧 Data Sources &amp; Tools</vt:lpstr>
      <vt:lpstr>🧹 Data Preprocessing</vt:lpstr>
      <vt:lpstr>💼 Business Applications</vt:lpstr>
      <vt:lpstr>📊 Key Visualizations &amp; KPIs</vt:lpstr>
      <vt:lpstr>🔍 Key Insights Preview</vt:lpstr>
      <vt:lpstr>🎯 Project Outcomes</vt:lpstr>
      <vt:lpstr>💡 Recommendations</vt:lpstr>
      <vt:lpstr>Conclusion</vt:lpstr>
      <vt:lpstr>Contact &amp;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naveen m</dc:creator>
  <cp:lastModifiedBy>naveen m</cp:lastModifiedBy>
  <cp:revision>22</cp:revision>
  <dcterms:created xsi:type="dcterms:W3CDTF">2025-06-12T15:57:32Z</dcterms:created>
  <dcterms:modified xsi:type="dcterms:W3CDTF">2025-06-13T11:57:23Z</dcterms:modified>
</cp:coreProperties>
</file>