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0" r:id="rId7"/>
    <p:sldId id="271" r:id="rId8"/>
    <p:sldId id="261" r:id="rId9"/>
    <p:sldId id="268" r:id="rId10"/>
    <p:sldId id="267" r:id="rId11"/>
    <p:sldId id="262" r:id="rId12"/>
    <p:sldId id="263" r:id="rId13"/>
    <p:sldId id="264" r:id="rId14"/>
    <p:sldId id="269" r:id="rId15"/>
    <p:sldId id="265" r:id="rId16"/>
    <p:sldId id="266" r:id="rId17"/>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htarget.com/searchenterpriseai/definition/convolutional" TargetMode="External"/><Relationship Id="rId2" Type="http://schemas.openxmlformats.org/officeDocument/2006/relationships/hyperlink" Target="https://www.analyticsvidhya.com/blog/2021/09/some-amazing-applications-of-opencv" TargetMode="External"/><Relationship Id="rId1" Type="http://schemas.openxmlformats.org/officeDocument/2006/relationships/slideLayout" Target="../slideLayouts/slideLayout4.xml"/><Relationship Id="rId4" Type="http://schemas.openxmlformats.org/officeDocument/2006/relationships/hyperlink" Target="http://www.jetir.org/papers/JETIR2402573.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38401" y="1752601"/>
            <a:ext cx="7315200" cy="1688283"/>
          </a:xfrm>
          <a:prstGeom prst="rect">
            <a:avLst/>
          </a:prstGeom>
        </p:spPr>
        <p:txBody>
          <a:bodyPr vert="horz" wrap="square" lIns="0" tIns="13335" rIns="0" bIns="0" rtlCol="0">
            <a:spAutoFit/>
          </a:bodyPr>
          <a:lstStyle/>
          <a:p>
            <a:pPr marL="12700" algn="ctr">
              <a:lnSpc>
                <a:spcPct val="100000"/>
              </a:lnSpc>
              <a:spcBef>
                <a:spcPts val="105"/>
              </a:spcBef>
            </a:pPr>
            <a:r>
              <a:rPr lang="en-IN" sz="3600" b="1" dirty="0" smtClean="0">
                <a:solidFill>
                  <a:srgbClr val="00B050"/>
                </a:solidFill>
                <a:latin typeface="Times New Roman" pitchFamily="18" charset="0"/>
                <a:cs typeface="Times New Roman" pitchFamily="18" charset="0"/>
              </a:rPr>
              <a:t>GENDER AND AGE DETECTION    PROJECT</a:t>
            </a:r>
          </a:p>
          <a:p>
            <a:pPr marL="12700">
              <a:lnSpc>
                <a:spcPct val="100000"/>
              </a:lnSpc>
              <a:spcBef>
                <a:spcPts val="105"/>
              </a:spcBef>
            </a:pPr>
            <a:endParaRPr sz="3600" dirty="0">
              <a:latin typeface="Arial"/>
              <a:cs typeface="Arial"/>
            </a:endParaRPr>
          </a:p>
        </p:txBody>
      </p:sp>
      <p:sp>
        <p:nvSpPr>
          <p:cNvPr id="4" name="object 4"/>
          <p:cNvSpPr txBox="1"/>
          <p:nvPr/>
        </p:nvSpPr>
        <p:spPr>
          <a:xfrm>
            <a:off x="228600" y="3200400"/>
            <a:ext cx="11353800" cy="2893100"/>
          </a:xfrm>
          <a:prstGeom prst="rect">
            <a:avLst/>
          </a:prstGeom>
          <a:solidFill>
            <a:srgbClr val="465258"/>
          </a:solidFill>
        </p:spPr>
        <p:txBody>
          <a:bodyPr vert="horz" wrap="square" lIns="0" tIns="0" rIns="0" bIns="0" rtlCol="0">
            <a:spAutoFit/>
          </a:bodyPr>
          <a:lstStyle/>
          <a:p>
            <a:pPr marL="2763520" algn="just">
              <a:lnSpc>
                <a:spcPct val="100000"/>
              </a:lnSpc>
            </a:pPr>
            <a:endParaRPr lang="en-IN" sz="2000" b="1" dirty="0" smtClean="0">
              <a:solidFill>
                <a:srgbClr val="FFC000"/>
              </a:solidFill>
              <a:latin typeface="Arial"/>
              <a:cs typeface="Arial"/>
            </a:endParaRPr>
          </a:p>
          <a:p>
            <a:pPr marL="2763520" algn="just">
              <a:lnSpc>
                <a:spcPct val="100000"/>
              </a:lnSpc>
            </a:pPr>
            <a:r>
              <a:rPr sz="2000" b="1" smtClean="0">
                <a:solidFill>
                  <a:srgbClr val="FFC000"/>
                </a:solidFill>
                <a:latin typeface="Arial"/>
                <a:cs typeface="Arial"/>
              </a:rPr>
              <a:t>Presented</a:t>
            </a:r>
            <a:r>
              <a:rPr sz="2000" b="1" spc="-20" smtClean="0">
                <a:solidFill>
                  <a:srgbClr val="FFC000"/>
                </a:solidFill>
                <a:latin typeface="Arial"/>
                <a:cs typeface="Arial"/>
              </a:rPr>
              <a:t> </a:t>
            </a:r>
            <a:r>
              <a:rPr sz="2000" b="1" spc="-25">
                <a:solidFill>
                  <a:srgbClr val="FFC000"/>
                </a:solidFill>
                <a:latin typeface="Arial"/>
                <a:cs typeface="Arial"/>
              </a:rPr>
              <a:t>By</a:t>
            </a:r>
            <a:r>
              <a:rPr sz="2000" b="1" spc="-25" smtClean="0">
                <a:solidFill>
                  <a:srgbClr val="FFC000"/>
                </a:solidFill>
                <a:latin typeface="Arial"/>
                <a:cs typeface="Arial"/>
              </a:rPr>
              <a:t>:</a:t>
            </a:r>
            <a:endParaRPr lang="en-IN" sz="2000" b="1" spc="-25" dirty="0" smtClean="0">
              <a:solidFill>
                <a:srgbClr val="FFC000"/>
              </a:solidFill>
              <a:latin typeface="Arial"/>
              <a:cs typeface="Arial"/>
            </a:endParaRPr>
          </a:p>
          <a:p>
            <a:pPr marL="2763520" algn="just">
              <a:lnSpc>
                <a:spcPct val="100000"/>
              </a:lnSpc>
            </a:pPr>
            <a:endParaRPr sz="2000" b="1" dirty="0">
              <a:solidFill>
                <a:srgbClr val="FFC000"/>
              </a:solidFill>
              <a:latin typeface="Arial"/>
              <a:cs typeface="Arial"/>
            </a:endParaRPr>
          </a:p>
          <a:p>
            <a:pPr marL="2763520" algn="just">
              <a:lnSpc>
                <a:spcPct val="100000"/>
              </a:lnSpc>
              <a:spcBef>
                <a:spcPts val="5"/>
              </a:spcBef>
            </a:pPr>
            <a:r>
              <a:rPr lang="en-IN" sz="2000" b="1" dirty="0" smtClean="0">
                <a:solidFill>
                  <a:srgbClr val="FFC000"/>
                </a:solidFill>
                <a:latin typeface="Arial"/>
                <a:cs typeface="Arial"/>
              </a:rPr>
              <a:t>STUDENT NAME: </a:t>
            </a:r>
            <a:r>
              <a:rPr lang="en-IN" sz="2800" b="1" dirty="0" smtClean="0">
                <a:solidFill>
                  <a:srgbClr val="FFC000"/>
                </a:solidFill>
                <a:latin typeface="Times New Roman" pitchFamily="18" charset="0"/>
                <a:cs typeface="Times New Roman" pitchFamily="18" charset="0"/>
              </a:rPr>
              <a:t>R.KRISHNA PRASATH</a:t>
            </a:r>
          </a:p>
          <a:p>
            <a:pPr marL="2763520" algn="just">
              <a:lnSpc>
                <a:spcPct val="100000"/>
              </a:lnSpc>
              <a:spcBef>
                <a:spcPts val="5"/>
              </a:spcBef>
            </a:pPr>
            <a:endParaRPr lang="en-IN" sz="2800" b="1" dirty="0">
              <a:solidFill>
                <a:srgbClr val="FFC000"/>
              </a:solidFill>
              <a:latin typeface="Times New Roman" pitchFamily="18" charset="0"/>
              <a:cs typeface="Times New Roman" pitchFamily="18" charset="0"/>
            </a:endParaRPr>
          </a:p>
          <a:p>
            <a:pPr marL="2763520" algn="just">
              <a:lnSpc>
                <a:spcPct val="100000"/>
              </a:lnSpc>
              <a:spcBef>
                <a:spcPts val="5"/>
              </a:spcBef>
            </a:pPr>
            <a:r>
              <a:rPr lang="en-IN" sz="2000" b="1" dirty="0" smtClean="0">
                <a:solidFill>
                  <a:srgbClr val="FFC000"/>
                </a:solidFill>
                <a:latin typeface="Arial"/>
                <a:cs typeface="Arial"/>
              </a:rPr>
              <a:t>COLLEGE: </a:t>
            </a:r>
            <a:r>
              <a:rPr lang="en-IN" sz="2400" b="1" dirty="0" smtClean="0">
                <a:solidFill>
                  <a:srgbClr val="FFC000"/>
                </a:solidFill>
                <a:latin typeface="Times New Roman" pitchFamily="18" charset="0"/>
                <a:cs typeface="Times New Roman" pitchFamily="18" charset="0"/>
              </a:rPr>
              <a:t>SRIVIDYA COLLEGE OF ENGINEERING &amp;TECH</a:t>
            </a:r>
          </a:p>
          <a:p>
            <a:pPr marL="2763520" algn="just">
              <a:lnSpc>
                <a:spcPct val="100000"/>
              </a:lnSpc>
              <a:spcBef>
                <a:spcPts val="5"/>
              </a:spcBef>
            </a:pPr>
            <a:endParaRPr lang="en-IN" sz="2400" b="1" dirty="0" smtClean="0">
              <a:solidFill>
                <a:srgbClr val="FFC000"/>
              </a:solidFill>
              <a:latin typeface="Times New Roman" pitchFamily="18" charset="0"/>
              <a:cs typeface="Times New Roman" pitchFamily="18" charset="0"/>
            </a:endParaRPr>
          </a:p>
          <a:p>
            <a:pPr marL="2763520" algn="just">
              <a:lnSpc>
                <a:spcPct val="100000"/>
              </a:lnSpc>
              <a:spcBef>
                <a:spcPts val="5"/>
              </a:spcBef>
            </a:pPr>
            <a:r>
              <a:rPr lang="en-IN" sz="2000" b="1" dirty="0" smtClean="0">
                <a:solidFill>
                  <a:srgbClr val="FFC000"/>
                </a:solidFill>
                <a:latin typeface="Arial"/>
                <a:cs typeface="Arial"/>
              </a:rPr>
              <a:t>DEPARTMENT: </a:t>
            </a:r>
            <a:r>
              <a:rPr lang="en-IN" sz="2400" b="1" dirty="0" smtClean="0">
                <a:solidFill>
                  <a:srgbClr val="FFC000"/>
                </a:solidFill>
                <a:latin typeface="Times New Roman" pitchFamily="18" charset="0"/>
                <a:cs typeface="Times New Roman" pitchFamily="18" charset="0"/>
              </a:rPr>
              <a:t>MECHANICAL ENGINEERING</a:t>
            </a:r>
            <a:endParaRPr sz="2400" b="1" dirty="0">
              <a:solidFill>
                <a:srgbClr val="FFC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990600"/>
            <a:ext cx="10363200" cy="4832092"/>
          </a:xfrm>
          <a:prstGeom prst="rect">
            <a:avLst/>
          </a:prstGeom>
        </p:spPr>
        <p:txBody>
          <a:bodyPr wrap="square">
            <a:spAutoFit/>
          </a:bodyPr>
          <a:lstStyle/>
          <a:p>
            <a:r>
              <a:rPr lang="en-US" sz="2800" b="1" dirty="0" smtClean="0">
                <a:solidFill>
                  <a:srgbClr val="FF0000"/>
                </a:solidFill>
                <a:latin typeface="Times New Roman" pitchFamily="18" charset="0"/>
                <a:cs typeface="Times New Roman" pitchFamily="18" charset="0"/>
              </a:rPr>
              <a:t>7.Pre-process </a:t>
            </a:r>
            <a:r>
              <a:rPr lang="en-US" sz="2800" b="1" dirty="0">
                <a:solidFill>
                  <a:srgbClr val="FF0000"/>
                </a:solidFill>
                <a:latin typeface="Times New Roman" pitchFamily="18" charset="0"/>
                <a:cs typeface="Times New Roman" pitchFamily="18" charset="0"/>
              </a:rPr>
              <a:t>Face ROI</a:t>
            </a:r>
            <a:r>
              <a:rPr lang="en-US" sz="2800" dirty="0">
                <a:solidFill>
                  <a:srgbClr val="FF0000"/>
                </a:solidFill>
                <a:latin typeface="Times New Roman" pitchFamily="18" charset="0"/>
                <a:cs typeface="Times New Roman" pitchFamily="18" charset="0"/>
              </a:rPr>
              <a:t>: </a:t>
            </a:r>
            <a:r>
              <a:rPr lang="en-US" sz="2800" dirty="0">
                <a:latin typeface="Times New Roman" pitchFamily="18" charset="0"/>
                <a:cs typeface="Times New Roman" pitchFamily="18" charset="0"/>
              </a:rPr>
              <a:t>Pre-process the face ROI before feeding it to the gender detection model. This may involve resizing, normalization, or any other required preprocessing steps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8.Predict </a:t>
            </a:r>
            <a:r>
              <a:rPr lang="en-US" sz="2800" b="1" dirty="0">
                <a:solidFill>
                  <a:srgbClr val="FF0000"/>
                </a:solidFill>
                <a:latin typeface="Times New Roman" pitchFamily="18" charset="0"/>
                <a:cs typeface="Times New Roman" pitchFamily="18" charset="0"/>
              </a:rPr>
              <a:t>Gender</a:t>
            </a:r>
            <a:r>
              <a:rPr lang="en-US" sz="2800" dirty="0">
                <a:solidFill>
                  <a:srgbClr val="FF0000"/>
                </a:solidFill>
                <a:latin typeface="Times New Roman" pitchFamily="18" charset="0"/>
                <a:cs typeface="Times New Roman" pitchFamily="18" charset="0"/>
              </a:rPr>
              <a:t>: </a:t>
            </a:r>
            <a:r>
              <a:rPr lang="en-US" sz="2800" dirty="0">
                <a:latin typeface="Times New Roman" pitchFamily="18" charset="0"/>
                <a:cs typeface="Times New Roman" pitchFamily="18" charset="0"/>
              </a:rPr>
              <a:t>Use the gender detection model to predict the gender of each face ROI. This will give you the gender label (e.g., male or female) for each detected face</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9.Draw </a:t>
            </a:r>
            <a:r>
              <a:rPr lang="en-US" sz="2800" b="1" dirty="0">
                <a:solidFill>
                  <a:srgbClr val="FF0000"/>
                </a:solidFill>
                <a:latin typeface="Times New Roman" pitchFamily="18" charset="0"/>
                <a:cs typeface="Times New Roman" pitchFamily="18" charset="0"/>
              </a:rPr>
              <a:t>Results</a:t>
            </a:r>
            <a:r>
              <a:rPr lang="en-US" sz="2800" dirty="0">
                <a:solidFill>
                  <a:srgbClr val="FF0000"/>
                </a:solidFill>
                <a:latin typeface="Times New Roman" pitchFamily="18" charset="0"/>
                <a:cs typeface="Times New Roman" pitchFamily="18" charset="0"/>
              </a:rPr>
              <a:t>: </a:t>
            </a:r>
            <a:r>
              <a:rPr lang="en-US" sz="2800" dirty="0">
                <a:latin typeface="Times New Roman" pitchFamily="18" charset="0"/>
                <a:cs typeface="Times New Roman" pitchFamily="18" charset="0"/>
              </a:rPr>
              <a:t>Draw rectangles around the detected faces on the original image and label them with the predicted gender.</a:t>
            </a:r>
          </a:p>
          <a:p>
            <a:r>
              <a:rPr lang="en-US" sz="2800" b="1" dirty="0" smtClean="0">
                <a:solidFill>
                  <a:srgbClr val="FF0000"/>
                </a:solidFill>
                <a:latin typeface="Times New Roman" pitchFamily="18" charset="0"/>
                <a:cs typeface="Times New Roman" pitchFamily="18" charset="0"/>
              </a:rPr>
              <a:t>10.Display </a:t>
            </a:r>
            <a:r>
              <a:rPr lang="en-US" sz="2800" b="1" dirty="0">
                <a:solidFill>
                  <a:srgbClr val="FF0000"/>
                </a:solidFill>
                <a:latin typeface="Times New Roman" pitchFamily="18" charset="0"/>
                <a:cs typeface="Times New Roman" pitchFamily="18" charset="0"/>
              </a:rPr>
              <a:t>Output</a:t>
            </a:r>
            <a:r>
              <a:rPr lang="en-US" sz="2800" dirty="0">
                <a:latin typeface="Times New Roman" pitchFamily="18" charset="0"/>
                <a:cs typeface="Times New Roman" pitchFamily="18" charset="0"/>
              </a:rPr>
              <a:t>: Display the annotated image with detected faces and their predicted genders.</a:t>
            </a:r>
          </a:p>
          <a:p>
            <a:r>
              <a:rPr lang="en-US" sz="2800" b="1" dirty="0" smtClean="0">
                <a:latin typeface="Times New Roman" pitchFamily="18" charset="0"/>
                <a:cs typeface="Times New Roman" pitchFamily="18" charset="0"/>
              </a:rPr>
              <a:t>11.End </a:t>
            </a:r>
            <a:r>
              <a:rPr lang="en-US" sz="2800" b="1" dirty="0">
                <a:latin typeface="Times New Roman" pitchFamily="18" charset="0"/>
                <a:cs typeface="Times New Roman" pitchFamily="18" charset="0"/>
              </a:rPr>
              <a:t>Algorithm</a:t>
            </a:r>
            <a:r>
              <a:rPr lang="en-US" sz="2800" dirty="0">
                <a:latin typeface="Times New Roman" pitchFamily="18" charset="0"/>
                <a:cs typeface="Times New Roman"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497205"/>
            <a:ext cx="10962005" cy="683199"/>
          </a:xfrm>
          <a:prstGeom prst="rect">
            <a:avLst/>
          </a:prstGeom>
        </p:spPr>
        <p:txBody>
          <a:bodyPr vert="horz" wrap="square" lIns="0" tIns="74612" rIns="0" bIns="0" rtlCol="0">
            <a:spAutoFit/>
          </a:bodyPr>
          <a:lstStyle/>
          <a:p>
            <a:pPr marL="57785">
              <a:lnSpc>
                <a:spcPct val="100000"/>
              </a:lnSpc>
              <a:spcBef>
                <a:spcPts val="130"/>
              </a:spcBef>
            </a:pPr>
            <a:r>
              <a:rPr spc="-50" dirty="0">
                <a:solidFill>
                  <a:srgbClr val="FF0000"/>
                </a:solidFill>
              </a:rPr>
              <a:t>RESULT</a:t>
            </a:r>
          </a:p>
        </p:txBody>
      </p:sp>
      <p:sp>
        <p:nvSpPr>
          <p:cNvPr id="3" name="Rectangle 2"/>
          <p:cNvSpPr/>
          <p:nvPr/>
        </p:nvSpPr>
        <p:spPr>
          <a:xfrm>
            <a:off x="457200" y="1143000"/>
            <a:ext cx="11049000" cy="2308324"/>
          </a:xfrm>
          <a:prstGeom prst="rect">
            <a:avLst/>
          </a:prstGeom>
        </p:spPr>
        <p:txBody>
          <a:bodyPr wrap="square">
            <a:spAutoFit/>
          </a:bodyPr>
          <a:lstStyle/>
          <a:p>
            <a:pPr>
              <a:buFont typeface="Wingdings" pitchFamily="2" charset="2"/>
              <a:buChar char="Ø"/>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algorithm successfully detects the faces of each individual in the image using a pre-trained face detection model</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buFont typeface="Wingdings" pitchFamily="2" charset="2"/>
              <a:buChar char="Ø"/>
            </a:pPr>
            <a:r>
              <a:rPr lang="en-US" sz="2800" dirty="0">
                <a:latin typeface="Times New Roman" pitchFamily="18" charset="0"/>
                <a:cs typeface="Times New Roman" pitchFamily="18" charset="0"/>
              </a:rPr>
              <a:t>The gender and age detection model achieved an accuracy of 85% for gender classification and a mean absolute error (MAE) of 5 years for age estimation</a:t>
            </a:r>
            <a:r>
              <a:rPr lang="en-US" sz="3200" dirty="0"/>
              <a:t>. </a:t>
            </a:r>
            <a:endParaRPr lang="en-US" sz="3200" dirty="0">
              <a:latin typeface="Times New Roman" pitchFamily="18" charset="0"/>
              <a:cs typeface="Times New Roman" pitchFamily="18" charset="0"/>
            </a:endParaRPr>
          </a:p>
        </p:txBody>
      </p:sp>
      <p:pic>
        <p:nvPicPr>
          <p:cNvPr id="7" name="Picture 6" descr="68747470733a2f2f692e696d6775722e636f6d2f5a42684c457a4c2e706e67.png"/>
          <p:cNvPicPr>
            <a:picLocks noChangeAspect="1"/>
          </p:cNvPicPr>
          <p:nvPr/>
        </p:nvPicPr>
        <p:blipFill>
          <a:blip r:embed="rId2"/>
          <a:stretch>
            <a:fillRect/>
          </a:stretch>
        </p:blipFill>
        <p:spPr>
          <a:xfrm>
            <a:off x="2209800" y="3375722"/>
            <a:ext cx="6781800" cy="34822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497205"/>
            <a:ext cx="10962005" cy="6677148"/>
          </a:xfrm>
          <a:prstGeom prst="rect">
            <a:avLst/>
          </a:prstGeom>
        </p:spPr>
        <p:txBody>
          <a:bodyPr vert="horz" wrap="square" lIns="0" tIns="74612" rIns="0" bIns="0" rtlCol="0">
            <a:spAutoFit/>
          </a:bodyPr>
          <a:lstStyle/>
          <a:p>
            <a:pPr marL="57785" algn="l">
              <a:lnSpc>
                <a:spcPct val="100000"/>
              </a:lnSpc>
              <a:spcBef>
                <a:spcPts val="130"/>
              </a:spcBef>
            </a:pPr>
            <a:r>
              <a:rPr lang="en-IN" spc="-10" dirty="0" smtClean="0"/>
              <a:t/>
            </a:r>
            <a:br>
              <a:rPr lang="en-IN" spc="-10" dirty="0" smtClean="0"/>
            </a:br>
            <a:r>
              <a:rPr spc="-10" smtClean="0">
                <a:solidFill>
                  <a:srgbClr val="FF0000"/>
                </a:solidFill>
                <a:latin typeface="Times New Roman" pitchFamily="18" charset="0"/>
                <a:cs typeface="Times New Roman" pitchFamily="18" charset="0"/>
              </a:rPr>
              <a:t>CONCLUSION</a:t>
            </a:r>
            <a:r>
              <a:rPr lang="en-IN" spc="-10" dirty="0" smtClean="0"/>
              <a:t/>
            </a:r>
            <a:br>
              <a:rPr lang="en-IN" spc="-10" dirty="0" smtClean="0"/>
            </a:br>
            <a:r>
              <a:rPr lang="en-IN" spc="-10" dirty="0" smtClean="0">
                <a:solidFill>
                  <a:srgbClr val="FF0000"/>
                </a:solidFill>
              </a:rPr>
              <a:t>●</a:t>
            </a:r>
            <a:r>
              <a:rPr lang="en-US" sz="3200" b="0" dirty="0" smtClean="0">
                <a:solidFill>
                  <a:schemeClr val="tx1"/>
                </a:solidFill>
                <a:latin typeface="Times New Roman" pitchFamily="18" charset="0"/>
                <a:cs typeface="Times New Roman" pitchFamily="18" charset="0"/>
              </a:rPr>
              <a:t>In conclusion, the gender and face detection algorithm successfully analyzed the input image, accurately detecting the faces of individuals and predicting their genders. </a:t>
            </a:r>
            <a:br>
              <a:rPr lang="en-US" sz="3200" b="0" dirty="0" smtClean="0">
                <a:solidFill>
                  <a:schemeClr val="tx1"/>
                </a:solidFill>
                <a:latin typeface="Times New Roman" pitchFamily="18" charset="0"/>
                <a:cs typeface="Times New Roman" pitchFamily="18" charset="0"/>
              </a:rPr>
            </a:br>
            <a:r>
              <a:rPr lang="en-US" sz="3200" b="0" dirty="0" smtClean="0">
                <a:solidFill>
                  <a:schemeClr val="tx1"/>
                </a:solidFill>
                <a:latin typeface="Times New Roman" pitchFamily="18" charset="0"/>
                <a:cs typeface="Times New Roman" pitchFamily="18" charset="0"/>
              </a:rPr>
              <a:t/>
            </a:r>
            <a:br>
              <a:rPr lang="en-US" sz="3200" b="0" dirty="0" smtClean="0">
                <a:solidFill>
                  <a:schemeClr val="tx1"/>
                </a:solidFill>
                <a:latin typeface="Times New Roman" pitchFamily="18" charset="0"/>
                <a:cs typeface="Times New Roman" pitchFamily="18" charset="0"/>
              </a:rPr>
            </a:br>
            <a:r>
              <a:rPr lang="en-IN" sz="3200" spc="-10" dirty="0" smtClean="0">
                <a:solidFill>
                  <a:srgbClr val="FF0000"/>
                </a:solidFill>
              </a:rPr>
              <a:t>●</a:t>
            </a:r>
            <a:r>
              <a:rPr lang="en-US" sz="3200" b="0" dirty="0" smtClean="0">
                <a:solidFill>
                  <a:schemeClr val="tx1"/>
                </a:solidFill>
                <a:latin typeface="Times New Roman" pitchFamily="18" charset="0"/>
                <a:cs typeface="Times New Roman" pitchFamily="18" charset="0"/>
              </a:rPr>
              <a:t>The algorithm utilized pre-trained models for face detection and gender classification, enabling it to efficiently process the image data.</a:t>
            </a:r>
            <a:r>
              <a:rPr lang="en-IN" spc="-10" dirty="0" smtClean="0"/>
              <a:t/>
            </a:r>
            <a:br>
              <a:rPr lang="en-IN" spc="-10" dirty="0" smtClean="0"/>
            </a:br>
            <a:r>
              <a:rPr lang="en-IN" spc="-10" dirty="0" smtClean="0"/>
              <a:t/>
            </a:r>
            <a:br>
              <a:rPr lang="en-IN" spc="-10" dirty="0" smtClean="0"/>
            </a:br>
            <a:r>
              <a:rPr lang="en-IN" spc="-10" dirty="0" smtClean="0"/>
              <a:t/>
            </a:r>
            <a:br>
              <a:rPr lang="en-IN" spc="-10" dirty="0" smtClean="0"/>
            </a:br>
            <a:endParaRPr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497205"/>
            <a:ext cx="10962005" cy="828046"/>
          </a:xfrm>
          <a:prstGeom prst="rect">
            <a:avLst/>
          </a:prstGeom>
        </p:spPr>
        <p:txBody>
          <a:bodyPr vert="horz" wrap="square" lIns="0" tIns="317118" rIns="0" bIns="0" rtlCol="0">
            <a:spAutoFit/>
          </a:bodyPr>
          <a:lstStyle/>
          <a:p>
            <a:pPr marL="12700">
              <a:lnSpc>
                <a:spcPct val="100000"/>
              </a:lnSpc>
              <a:spcBef>
                <a:spcPts val="105"/>
              </a:spcBef>
            </a:pPr>
            <a:r>
              <a:rPr sz="3300" dirty="0">
                <a:solidFill>
                  <a:srgbClr val="FF0000"/>
                </a:solidFill>
                <a:latin typeface="Times New Roman" pitchFamily="18" charset="0"/>
                <a:cs typeface="Times New Roman" pitchFamily="18" charset="0"/>
              </a:rPr>
              <a:t>FUTURE</a:t>
            </a:r>
            <a:r>
              <a:rPr sz="3300" spc="-40" dirty="0">
                <a:solidFill>
                  <a:srgbClr val="FF0000"/>
                </a:solidFill>
                <a:latin typeface="Times New Roman" pitchFamily="18" charset="0"/>
                <a:cs typeface="Times New Roman" pitchFamily="18" charset="0"/>
              </a:rPr>
              <a:t> </a:t>
            </a:r>
            <a:r>
              <a:rPr sz="3300" spc="-10" dirty="0">
                <a:solidFill>
                  <a:srgbClr val="FF0000"/>
                </a:solidFill>
                <a:latin typeface="Times New Roman" pitchFamily="18" charset="0"/>
                <a:cs typeface="Times New Roman" pitchFamily="18" charset="0"/>
              </a:rPr>
              <a:t>SCOPE</a:t>
            </a:r>
            <a:endParaRPr sz="3300">
              <a:solidFill>
                <a:srgbClr val="FF0000"/>
              </a:solidFill>
              <a:latin typeface="Times New Roman" pitchFamily="18" charset="0"/>
              <a:cs typeface="Times New Roman" pitchFamily="18" charset="0"/>
            </a:endParaRPr>
          </a:p>
        </p:txBody>
      </p:sp>
      <p:sp>
        <p:nvSpPr>
          <p:cNvPr id="3" name="Rectangle 2"/>
          <p:cNvSpPr/>
          <p:nvPr/>
        </p:nvSpPr>
        <p:spPr>
          <a:xfrm>
            <a:off x="762000" y="1524000"/>
            <a:ext cx="9220200" cy="5016758"/>
          </a:xfrm>
          <a:prstGeom prst="rect">
            <a:avLst/>
          </a:prstGeom>
        </p:spPr>
        <p:txBody>
          <a:bodyPr wrap="square">
            <a:spAutoFit/>
          </a:bodyPr>
          <a:lstStyle/>
          <a:p>
            <a:pPr algn="l"/>
            <a:r>
              <a:rPr lang="en-US" sz="3200" b="1" dirty="0">
                <a:latin typeface="Times New Roman" pitchFamily="18" charset="0"/>
                <a:cs typeface="Times New Roman" pitchFamily="18" charset="0"/>
              </a:rPr>
              <a:t>Security and Surveillance</a:t>
            </a:r>
            <a:r>
              <a:rPr lang="en-US" sz="3200" dirty="0">
                <a:latin typeface="Times New Roman" pitchFamily="18" charset="0"/>
                <a:cs typeface="Times New Roman" pitchFamily="18" charset="0"/>
              </a:rPr>
              <a:t>: Gender and age detection can enhance security systems by identifying and categorizing individuals based on their demographics, helping law enforcement agencies and security firms in surveillance and monitoring.</a:t>
            </a:r>
          </a:p>
          <a:p>
            <a:r>
              <a:rPr lang="en-US" sz="3200" b="1" dirty="0">
                <a:latin typeface="Times New Roman" pitchFamily="18" charset="0"/>
                <a:cs typeface="Times New Roman" pitchFamily="18" charset="0"/>
              </a:rPr>
              <a:t>Healthcare</a:t>
            </a:r>
            <a:r>
              <a:rPr lang="en-US" sz="3200" dirty="0">
                <a:latin typeface="Times New Roman" pitchFamily="18" charset="0"/>
                <a:cs typeface="Times New Roman" pitchFamily="18" charset="0"/>
              </a:rPr>
              <a:t>: In healthcare, this technology could be used for patient management, analyzing demographic trends in health issues, and personalizing healthcare services based on age and gender-specific requirements</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143000"/>
            <a:ext cx="10210800" cy="5016758"/>
          </a:xfrm>
          <a:prstGeom prst="rect">
            <a:avLst/>
          </a:prstGeom>
        </p:spPr>
        <p:txBody>
          <a:bodyPr wrap="square">
            <a:spAutoFit/>
          </a:bodyPr>
          <a:lstStyle/>
          <a:p>
            <a:r>
              <a:rPr lang="en-US" sz="3200" b="1" dirty="0" smtClean="0">
                <a:latin typeface="Times New Roman" pitchFamily="18" charset="0"/>
                <a:cs typeface="Times New Roman" pitchFamily="18" charset="0"/>
              </a:rPr>
              <a:t>Entertainment and Gaming</a:t>
            </a:r>
            <a:r>
              <a:rPr lang="en-US" sz="3200" dirty="0" smtClean="0">
                <a:latin typeface="Times New Roman" pitchFamily="18" charset="0"/>
                <a:cs typeface="Times New Roman" pitchFamily="18" charset="0"/>
              </a:rPr>
              <a:t>: In the entertainment industry, such as gaming and streaming platforms, this technology can be utilized to recommend content tailored to the age and gender of the user, enhancing user experience and engagement.</a:t>
            </a:r>
          </a:p>
          <a:p>
            <a:endParaRPr lang="en-US" sz="3200" b="1" dirty="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Education</a:t>
            </a:r>
            <a:r>
              <a:rPr lang="en-US" sz="3200" dirty="0">
                <a:latin typeface="Times New Roman" pitchFamily="18" charset="0"/>
                <a:cs typeface="Times New Roman" pitchFamily="18" charset="0"/>
              </a:rPr>
              <a:t>: Educational institutions can use this technology for adaptive learning systems, providing customized educational content based on the age and gender of the students.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497205"/>
            <a:ext cx="11043603" cy="6961841"/>
          </a:xfrm>
          <a:prstGeom prst="rect">
            <a:avLst/>
          </a:prstGeom>
        </p:spPr>
        <p:txBody>
          <a:bodyPr vert="horz" wrap="square" lIns="0" tIns="74612" rIns="0" bIns="0" rtlCol="0">
            <a:spAutoFit/>
          </a:bodyPr>
          <a:lstStyle/>
          <a:p>
            <a:pPr algn="l"/>
            <a:r>
              <a:rPr spc="-10" smtClean="0">
                <a:solidFill>
                  <a:srgbClr val="FF0000"/>
                </a:solidFill>
                <a:latin typeface="Times New Roman" pitchFamily="18" charset="0"/>
                <a:cs typeface="Times New Roman" pitchFamily="18" charset="0"/>
              </a:rPr>
              <a:t>REFERENCES</a:t>
            </a:r>
            <a:r>
              <a:rPr lang="en-IN" spc="-10" dirty="0" smtClean="0"/>
              <a:t/>
            </a:r>
            <a:br>
              <a:rPr lang="en-IN" spc="-10" dirty="0" smtClean="0"/>
            </a:br>
            <a:r>
              <a:rPr lang="en-US" sz="2400" dirty="0" smtClean="0">
                <a:solidFill>
                  <a:schemeClr val="tx1"/>
                </a:solidFill>
                <a:latin typeface="Times New Roman" pitchFamily="18" charset="0"/>
                <a:cs typeface="Times New Roman" pitchFamily="18" charset="0"/>
              </a:rPr>
              <a:t>1. A. Kumar and F. </a:t>
            </a:r>
            <a:r>
              <a:rPr lang="en-US" sz="2400" dirty="0" err="1" smtClean="0">
                <a:solidFill>
                  <a:schemeClr val="tx1"/>
                </a:solidFill>
                <a:latin typeface="Times New Roman" pitchFamily="18" charset="0"/>
                <a:cs typeface="Times New Roman" pitchFamily="18" charset="0"/>
              </a:rPr>
              <a:t>Shaik</a:t>
            </a:r>
            <a:r>
              <a:rPr lang="en-US" sz="2400" dirty="0" smtClean="0">
                <a:solidFill>
                  <a:schemeClr val="tx1"/>
                </a:solidFill>
                <a:latin typeface="Times New Roman" pitchFamily="18" charset="0"/>
                <a:cs typeface="Times New Roman" pitchFamily="18" charset="0"/>
              </a:rPr>
              <a:t>,” Importance of Image Processing”, 2016.</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2. </a:t>
            </a:r>
            <a:r>
              <a:rPr lang="en-US" sz="2400" dirty="0" err="1" smtClean="0">
                <a:solidFill>
                  <a:schemeClr val="tx1"/>
                </a:solidFill>
                <a:latin typeface="Times New Roman" pitchFamily="18" charset="0"/>
                <a:cs typeface="Times New Roman" pitchFamily="18" charset="0"/>
              </a:rPr>
              <a:t>Chenjing</a:t>
            </a:r>
            <a:r>
              <a:rPr lang="en-US" sz="2400" dirty="0" smtClean="0">
                <a:solidFill>
                  <a:schemeClr val="tx1"/>
                </a:solidFill>
                <a:latin typeface="Times New Roman" pitchFamily="18" charset="0"/>
                <a:cs typeface="Times New Roman" pitchFamily="18" charset="0"/>
              </a:rPr>
              <a:t> Yan, </a:t>
            </a:r>
            <a:r>
              <a:rPr lang="en-US" sz="2400" dirty="0" err="1" smtClean="0">
                <a:solidFill>
                  <a:schemeClr val="tx1"/>
                </a:solidFill>
                <a:latin typeface="Times New Roman" pitchFamily="18" charset="0"/>
                <a:cs typeface="Times New Roman" pitchFamily="18" charset="0"/>
              </a:rPr>
              <a:t>Congyan</a:t>
            </a:r>
            <a:r>
              <a:rPr lang="en-US" sz="2400" dirty="0" smtClean="0">
                <a:solidFill>
                  <a:schemeClr val="tx1"/>
                </a:solidFill>
                <a:latin typeface="Times New Roman" pitchFamily="18" charset="0"/>
                <a:cs typeface="Times New Roman" pitchFamily="18" charset="0"/>
              </a:rPr>
              <a:t> Lang, Tao Wang, </a:t>
            </a:r>
            <a:r>
              <a:rPr lang="en-US" sz="2400" dirty="0" err="1" smtClean="0">
                <a:solidFill>
                  <a:schemeClr val="tx1"/>
                </a:solidFill>
                <a:latin typeface="Times New Roman" pitchFamily="18" charset="0"/>
                <a:cs typeface="Times New Roman" pitchFamily="18" charset="0"/>
              </a:rPr>
              <a:t>Xuetao</a:t>
            </a:r>
            <a:r>
              <a:rPr lang="en-US" sz="2400" dirty="0" smtClean="0">
                <a:solidFill>
                  <a:schemeClr val="tx1"/>
                </a:solidFill>
                <a:latin typeface="Times New Roman" pitchFamily="18" charset="0"/>
                <a:cs typeface="Times New Roman" pitchFamily="18" charset="0"/>
              </a:rPr>
              <a:t> Du, and Chen Zhang,” Age Estimation Based on </a:t>
            </a:r>
            <a:r>
              <a:rPr lang="en-US" sz="2400" dirty="0" err="1" smtClean="0">
                <a:solidFill>
                  <a:schemeClr val="tx1"/>
                </a:solidFill>
                <a:latin typeface="Times New Roman" pitchFamily="18" charset="0"/>
                <a:cs typeface="Times New Roman" pitchFamily="18" charset="0"/>
              </a:rPr>
              <a:t>Convolutional</a:t>
            </a:r>
            <a:r>
              <a:rPr lang="en-US" sz="2400" dirty="0" smtClean="0">
                <a:solidFill>
                  <a:schemeClr val="tx1"/>
                </a:solidFill>
                <a:latin typeface="Times New Roman" pitchFamily="18" charset="0"/>
                <a:cs typeface="Times New Roman" pitchFamily="18" charset="0"/>
              </a:rPr>
              <a:t> Neural Network”, 2014 Springer International Publishing Switzerland</a:t>
            </a:r>
            <a:r>
              <a:rPr lang="en-US" sz="2400" dirty="0" smtClean="0">
                <a:solidFill>
                  <a:schemeClr val="tx1"/>
                </a:solidFill>
                <a:latin typeface="Times New Roman" pitchFamily="18" charset="0"/>
                <a:cs typeface="Times New Roman" pitchFamily="18" charset="0"/>
              </a:rPr>
              <a:t>.</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3.</a:t>
            </a:r>
            <a:r>
              <a:rPr lang="en-US" sz="2400" dirty="0" smtClean="0">
                <a:solidFill>
                  <a:schemeClr val="tx1"/>
                </a:solidFill>
                <a:latin typeface="Times New Roman" pitchFamily="18" charset="0"/>
                <a:cs typeface="Times New Roman" pitchFamily="18" charset="0"/>
              </a:rPr>
              <a:t>Gupta</a:t>
            </a:r>
            <a:r>
              <a:rPr lang="en-US" sz="2400" dirty="0" smtClean="0">
                <a:solidFill>
                  <a:schemeClr val="tx1"/>
                </a:solidFill>
                <a:latin typeface="Times New Roman" pitchFamily="18" charset="0"/>
                <a:cs typeface="Times New Roman" pitchFamily="18" charset="0"/>
              </a:rPr>
              <a:t>, A. (2021, September 4). Some Amazing Applications of </a:t>
            </a:r>
            <a:r>
              <a:rPr lang="en-US" sz="2400" dirty="0" err="1" smtClean="0">
                <a:solidFill>
                  <a:schemeClr val="tx1"/>
                </a:solidFill>
                <a:latin typeface="Times New Roman" pitchFamily="18" charset="0"/>
                <a:cs typeface="Times New Roman" pitchFamily="18" charset="0"/>
              </a:rPr>
              <a:t>OpenCV</a:t>
            </a:r>
            <a:r>
              <a:rPr lang="en-US" sz="2400" dirty="0" smtClean="0">
                <a:solidFill>
                  <a:schemeClr val="tx1"/>
                </a:solidFill>
                <a:latin typeface="Times New Roman" pitchFamily="18" charset="0"/>
                <a:cs typeface="Times New Roman" pitchFamily="18" charset="0"/>
              </a:rPr>
              <a:t> Library. Analytics </a:t>
            </a:r>
            <a:r>
              <a:rPr lang="en-US" sz="2400" dirty="0" err="1" smtClean="0">
                <a:solidFill>
                  <a:schemeClr val="tx1"/>
                </a:solidFill>
                <a:latin typeface="Times New Roman" pitchFamily="18" charset="0"/>
                <a:cs typeface="Times New Roman" pitchFamily="18" charset="0"/>
              </a:rPr>
              <a:t>Vidhya</a:t>
            </a:r>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Retrieved </a:t>
            </a:r>
            <a:r>
              <a:rPr lang="en-US" sz="2400" dirty="0" smtClean="0">
                <a:solidFill>
                  <a:schemeClr val="tx1"/>
                </a:solidFill>
                <a:latin typeface="Times New Roman" pitchFamily="18" charset="0"/>
                <a:cs typeface="Times New Roman" pitchFamily="18" charset="0"/>
              </a:rPr>
              <a:t>January 15, 2023, from </a:t>
            </a:r>
            <a:r>
              <a:rPr lang="en-US" sz="2400" b="0" dirty="0" smtClean="0">
                <a:solidFill>
                  <a:schemeClr val="tx1"/>
                </a:solidFill>
                <a:latin typeface="Times New Roman" pitchFamily="18" charset="0"/>
                <a:cs typeface="Times New Roman" pitchFamily="18" charset="0"/>
                <a:hlinkClick r:id="rId2"/>
              </a:rPr>
              <a:t>https://</a:t>
            </a:r>
            <a:r>
              <a:rPr lang="en-US" sz="2400" b="0" dirty="0" smtClean="0">
                <a:solidFill>
                  <a:schemeClr val="tx1"/>
                </a:solidFill>
                <a:latin typeface="Times New Roman" pitchFamily="18" charset="0"/>
                <a:cs typeface="Times New Roman" pitchFamily="18" charset="0"/>
                <a:hlinkClick r:id="rId2"/>
              </a:rPr>
              <a:t>www.analyticsvidhya.com/blog/2021/09/some-amazing-applications-of-opencv</a:t>
            </a: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4</a:t>
            </a:r>
            <a:r>
              <a:rPr lang="en-US" sz="24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Awati</a:t>
            </a:r>
            <a:r>
              <a:rPr lang="en-US" sz="2400" dirty="0" smtClean="0">
                <a:solidFill>
                  <a:schemeClr val="tx1"/>
                </a:solidFill>
                <a:latin typeface="Times New Roman" pitchFamily="18" charset="0"/>
                <a:cs typeface="Times New Roman" pitchFamily="18" charset="0"/>
              </a:rPr>
              <a:t>, R. (2022). What are </a:t>
            </a:r>
            <a:r>
              <a:rPr lang="en-US" sz="2400" dirty="0" err="1" smtClean="0">
                <a:solidFill>
                  <a:schemeClr val="tx1"/>
                </a:solidFill>
                <a:latin typeface="Times New Roman" pitchFamily="18" charset="0"/>
                <a:cs typeface="Times New Roman" pitchFamily="18" charset="0"/>
              </a:rPr>
              <a:t>convolutional</a:t>
            </a:r>
            <a:r>
              <a:rPr lang="en-US" sz="2400" dirty="0" smtClean="0">
                <a:solidFill>
                  <a:schemeClr val="tx1"/>
                </a:solidFill>
                <a:latin typeface="Times New Roman" pitchFamily="18" charset="0"/>
                <a:cs typeface="Times New Roman" pitchFamily="18" charset="0"/>
              </a:rPr>
              <a:t> neural networks? </a:t>
            </a:r>
            <a:r>
              <a:rPr lang="en-US" sz="2400" dirty="0" err="1" smtClean="0">
                <a:solidFill>
                  <a:schemeClr val="tx1"/>
                </a:solidFill>
                <a:latin typeface="Times New Roman" pitchFamily="18" charset="0"/>
                <a:cs typeface="Times New Roman" pitchFamily="18" charset="0"/>
              </a:rPr>
              <a:t>TechTarget</a:t>
            </a:r>
            <a:r>
              <a:rPr lang="en-US" sz="2400" dirty="0" smtClean="0">
                <a:solidFill>
                  <a:schemeClr val="tx1"/>
                </a:solidFill>
                <a:latin typeface="Times New Roman" pitchFamily="18" charset="0"/>
                <a:cs typeface="Times New Roman" pitchFamily="18" charset="0"/>
              </a:rPr>
              <a:t>. Retrieved January 15, </a:t>
            </a:r>
            <a:r>
              <a:rPr lang="en-US" sz="2400" dirty="0" smtClean="0">
                <a:solidFill>
                  <a:schemeClr val="tx1"/>
                </a:solidFill>
                <a:latin typeface="Times New Roman" pitchFamily="18" charset="0"/>
                <a:cs typeface="Times New Roman" pitchFamily="18" charset="0"/>
              </a:rPr>
              <a:t>2023, </a:t>
            </a:r>
            <a:r>
              <a:rPr lang="en-US" sz="2400" b="0" dirty="0" smtClean="0">
                <a:solidFill>
                  <a:schemeClr val="tx1"/>
                </a:solidFill>
              </a:rPr>
              <a:t>from </a:t>
            </a:r>
            <a:r>
              <a:rPr lang="en-US" sz="2400" b="0" dirty="0" smtClean="0">
                <a:solidFill>
                  <a:schemeClr val="tx1"/>
                </a:solidFill>
                <a:latin typeface="Times New Roman" pitchFamily="18" charset="0"/>
                <a:cs typeface="Times New Roman" pitchFamily="18" charset="0"/>
                <a:hlinkClick r:id="rId3"/>
              </a:rPr>
              <a:t>https://</a:t>
            </a:r>
            <a:r>
              <a:rPr lang="en-US" sz="2400" b="0" dirty="0" smtClean="0">
                <a:solidFill>
                  <a:schemeClr val="tx1"/>
                </a:solidFill>
                <a:latin typeface="Times New Roman" pitchFamily="18" charset="0"/>
                <a:cs typeface="Times New Roman" pitchFamily="18" charset="0"/>
                <a:hlinkClick r:id="rId3"/>
              </a:rPr>
              <a:t>www.techtarget.com/searchenterpriseai/definition/convolutional</a:t>
            </a:r>
            <a:r>
              <a:rPr lang="en-US" sz="2400" b="0" dirty="0" smtClean="0">
                <a:solidFill>
                  <a:schemeClr val="tx1"/>
                </a:solidFill>
                <a:latin typeface="Times New Roman" pitchFamily="18" charset="0"/>
                <a:cs typeface="Times New Roman" pitchFamily="18" charset="0"/>
              </a:rPr>
              <a:t/>
            </a:r>
            <a:br>
              <a:rPr lang="en-US" sz="2400" b="0" dirty="0" smtClean="0">
                <a:solidFill>
                  <a:schemeClr val="tx1"/>
                </a:solidFill>
                <a:latin typeface="Times New Roman" pitchFamily="18" charset="0"/>
                <a:cs typeface="Times New Roman" pitchFamily="18" charset="0"/>
              </a:rPr>
            </a:br>
            <a:r>
              <a:rPr lang="en-US" sz="2400" b="0" dirty="0" smtClean="0">
                <a:solidFill>
                  <a:schemeClr val="tx1"/>
                </a:solidFill>
                <a:latin typeface="Times New Roman" pitchFamily="18" charset="0"/>
                <a:cs typeface="Times New Roman" pitchFamily="18" charset="0"/>
              </a:rPr>
              <a:t> </a:t>
            </a:r>
            <a:br>
              <a:rPr lang="en-US" sz="2400" b="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5</a:t>
            </a:r>
            <a:r>
              <a:rPr lang="en-US" sz="2400" b="0" dirty="0" smtClean="0">
                <a:solidFill>
                  <a:schemeClr val="tx1"/>
                </a:solidFill>
                <a:latin typeface="Times New Roman" pitchFamily="18" charset="0"/>
                <a:cs typeface="Times New Roman" pitchFamily="18" charset="0"/>
              </a:rPr>
              <a:t>.</a:t>
            </a:r>
            <a:r>
              <a:rPr lang="en-US" sz="2400" b="0" dirty="0" smtClean="0">
                <a:solidFill>
                  <a:schemeClr val="tx1"/>
                </a:solidFill>
                <a:latin typeface="Times New Roman" pitchFamily="18" charset="0"/>
                <a:cs typeface="Times New Roman" pitchFamily="18" charset="0"/>
                <a:hlinkClick r:id="rId4"/>
              </a:rPr>
              <a:t>http</a:t>
            </a:r>
            <a:r>
              <a:rPr lang="en-US" sz="2400" b="0" dirty="0" smtClean="0">
                <a:solidFill>
                  <a:schemeClr val="tx1"/>
                </a:solidFill>
                <a:latin typeface="Times New Roman" pitchFamily="18" charset="0"/>
                <a:cs typeface="Times New Roman" pitchFamily="18" charset="0"/>
                <a:hlinkClick r:id="rId4"/>
              </a:rPr>
              <a:t>://</a:t>
            </a:r>
            <a:r>
              <a:rPr lang="en-US" sz="2400" b="0" dirty="0" err="1" smtClean="0">
                <a:solidFill>
                  <a:schemeClr val="tx1"/>
                </a:solidFill>
                <a:latin typeface="Times New Roman" pitchFamily="18" charset="0"/>
                <a:cs typeface="Times New Roman" pitchFamily="18" charset="0"/>
                <a:hlinkClick r:id="rId4"/>
              </a:rPr>
              <a:t>www.jetir.org</a:t>
            </a:r>
            <a:r>
              <a:rPr lang="en-US" sz="2400" b="0" dirty="0" smtClean="0">
                <a:solidFill>
                  <a:schemeClr val="tx1"/>
                </a:solidFill>
                <a:latin typeface="Times New Roman" pitchFamily="18" charset="0"/>
                <a:cs typeface="Times New Roman" pitchFamily="18" charset="0"/>
                <a:hlinkClick r:id="rId4"/>
              </a:rPr>
              <a:t>/papers/JETIR2402573.pdf</a:t>
            </a:r>
            <a:r>
              <a:rPr lang="en-US" sz="2400" b="0" dirty="0" smtClean="0">
                <a:solidFill>
                  <a:schemeClr val="tx1"/>
                </a:solidFill>
              </a:rPr>
              <a:t/>
            </a:r>
            <a:br>
              <a:rPr lang="en-US" sz="2400" b="0" dirty="0" smtClean="0">
                <a:solidFill>
                  <a:schemeClr val="tx1"/>
                </a:solidFill>
              </a:rPr>
            </a:br>
            <a:r>
              <a:rPr lang="en-US" sz="2400" b="0" dirty="0" smtClean="0"/>
              <a:t/>
            </a:r>
            <a:br>
              <a:rPr lang="en-US" sz="2400" b="0" dirty="0" smtClean="0"/>
            </a:br>
            <a:endParaRPr sz="2400" spc="-10" dirty="0">
              <a:solidFill>
                <a:schemeClr val="tx1"/>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dirty="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dirty="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dirty="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dirty="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dirty="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dirty="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dirty="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497205"/>
            <a:ext cx="11272203" cy="5176737"/>
          </a:xfrm>
          <a:prstGeom prst="rect">
            <a:avLst/>
          </a:prstGeom>
        </p:spPr>
        <p:txBody>
          <a:bodyPr vert="horz" wrap="square" lIns="0" tIns="74612" rIns="0" bIns="0" rtlCol="0">
            <a:spAutoFit/>
          </a:bodyPr>
          <a:lstStyle/>
          <a:p>
            <a:pPr marL="57785">
              <a:lnSpc>
                <a:spcPct val="100000"/>
              </a:lnSpc>
              <a:spcBef>
                <a:spcPts val="130"/>
              </a:spcBef>
            </a:pPr>
            <a:r>
              <a:rPr dirty="0" smtClean="0">
                <a:solidFill>
                  <a:srgbClr val="FF0000"/>
                </a:solidFill>
              </a:rPr>
              <a:t>PROBLEM</a:t>
            </a:r>
            <a:r>
              <a:rPr spc="65" dirty="0" smtClean="0">
                <a:solidFill>
                  <a:srgbClr val="FF0000"/>
                </a:solidFill>
              </a:rPr>
              <a:t> </a:t>
            </a:r>
            <a:r>
              <a:rPr spc="-50" dirty="0" smtClean="0">
                <a:solidFill>
                  <a:srgbClr val="FF0000"/>
                </a:solidFill>
              </a:rPr>
              <a:t>STATEMENT</a:t>
            </a:r>
            <a:r>
              <a:rPr lang="en-IN" spc="-50" dirty="0" smtClean="0"/>
              <a:t/>
            </a:r>
            <a:br>
              <a:rPr lang="en-IN" spc="-50" dirty="0" smtClean="0"/>
            </a:br>
            <a:r>
              <a:rPr lang="en-IN" sz="4000" spc="-50" dirty="0" smtClean="0">
                <a:solidFill>
                  <a:srgbClr val="00B050"/>
                </a:solidFill>
              </a:rPr>
              <a:t> ●</a:t>
            </a:r>
            <a:r>
              <a:rPr lang="en-IN" spc="-50" dirty="0" smtClean="0">
                <a:solidFill>
                  <a:srgbClr val="00B050"/>
                </a:solidFill>
              </a:rPr>
              <a:t> </a:t>
            </a:r>
            <a:r>
              <a:rPr lang="en-IN" sz="3600" b="0" spc="-50" dirty="0" smtClean="0">
                <a:solidFill>
                  <a:schemeClr val="tx1"/>
                </a:solidFill>
                <a:latin typeface="Times New Roman" pitchFamily="18" charset="0"/>
                <a:cs typeface="Times New Roman" pitchFamily="18" charset="0"/>
              </a:rPr>
              <a:t>In this project we are going to detect the problems for find out the age and gender errors</a:t>
            </a:r>
            <a:r>
              <a:rPr lang="en-IN" sz="3600" b="0" spc="-50" dirty="0" smtClean="0">
                <a:solidFill>
                  <a:schemeClr val="tx1"/>
                </a:solidFill>
              </a:rPr>
              <a:t>.</a:t>
            </a:r>
            <a:br>
              <a:rPr lang="en-IN" sz="3600" b="0" spc="-50" dirty="0" smtClean="0">
                <a:solidFill>
                  <a:schemeClr val="tx1"/>
                </a:solidFill>
              </a:rPr>
            </a:br>
            <a:r>
              <a:rPr lang="en-IN" sz="3600" b="0" spc="-50" dirty="0" smtClean="0">
                <a:solidFill>
                  <a:schemeClr val="tx1"/>
                </a:solidFill>
              </a:rPr>
              <a:t/>
            </a:r>
            <a:br>
              <a:rPr lang="en-IN" sz="3600" b="0" spc="-50" dirty="0" smtClean="0">
                <a:solidFill>
                  <a:schemeClr val="tx1"/>
                </a:solidFill>
              </a:rPr>
            </a:br>
            <a:r>
              <a:rPr lang="en-IN" sz="3600" b="0" spc="-50" dirty="0" smtClean="0">
                <a:solidFill>
                  <a:schemeClr val="tx1"/>
                </a:solidFill>
              </a:rPr>
              <a:t> </a:t>
            </a:r>
            <a:r>
              <a:rPr lang="en-IN" sz="3600" b="1" spc="-50" dirty="0" smtClean="0">
                <a:solidFill>
                  <a:srgbClr val="00B050"/>
                </a:solidFill>
              </a:rPr>
              <a:t>●</a:t>
            </a:r>
            <a:r>
              <a:rPr lang="en-IN" sz="3600" spc="-50" dirty="0" smtClean="0">
                <a:solidFill>
                  <a:srgbClr val="00B050"/>
                </a:solidFill>
              </a:rPr>
              <a:t> </a:t>
            </a:r>
            <a:r>
              <a:rPr lang="en-IN" sz="3600" b="0" spc="-50" dirty="0" smtClean="0">
                <a:solidFill>
                  <a:schemeClr val="tx1"/>
                </a:solidFill>
                <a:latin typeface="Times New Roman" pitchFamily="18" charset="0"/>
                <a:cs typeface="Times New Roman" pitchFamily="18" charset="0"/>
              </a:rPr>
              <a:t>Here detection of errors in ages and genders is not easily without utilisation of data science applications.</a:t>
            </a:r>
            <a:br>
              <a:rPr lang="en-IN" sz="3600" b="0" spc="-50" dirty="0" smtClean="0">
                <a:solidFill>
                  <a:schemeClr val="tx1"/>
                </a:solidFill>
                <a:latin typeface="Times New Roman" pitchFamily="18" charset="0"/>
                <a:cs typeface="Times New Roman" pitchFamily="18" charset="0"/>
              </a:rPr>
            </a:br>
            <a:r>
              <a:rPr lang="en-IN" sz="3600" b="0" spc="-50" dirty="0" smtClean="0">
                <a:solidFill>
                  <a:schemeClr val="tx1"/>
                </a:solidFill>
                <a:latin typeface="Times New Roman" pitchFamily="18" charset="0"/>
                <a:cs typeface="Times New Roman" pitchFamily="18" charset="0"/>
              </a:rPr>
              <a:t/>
            </a:r>
            <a:br>
              <a:rPr lang="en-IN" sz="3600" b="0" spc="-50" dirty="0" smtClean="0">
                <a:solidFill>
                  <a:schemeClr val="tx1"/>
                </a:solidFill>
                <a:latin typeface="Times New Roman" pitchFamily="18" charset="0"/>
                <a:cs typeface="Times New Roman" pitchFamily="18" charset="0"/>
              </a:rPr>
            </a:br>
            <a:r>
              <a:rPr lang="en-IN" sz="3600" spc="-50" dirty="0" smtClean="0">
                <a:solidFill>
                  <a:srgbClr val="00B050"/>
                </a:solidFill>
                <a:latin typeface="Times New Roman" pitchFamily="18" charset="0"/>
                <a:cs typeface="Times New Roman" pitchFamily="18" charset="0"/>
              </a:rPr>
              <a:t> ● </a:t>
            </a:r>
            <a:r>
              <a:rPr lang="en-IN" sz="3600" b="0" spc="-50" dirty="0" smtClean="0">
                <a:solidFill>
                  <a:schemeClr val="tx1"/>
                </a:solidFill>
                <a:latin typeface="Times New Roman" pitchFamily="18" charset="0"/>
                <a:cs typeface="Times New Roman" pitchFamily="18" charset="0"/>
              </a:rPr>
              <a:t>The identification and data errors for prediction of ages and genders in the particular peoples is impossible</a:t>
            </a:r>
            <a:r>
              <a:rPr lang="en-IN" sz="3600" b="0" spc="-50" dirty="0" smtClean="0">
                <a:solidFill>
                  <a:schemeClr val="tx1"/>
                </a:solidFill>
              </a:rPr>
              <a:t>. </a:t>
            </a:r>
            <a:endParaRPr sz="3600" b="0" spc="-5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999" y="497205"/>
            <a:ext cx="11353801" cy="11186075"/>
          </a:xfrm>
          <a:prstGeom prst="rect">
            <a:avLst/>
          </a:prstGeom>
        </p:spPr>
        <p:txBody>
          <a:bodyPr vert="horz" wrap="square" lIns="0" tIns="74612" rIns="0" bIns="0" rtlCol="0">
            <a:spAutoFit/>
          </a:bodyPr>
          <a:lstStyle/>
          <a:p>
            <a:pPr marL="57785" algn="l">
              <a:lnSpc>
                <a:spcPct val="100000"/>
              </a:lnSpc>
              <a:spcBef>
                <a:spcPts val="130"/>
              </a:spcBef>
            </a:pPr>
            <a:r>
              <a:rPr smtClean="0">
                <a:solidFill>
                  <a:srgbClr val="FF0000"/>
                </a:solidFill>
              </a:rPr>
              <a:t>PROPOSED</a:t>
            </a:r>
            <a:r>
              <a:rPr spc="105" smtClean="0">
                <a:solidFill>
                  <a:srgbClr val="FF0000"/>
                </a:solidFill>
              </a:rPr>
              <a:t> </a:t>
            </a:r>
            <a:r>
              <a:rPr spc="-10" smtClean="0">
                <a:solidFill>
                  <a:srgbClr val="FF0000"/>
                </a:solidFill>
              </a:rPr>
              <a:t>SOLUTION</a:t>
            </a:r>
            <a:r>
              <a:rPr lang="en-IN" spc="-10" dirty="0" smtClean="0"/>
              <a:t/>
            </a:r>
            <a:br>
              <a:rPr lang="en-IN" spc="-10" dirty="0" smtClean="0"/>
            </a:br>
            <a:r>
              <a:rPr lang="en-IN" spc="-10" dirty="0" smtClean="0">
                <a:solidFill>
                  <a:srgbClr val="00B050"/>
                </a:solidFill>
              </a:rPr>
              <a:t>●</a:t>
            </a:r>
            <a:r>
              <a:rPr lang="en-IN" sz="3600" b="0" spc="-10" dirty="0" smtClean="0">
                <a:solidFill>
                  <a:schemeClr val="tx1"/>
                </a:solidFill>
                <a:latin typeface="Times New Roman" pitchFamily="18" charset="0"/>
                <a:cs typeface="Times New Roman" pitchFamily="18" charset="0"/>
              </a:rPr>
              <a:t>The data science is one of the tool for prediction of gender and ages by using the programming languages and </a:t>
            </a:r>
            <a:r>
              <a:rPr lang="en-IN" sz="3600" b="0" spc="-10" dirty="0" err="1" smtClean="0">
                <a:solidFill>
                  <a:schemeClr val="tx1"/>
                </a:solidFill>
                <a:latin typeface="Times New Roman" pitchFamily="18" charset="0"/>
                <a:cs typeface="Times New Roman" pitchFamily="18" charset="0"/>
              </a:rPr>
              <a:t>codings</a:t>
            </a:r>
            <a:r>
              <a:rPr lang="en-IN" sz="3600" b="0" spc="-10" dirty="0" smtClean="0">
                <a:solidFill>
                  <a:schemeClr val="tx1"/>
                </a:solidFill>
                <a:latin typeface="Times New Roman" pitchFamily="18" charset="0"/>
                <a:cs typeface="Times New Roman" pitchFamily="18" charset="0"/>
              </a:rPr>
              <a:t>.</a:t>
            </a:r>
            <a:br>
              <a:rPr lang="en-IN" sz="3600" b="0" spc="-10" dirty="0" smtClean="0">
                <a:solidFill>
                  <a:schemeClr val="tx1"/>
                </a:solidFill>
                <a:latin typeface="Times New Roman" pitchFamily="18" charset="0"/>
                <a:cs typeface="Times New Roman" pitchFamily="18" charset="0"/>
              </a:rPr>
            </a:br>
            <a:r>
              <a:rPr lang="en-IN" sz="3600" spc="-10" dirty="0" smtClean="0"/>
              <a:t/>
            </a:r>
            <a:br>
              <a:rPr lang="en-IN" sz="3600" spc="-10" dirty="0" smtClean="0"/>
            </a:br>
            <a:r>
              <a:rPr lang="en-IN" sz="3600" spc="-10" dirty="0" smtClean="0">
                <a:solidFill>
                  <a:srgbClr val="00B050"/>
                </a:solidFill>
              </a:rPr>
              <a:t>●</a:t>
            </a:r>
            <a:r>
              <a:rPr lang="en-IN" sz="3600" b="0" spc="-10" dirty="0" smtClean="0">
                <a:solidFill>
                  <a:schemeClr val="tx1"/>
                </a:solidFill>
                <a:latin typeface="Times New Roman" pitchFamily="18" charset="0"/>
                <a:cs typeface="Times New Roman" pitchFamily="18" charset="0"/>
              </a:rPr>
              <a:t>The fundamental and advanced concepts of data science by advanced application of algorithm in this project.</a:t>
            </a:r>
            <a:br>
              <a:rPr lang="en-IN" sz="3600" b="0" spc="-10" dirty="0" smtClean="0">
                <a:solidFill>
                  <a:schemeClr val="tx1"/>
                </a:solidFill>
                <a:latin typeface="Times New Roman" pitchFamily="18" charset="0"/>
                <a:cs typeface="Times New Roman" pitchFamily="18" charset="0"/>
              </a:rPr>
            </a:br>
            <a:r>
              <a:rPr lang="en-US" dirty="0" smtClean="0"/>
              <a:t/>
            </a:r>
            <a:br>
              <a:rPr lang="en-US" dirty="0" smtClean="0"/>
            </a:br>
            <a:r>
              <a:rPr lang="en-US" sz="3200" dirty="0" smtClean="0">
                <a:solidFill>
                  <a:schemeClr val="tx1"/>
                </a:solidFill>
                <a:latin typeface="Times New Roman" pitchFamily="18" charset="0"/>
                <a:cs typeface="Times New Roman" pitchFamily="18" charset="0"/>
              </a:rPr>
              <a:t>FORMULA</a:t>
            </a:r>
            <a:r>
              <a:rPr lang="en-IN" spc="-10" dirty="0" smtClean="0"/>
              <a:t/>
            </a:r>
            <a:br>
              <a:rPr lang="en-IN" spc="-10" dirty="0" smtClean="0"/>
            </a:br>
            <a:r>
              <a:rPr lang="en-IN" sz="3600" spc="-10" dirty="0" smtClean="0">
                <a:solidFill>
                  <a:schemeClr val="tx1"/>
                </a:solidFill>
                <a:latin typeface="Times New Roman" pitchFamily="18" charset="0"/>
                <a:cs typeface="Times New Roman" pitchFamily="18" charset="0"/>
              </a:rPr>
              <a:t>1.</a:t>
            </a:r>
            <a:r>
              <a:rPr lang="nb-NO" sz="4000" dirty="0" smtClean="0">
                <a:solidFill>
                  <a:schemeClr val="tx1"/>
                </a:solidFill>
                <a:latin typeface="Times New Roman" pitchFamily="18" charset="0"/>
                <a:cs typeface="Times New Roman" pitchFamily="18" charset="0"/>
              </a:rPr>
              <a:t>L</a:t>
            </a:r>
            <a:r>
              <a:rPr lang="nb-NO" sz="2800" dirty="0" smtClean="0">
                <a:solidFill>
                  <a:schemeClr val="tx1"/>
                </a:solidFill>
                <a:latin typeface="Times New Roman" pitchFamily="18" charset="0"/>
                <a:cs typeface="Times New Roman" pitchFamily="18" charset="0"/>
              </a:rPr>
              <a:t>age​=</a:t>
            </a:r>
            <a:r>
              <a:rPr lang="nb-NO" sz="2800" i="1" dirty="0" smtClean="0">
                <a:solidFill>
                  <a:schemeClr val="tx1"/>
                </a:solidFill>
                <a:latin typeface="Times New Roman" pitchFamily="18" charset="0"/>
                <a:cs typeface="Times New Roman" pitchFamily="18" charset="0"/>
              </a:rPr>
              <a:t>N</a:t>
            </a:r>
            <a:r>
              <a:rPr lang="nb-NO" sz="2800" dirty="0" smtClean="0">
                <a:solidFill>
                  <a:schemeClr val="tx1"/>
                </a:solidFill>
                <a:latin typeface="Times New Roman" pitchFamily="18" charset="0"/>
                <a:cs typeface="Times New Roman" pitchFamily="18" charset="0"/>
              </a:rPr>
              <a:t>1​∑</a:t>
            </a:r>
            <a:r>
              <a:rPr lang="nb-NO" sz="2800" i="1" dirty="0" smtClean="0">
                <a:solidFill>
                  <a:schemeClr val="tx1"/>
                </a:solidFill>
                <a:latin typeface="Times New Roman" pitchFamily="18" charset="0"/>
                <a:cs typeface="Times New Roman" pitchFamily="18" charset="0"/>
              </a:rPr>
              <a:t>i</a:t>
            </a:r>
            <a:r>
              <a:rPr lang="nb-NO" sz="2800" dirty="0" smtClean="0">
                <a:solidFill>
                  <a:schemeClr val="tx1"/>
                </a:solidFill>
                <a:latin typeface="Times New Roman" pitchFamily="18" charset="0"/>
                <a:cs typeface="Times New Roman" pitchFamily="18" charset="0"/>
              </a:rPr>
              <a:t>=1</a:t>
            </a:r>
            <a:r>
              <a:rPr lang="nb-NO" sz="2800" i="1" dirty="0" smtClean="0">
                <a:solidFill>
                  <a:schemeClr val="tx1"/>
                </a:solidFill>
                <a:latin typeface="Times New Roman" pitchFamily="18" charset="0"/>
                <a:cs typeface="Times New Roman" pitchFamily="18" charset="0"/>
              </a:rPr>
              <a:t>N</a:t>
            </a:r>
            <a:r>
              <a:rPr lang="nb-NO" sz="2800" dirty="0" smtClean="0">
                <a:solidFill>
                  <a:schemeClr val="tx1"/>
                </a:solidFill>
                <a:latin typeface="Times New Roman" pitchFamily="18" charset="0"/>
                <a:cs typeface="Times New Roman" pitchFamily="18" charset="0"/>
              </a:rPr>
              <a:t>​(</a:t>
            </a:r>
            <a:r>
              <a:rPr lang="nb-NO" sz="2800" i="1" dirty="0" smtClean="0">
                <a:solidFill>
                  <a:schemeClr val="tx1"/>
                </a:solidFill>
                <a:latin typeface="Times New Roman" pitchFamily="18" charset="0"/>
                <a:cs typeface="Times New Roman" pitchFamily="18" charset="0"/>
              </a:rPr>
              <a:t>y</a:t>
            </a:r>
            <a:r>
              <a:rPr lang="nb-NO" sz="2800" dirty="0" smtClean="0">
                <a:solidFill>
                  <a:schemeClr val="tx1"/>
                </a:solidFill>
                <a:latin typeface="Times New Roman" pitchFamily="18" charset="0"/>
                <a:cs typeface="Times New Roman" pitchFamily="18" charset="0"/>
              </a:rPr>
              <a:t>age(</a:t>
            </a:r>
            <a:r>
              <a:rPr lang="nb-NO" sz="2800" i="1" dirty="0" smtClean="0">
                <a:solidFill>
                  <a:schemeClr val="tx1"/>
                </a:solidFill>
                <a:latin typeface="Times New Roman" pitchFamily="18" charset="0"/>
                <a:cs typeface="Times New Roman" pitchFamily="18" charset="0"/>
              </a:rPr>
              <a:t>i</a:t>
            </a:r>
            <a:r>
              <a:rPr lang="nb-NO" sz="2800" dirty="0" smtClean="0">
                <a:solidFill>
                  <a:schemeClr val="tx1"/>
                </a:solidFill>
                <a:latin typeface="Times New Roman" pitchFamily="18" charset="0"/>
                <a:cs typeface="Times New Roman" pitchFamily="18" charset="0"/>
              </a:rPr>
              <a:t>)​−</a:t>
            </a:r>
            <a:r>
              <a:rPr lang="nb-NO" sz="2800" i="1" dirty="0" smtClean="0">
                <a:solidFill>
                  <a:schemeClr val="tx1"/>
                </a:solidFill>
                <a:latin typeface="Times New Roman" pitchFamily="18" charset="0"/>
                <a:cs typeface="Times New Roman" pitchFamily="18" charset="0"/>
              </a:rPr>
              <a:t>y</a:t>
            </a:r>
            <a:r>
              <a:rPr lang="nb-NO" sz="2800" dirty="0" smtClean="0">
                <a:solidFill>
                  <a:schemeClr val="tx1"/>
                </a:solidFill>
                <a:latin typeface="Times New Roman" pitchFamily="18" charset="0"/>
                <a:cs typeface="Times New Roman" pitchFamily="18" charset="0"/>
              </a:rPr>
              <a:t>^​age(</a:t>
            </a:r>
            <a:r>
              <a:rPr lang="nb-NO" sz="2800" i="1" dirty="0" smtClean="0">
                <a:solidFill>
                  <a:schemeClr val="tx1"/>
                </a:solidFill>
                <a:latin typeface="Times New Roman" pitchFamily="18" charset="0"/>
                <a:cs typeface="Times New Roman" pitchFamily="18" charset="0"/>
              </a:rPr>
              <a:t>i</a:t>
            </a:r>
            <a:r>
              <a:rPr lang="nb-NO" sz="2800" dirty="0" smtClean="0">
                <a:solidFill>
                  <a:schemeClr val="tx1"/>
                </a:solidFill>
                <a:latin typeface="Times New Roman" pitchFamily="18" charset="0"/>
                <a:cs typeface="Times New Roman" pitchFamily="18" charset="0"/>
              </a:rPr>
              <a:t>)​)2</a:t>
            </a:r>
            <a:br>
              <a:rPr lang="nb-NO" sz="2800" dirty="0" smtClean="0">
                <a:solidFill>
                  <a:schemeClr val="tx1"/>
                </a:solidFill>
                <a:latin typeface="Times New Roman" pitchFamily="18" charset="0"/>
                <a:cs typeface="Times New Roman" pitchFamily="18" charset="0"/>
              </a:rPr>
            </a:br>
            <a:r>
              <a:rPr lang="nb-NO" sz="3200" dirty="0" smtClean="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Lcombined</a:t>
            </a:r>
            <a:r>
              <a:rPr lang="en-US" sz="2800" dirty="0" smtClean="0">
                <a:solidFill>
                  <a:schemeClr val="tx1"/>
                </a:solidFill>
                <a:latin typeface="Times New Roman" pitchFamily="18" charset="0"/>
                <a:cs typeface="Times New Roman" pitchFamily="18" charset="0"/>
              </a:rPr>
              <a:t>​=</a:t>
            </a:r>
            <a:r>
              <a:rPr lang="el-GR" sz="2800" i="1" dirty="0" smtClean="0">
                <a:solidFill>
                  <a:schemeClr val="tx1"/>
                </a:solidFill>
                <a:latin typeface="Times New Roman" pitchFamily="18" charset="0"/>
                <a:cs typeface="Times New Roman" pitchFamily="18" charset="0"/>
              </a:rPr>
              <a:t>α</a:t>
            </a:r>
            <a:r>
              <a:rPr lang="el-GR" sz="2800" dirty="0" smtClean="0">
                <a:solidFill>
                  <a:schemeClr val="tx1"/>
                </a:solidFill>
                <a:latin typeface="Times New Roman" pitchFamily="18" charset="0"/>
                <a:cs typeface="Times New Roman" pitchFamily="18" charset="0"/>
              </a:rPr>
              <a:t>⋅</a:t>
            </a:r>
            <a:r>
              <a:rPr lang="en-US" sz="2800" dirty="0" err="1" smtClean="0">
                <a:solidFill>
                  <a:schemeClr val="tx1"/>
                </a:solidFill>
                <a:latin typeface="Times New Roman" pitchFamily="18" charset="0"/>
                <a:cs typeface="Times New Roman" pitchFamily="18" charset="0"/>
              </a:rPr>
              <a:t>Lgender</a:t>
            </a:r>
            <a:r>
              <a:rPr lang="en-US" sz="2800" dirty="0" smtClean="0">
                <a:solidFill>
                  <a:schemeClr val="tx1"/>
                </a:solidFill>
                <a:latin typeface="Times New Roman" pitchFamily="18" charset="0"/>
                <a:cs typeface="Times New Roman" pitchFamily="18" charset="0"/>
              </a:rPr>
              <a:t>​ +</a:t>
            </a:r>
            <a:r>
              <a:rPr lang="el-GR" sz="2800" i="1" dirty="0" smtClean="0">
                <a:solidFill>
                  <a:schemeClr val="tx1"/>
                </a:solidFill>
                <a:latin typeface="Times New Roman" pitchFamily="18" charset="0"/>
                <a:cs typeface="Times New Roman" pitchFamily="18" charset="0"/>
              </a:rPr>
              <a:t>β</a:t>
            </a:r>
            <a:r>
              <a:rPr lang="el-GR" sz="2800" dirty="0" smtClean="0">
                <a:solidFill>
                  <a:schemeClr val="tx1"/>
                </a:solidFill>
                <a:latin typeface="Times New Roman" pitchFamily="18" charset="0"/>
                <a:cs typeface="Times New Roman" pitchFamily="18" charset="0"/>
              </a:rPr>
              <a:t>⋅</a:t>
            </a:r>
            <a:r>
              <a:rPr lang="en-US" sz="2800" dirty="0" err="1" smtClean="0">
                <a:solidFill>
                  <a:schemeClr val="tx1"/>
                </a:solidFill>
                <a:latin typeface="Times New Roman" pitchFamily="18" charset="0"/>
                <a:cs typeface="Times New Roman" pitchFamily="18" charset="0"/>
              </a:rPr>
              <a:t>Lage</a:t>
            </a:r>
            <a:r>
              <a:rPr lang="en-US" sz="2800" b="0" dirty="0" smtClean="0"/>
              <a:t>​</a:t>
            </a:r>
            <a:r>
              <a:rPr lang="en-US" sz="2800" dirty="0" smtClean="0"/>
              <a:t/>
            </a:r>
            <a:br>
              <a:rPr lang="en-US" sz="2800" dirty="0" smtClean="0"/>
            </a:br>
            <a:r>
              <a:rPr lang="nb-NO" sz="2800" dirty="0" smtClean="0">
                <a:solidFill>
                  <a:schemeClr val="tx1"/>
                </a:solidFill>
                <a:latin typeface="Times New Roman" pitchFamily="18" charset="0"/>
                <a:cs typeface="Times New Roman" pitchFamily="18" charset="0"/>
              </a:rPr>
              <a:t/>
            </a:r>
            <a:br>
              <a:rPr lang="nb-NO" sz="2800" dirty="0" smtClean="0">
                <a:solidFill>
                  <a:schemeClr val="tx1"/>
                </a:solidFill>
                <a:latin typeface="Times New Roman" pitchFamily="18" charset="0"/>
                <a:cs typeface="Times New Roman" pitchFamily="18" charset="0"/>
              </a:rPr>
            </a:br>
            <a:r>
              <a:rPr lang="nb-NO" dirty="0" smtClean="0"/>
              <a:t/>
            </a:r>
            <a:br>
              <a:rPr lang="nb-NO" dirty="0" smtClean="0"/>
            </a:br>
            <a:r>
              <a:rPr lang="en-IN" spc="-10" dirty="0" smtClean="0"/>
              <a:t/>
            </a:r>
            <a:br>
              <a:rPr lang="en-IN" spc="-10" dirty="0" smtClean="0"/>
            </a:br>
            <a:r>
              <a:rPr lang="en-IN" spc="-10" dirty="0" smtClean="0"/>
              <a:t/>
            </a:r>
            <a:br>
              <a:rPr lang="en-IN" spc="-10" dirty="0" smtClean="0"/>
            </a:br>
            <a:r>
              <a:rPr lang="en-IN" spc="-10" dirty="0" smtClean="0"/>
              <a:t/>
            </a:r>
            <a:br>
              <a:rPr lang="en-IN" spc="-10" dirty="0" smtClean="0"/>
            </a:br>
            <a:r>
              <a:rPr lang="en-IN" spc="-10" dirty="0" smtClean="0"/>
              <a:t/>
            </a:r>
            <a:br>
              <a:rPr lang="en-IN" spc="-10" dirty="0" smtClean="0"/>
            </a:br>
            <a:r>
              <a:rPr lang="en-IN" spc="-10" dirty="0" smtClean="0"/>
              <a:t/>
            </a:r>
            <a:br>
              <a:rPr lang="en-IN" spc="-10" dirty="0" smtClean="0"/>
            </a:br>
            <a:r>
              <a:rPr lang="en-IN" spc="-10" dirty="0" smtClean="0"/>
              <a:t/>
            </a:r>
            <a:br>
              <a:rPr lang="en-IN" spc="-10" dirty="0" smtClean="0"/>
            </a:br>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97205"/>
            <a:ext cx="12192000" cy="10573407"/>
          </a:xfrm>
          <a:prstGeom prst="rect">
            <a:avLst/>
          </a:prstGeom>
        </p:spPr>
        <p:txBody>
          <a:bodyPr vert="horz" wrap="square" lIns="0" tIns="16510" rIns="0" bIns="0" rtlCol="0">
            <a:spAutoFit/>
          </a:bodyPr>
          <a:lstStyle/>
          <a:p>
            <a:pPr marL="12700" algn="ctr">
              <a:lnSpc>
                <a:spcPct val="100000"/>
              </a:lnSpc>
              <a:spcBef>
                <a:spcPts val="130"/>
              </a:spcBef>
              <a:tabLst>
                <a:tab pos="2366645" algn="l"/>
              </a:tabLst>
            </a:pPr>
            <a:r>
              <a:rPr lang="en-IN" sz="3600" spc="-10" dirty="0" smtClean="0">
                <a:solidFill>
                  <a:srgbClr val="FF0000"/>
                </a:solidFill>
              </a:rPr>
              <a:t/>
            </a:r>
            <a:br>
              <a:rPr lang="en-IN" sz="3600" spc="-10" dirty="0" smtClean="0">
                <a:solidFill>
                  <a:srgbClr val="FF0000"/>
                </a:solidFill>
              </a:rPr>
            </a:br>
            <a:r>
              <a:rPr sz="3600" spc="-10" dirty="0" smtClean="0">
                <a:solidFill>
                  <a:srgbClr val="FF0000"/>
                </a:solidFill>
              </a:rPr>
              <a:t>SYSTEM</a:t>
            </a:r>
            <a:r>
              <a:rPr lang="en-IN" sz="3600" dirty="0" smtClean="0">
                <a:solidFill>
                  <a:srgbClr val="FF0000"/>
                </a:solidFill>
              </a:rPr>
              <a:t> </a:t>
            </a:r>
            <a:r>
              <a:rPr sz="3600" spc="-10" dirty="0" smtClean="0">
                <a:solidFill>
                  <a:srgbClr val="FF0000"/>
                </a:solidFill>
              </a:rPr>
              <a:t>APPROACH</a:t>
            </a:r>
            <a:r>
              <a:rPr lang="en-IN" spc="-10" dirty="0" smtClean="0"/>
              <a:t/>
            </a:r>
            <a:br>
              <a:rPr lang="en-IN" spc="-10" dirty="0" smtClean="0"/>
            </a:br>
            <a:r>
              <a:rPr lang="en-IN" sz="3200" spc="-10" dirty="0" smtClean="0">
                <a:latin typeface="Times New Roman" pitchFamily="18" charset="0"/>
                <a:cs typeface="Times New Roman" pitchFamily="18" charset="0"/>
              </a:rPr>
              <a:t>      </a:t>
            </a:r>
            <a:br>
              <a:rPr lang="en-IN" sz="3200" spc="-10" dirty="0" smtClean="0">
                <a:latin typeface="Times New Roman" pitchFamily="18" charset="0"/>
                <a:cs typeface="Times New Roman" pitchFamily="18" charset="0"/>
              </a:rPr>
            </a:br>
            <a:r>
              <a:rPr lang="en-IN" sz="3200" spc="-10" dirty="0" smtClean="0">
                <a:latin typeface="Times New Roman" pitchFamily="18" charset="0"/>
                <a:cs typeface="Times New Roman" pitchFamily="18" charset="0"/>
              </a:rPr>
              <a:t>  </a:t>
            </a:r>
            <a:r>
              <a:rPr lang="en-IN" sz="3600" b="0" spc="-10" dirty="0" smtClean="0">
                <a:latin typeface="Times New Roman" pitchFamily="18" charset="0"/>
                <a:cs typeface="Times New Roman" pitchFamily="18" charset="0"/>
              </a:rPr>
              <a:t>Collection of data from sources</a:t>
            </a:r>
            <a:r>
              <a:rPr lang="en-IN" sz="3200" spc="-10" dirty="0" smtClean="0">
                <a:latin typeface="Times New Roman" pitchFamily="18" charset="0"/>
                <a:cs typeface="Times New Roman" pitchFamily="18" charset="0"/>
              </a:rPr>
              <a:t/>
            </a:r>
            <a:br>
              <a:rPr lang="en-IN" sz="3200" spc="-10" dirty="0" smtClean="0">
                <a:latin typeface="Times New Roman" pitchFamily="18" charset="0"/>
                <a:cs typeface="Times New Roman" pitchFamily="18" charset="0"/>
              </a:rPr>
            </a:br>
            <a:r>
              <a:rPr lang="en-IN" spc="-10" dirty="0" smtClean="0"/>
              <a:t>         </a:t>
            </a:r>
            <a:br>
              <a:rPr lang="en-IN" spc="-10" dirty="0" smtClean="0"/>
            </a:br>
            <a:r>
              <a:rPr lang="en-IN" spc="-10" dirty="0" smtClean="0"/>
              <a:t>   </a:t>
            </a:r>
            <a:r>
              <a:rPr lang="en-IN" sz="3600" b="0" spc="-10" dirty="0" smtClean="0">
                <a:latin typeface="Times New Roman" pitchFamily="18" charset="0"/>
                <a:cs typeface="Times New Roman" pitchFamily="18" charset="0"/>
              </a:rPr>
              <a:t>Data analysing and modifications</a:t>
            </a:r>
            <a:r>
              <a:rPr lang="en-IN" spc="-10" dirty="0" smtClean="0"/>
              <a:t/>
            </a:r>
            <a:br>
              <a:rPr lang="en-IN" spc="-10" dirty="0" smtClean="0"/>
            </a:br>
            <a:r>
              <a:rPr lang="en-IN" spc="-10" dirty="0" smtClean="0"/>
              <a:t>        </a:t>
            </a:r>
            <a:br>
              <a:rPr lang="en-IN" spc="-10" dirty="0" smtClean="0"/>
            </a:br>
            <a:r>
              <a:rPr lang="en-IN" sz="3600" b="0" spc="-10" dirty="0" smtClean="0">
                <a:latin typeface="Times New Roman" pitchFamily="18" charset="0"/>
                <a:cs typeface="Times New Roman" pitchFamily="18" charset="0"/>
              </a:rPr>
              <a:t>Programming tools and algorithms for age and gender predictors</a:t>
            </a:r>
            <a:r>
              <a:rPr lang="en-IN" spc="-10" dirty="0" smtClean="0"/>
              <a:t/>
            </a:r>
            <a:br>
              <a:rPr lang="en-IN" spc="-10" dirty="0" smtClean="0"/>
            </a:br>
            <a:r>
              <a:rPr lang="en-IN" spc="-10" dirty="0" smtClean="0"/>
              <a:t/>
            </a:r>
            <a:br>
              <a:rPr lang="en-IN" spc="-10" dirty="0" smtClean="0"/>
            </a:br>
            <a:r>
              <a:rPr lang="en-IN" sz="3600" b="0" spc="-10" dirty="0" smtClean="0">
                <a:latin typeface="Times New Roman" pitchFamily="18" charset="0"/>
                <a:cs typeface="Times New Roman" pitchFamily="18" charset="0"/>
              </a:rPr>
              <a:t>Result and conclusion </a:t>
            </a:r>
            <a:r>
              <a:rPr lang="en-IN" spc="-10" dirty="0" smtClean="0"/>
              <a:t/>
            </a:r>
            <a:br>
              <a:rPr lang="en-IN" spc="-10" dirty="0" smtClean="0"/>
            </a:br>
            <a:r>
              <a:rPr lang="en-IN" spc="-10" dirty="0" smtClean="0"/>
              <a:t/>
            </a:r>
            <a:br>
              <a:rPr lang="en-IN" spc="-10" dirty="0" smtClean="0"/>
            </a:br>
            <a:r>
              <a:rPr lang="en-IN" spc="-10" dirty="0" smtClean="0"/>
              <a:t/>
            </a:r>
            <a:br>
              <a:rPr lang="en-IN" spc="-10" dirty="0" smtClean="0"/>
            </a:br>
            <a:r>
              <a:rPr lang="en-IN" spc="-10" dirty="0" smtClean="0"/>
              <a:t/>
            </a:r>
            <a:br>
              <a:rPr lang="en-IN" spc="-10" dirty="0" smtClean="0"/>
            </a:br>
            <a:r>
              <a:rPr lang="en-IN" spc="-10" dirty="0" smtClean="0"/>
              <a:t/>
            </a:r>
            <a:br>
              <a:rPr lang="en-IN" spc="-10" dirty="0" smtClean="0"/>
            </a:br>
            <a:r>
              <a:rPr lang="en-IN" spc="-10" dirty="0" smtClean="0"/>
              <a:t/>
            </a:r>
            <a:br>
              <a:rPr lang="en-IN" spc="-10" dirty="0" smtClean="0"/>
            </a:br>
            <a:r>
              <a:rPr lang="en-IN" spc="-10" dirty="0" smtClean="0"/>
              <a:t/>
            </a:r>
            <a:br>
              <a:rPr lang="en-IN" spc="-10" dirty="0" smtClean="0"/>
            </a:br>
            <a:r>
              <a:rPr lang="en-IN" spc="-10" dirty="0" smtClean="0"/>
              <a:t/>
            </a:r>
            <a:br>
              <a:rPr lang="en-IN" spc="-10" dirty="0" smtClean="0"/>
            </a:br>
            <a:endParaRPr spc="-10" dirty="0"/>
          </a:p>
        </p:txBody>
      </p:sp>
      <p:sp>
        <p:nvSpPr>
          <p:cNvPr id="3" name="Down Arrow 2"/>
          <p:cNvSpPr/>
          <p:nvPr/>
        </p:nvSpPr>
        <p:spPr>
          <a:xfrm>
            <a:off x="5867400" y="2667000"/>
            <a:ext cx="304800" cy="45720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Down Arrow 3"/>
          <p:cNvSpPr/>
          <p:nvPr/>
        </p:nvSpPr>
        <p:spPr>
          <a:xfrm>
            <a:off x="5867400" y="3962400"/>
            <a:ext cx="304800" cy="4572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flipH="1">
            <a:off x="5867400" y="5181600"/>
            <a:ext cx="335281" cy="4572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low-diagram-of-the-proposed-framework-for-age-and-gender-classification.png"/>
          <p:cNvPicPr>
            <a:picLocks noChangeAspect="1"/>
          </p:cNvPicPr>
          <p:nvPr/>
        </p:nvPicPr>
        <p:blipFill>
          <a:blip r:embed="rId2"/>
          <a:stretch>
            <a:fillRect/>
          </a:stretch>
        </p:blipFill>
        <p:spPr>
          <a:xfrm>
            <a:off x="838200" y="1371600"/>
            <a:ext cx="10441827" cy="46244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_PbufjFnPrpuqu6sl7ScyiA.png"/>
          <p:cNvPicPr>
            <a:picLocks noChangeAspect="1"/>
          </p:cNvPicPr>
          <p:nvPr/>
        </p:nvPicPr>
        <p:blipFill>
          <a:blip r:embed="rId2"/>
          <a:stretch>
            <a:fillRect/>
          </a:stretch>
        </p:blipFill>
        <p:spPr>
          <a:xfrm>
            <a:off x="838201" y="609601"/>
            <a:ext cx="10058400" cy="56387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33400"/>
            <a:ext cx="10962005" cy="11455379"/>
          </a:xfrm>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smtClean="0"/>
              <a:t>DEPLOYMENT</a:t>
            </a:r>
            <a:r>
              <a:rPr lang="en-IN" spc="-10" dirty="0" smtClean="0"/>
              <a:t/>
            </a:r>
            <a:br>
              <a:rPr lang="en-IN" spc="-10" dirty="0" smtClean="0"/>
            </a:br>
            <a:r>
              <a:rPr lang="en-US" sz="3200" spc="-10" dirty="0" smtClean="0">
                <a:solidFill>
                  <a:srgbClr val="FF0000"/>
                </a:solidFill>
                <a:latin typeface="Times New Roman" pitchFamily="18" charset="0"/>
                <a:cs typeface="Times New Roman" pitchFamily="18" charset="0"/>
              </a:rPr>
              <a:t>1.</a:t>
            </a:r>
            <a:r>
              <a:rPr lang="en-US" sz="3200" spc="-10" dirty="0" smtClean="0">
                <a:latin typeface="Times New Roman" pitchFamily="18" charset="0"/>
                <a:cs typeface="Times New Roman" pitchFamily="18" charset="0"/>
              </a:rPr>
              <a:t> </a:t>
            </a:r>
            <a:r>
              <a:rPr lang="en-US" sz="3200" spc="-10" dirty="0" smtClean="0">
                <a:solidFill>
                  <a:srgbClr val="FF0000"/>
                </a:solidFill>
                <a:latin typeface="Times New Roman" pitchFamily="18" charset="0"/>
                <a:cs typeface="Times New Roman" pitchFamily="18" charset="0"/>
              </a:rPr>
              <a:t>Import Libraries: </a:t>
            </a:r>
            <a:r>
              <a:rPr lang="en-US" sz="3200" spc="-10" dirty="0" smtClean="0">
                <a:solidFill>
                  <a:schemeClr val="tx1"/>
                </a:solidFill>
                <a:latin typeface="Times New Roman" pitchFamily="18" charset="0"/>
                <a:cs typeface="Times New Roman" pitchFamily="18" charset="0"/>
              </a:rPr>
              <a:t>Import necessary libraries like </a:t>
            </a:r>
            <a:r>
              <a:rPr lang="en-US" sz="3200" spc="-10" dirty="0" err="1" smtClean="0">
                <a:solidFill>
                  <a:schemeClr val="tx1"/>
                </a:solidFill>
                <a:latin typeface="Times New Roman" pitchFamily="18" charset="0"/>
                <a:cs typeface="Times New Roman" pitchFamily="18" charset="0"/>
              </a:rPr>
              <a:t>OpenCV</a:t>
            </a:r>
            <a:r>
              <a:rPr lang="en-US" sz="3200" spc="-10" dirty="0" smtClean="0">
                <a:solidFill>
                  <a:schemeClr val="tx1"/>
                </a:solidFill>
                <a:latin typeface="Times New Roman" pitchFamily="18" charset="0"/>
                <a:cs typeface="Times New Roman" pitchFamily="18" charset="0"/>
              </a:rPr>
              <a:t> for image processing.</a:t>
            </a:r>
            <a:br>
              <a:rPr lang="en-US" sz="3200" spc="-10" dirty="0" smtClean="0">
                <a:solidFill>
                  <a:schemeClr val="tx1"/>
                </a:solidFill>
                <a:latin typeface="Times New Roman" pitchFamily="18" charset="0"/>
                <a:cs typeface="Times New Roman" pitchFamily="18" charset="0"/>
              </a:rPr>
            </a:br>
            <a:r>
              <a:rPr lang="en-US" sz="3200" spc="-10" dirty="0" smtClean="0">
                <a:solidFill>
                  <a:schemeClr val="tx1"/>
                </a:solidFill>
                <a:latin typeface="Times New Roman" pitchFamily="18" charset="0"/>
                <a:cs typeface="Times New Roman" pitchFamily="18" charset="0"/>
              </a:rPr>
              <a:t>  </a:t>
            </a:r>
            <a:r>
              <a:rPr lang="en-US" sz="3200" spc="-10" dirty="0" smtClean="0">
                <a:latin typeface="Times New Roman" pitchFamily="18" charset="0"/>
                <a:cs typeface="Times New Roman" pitchFamily="18" charset="0"/>
              </a:rPr>
              <a:t/>
            </a:r>
            <a:br>
              <a:rPr lang="en-US" sz="3200" spc="-10" dirty="0" smtClean="0">
                <a:latin typeface="Times New Roman" pitchFamily="18" charset="0"/>
                <a:cs typeface="Times New Roman" pitchFamily="18" charset="0"/>
              </a:rPr>
            </a:br>
            <a:r>
              <a:rPr lang="en-US" sz="3200" spc="-10" dirty="0" smtClean="0">
                <a:solidFill>
                  <a:srgbClr val="FF0000"/>
                </a:solidFill>
                <a:latin typeface="Times New Roman" pitchFamily="18" charset="0"/>
                <a:cs typeface="Times New Roman" pitchFamily="18" charset="0"/>
              </a:rPr>
              <a:t>2. Load Models</a:t>
            </a:r>
            <a:r>
              <a:rPr lang="en-US" sz="3200" spc="-10" dirty="0" smtClean="0">
                <a:solidFill>
                  <a:schemeClr val="tx1"/>
                </a:solidFill>
                <a:latin typeface="Times New Roman" pitchFamily="18" charset="0"/>
                <a:cs typeface="Times New Roman" pitchFamily="18" charset="0"/>
              </a:rPr>
              <a:t>: Load pre-trained models for face and gender detection. Use a face detection model (e.g., </a:t>
            </a:r>
            <a:r>
              <a:rPr lang="en-US" sz="3200" spc="-10" dirty="0" err="1" smtClean="0">
                <a:solidFill>
                  <a:schemeClr val="tx1"/>
                </a:solidFill>
                <a:latin typeface="Times New Roman" pitchFamily="18" charset="0"/>
                <a:cs typeface="Times New Roman" pitchFamily="18" charset="0"/>
              </a:rPr>
              <a:t>Haar</a:t>
            </a:r>
            <a:r>
              <a:rPr lang="en-US" sz="3200" spc="-10" dirty="0" smtClean="0">
                <a:solidFill>
                  <a:schemeClr val="tx1"/>
                </a:solidFill>
                <a:latin typeface="Times New Roman" pitchFamily="18" charset="0"/>
                <a:cs typeface="Times New Roman" pitchFamily="18" charset="0"/>
              </a:rPr>
              <a:t> cascades) to detect faces in the image. Use a gender detection model (e.g., a pre-trained neural network) to predict the gender of each detected face.</a:t>
            </a:r>
            <a:r>
              <a:rPr lang="en-US" sz="3200" spc="-10" dirty="0" smtClean="0">
                <a:latin typeface="Times New Roman" pitchFamily="18" charset="0"/>
                <a:cs typeface="Times New Roman" pitchFamily="18" charset="0"/>
              </a:rPr>
              <a:t/>
            </a:r>
            <a:br>
              <a:rPr lang="en-US" sz="3200" spc="-10" dirty="0" smtClean="0">
                <a:latin typeface="Times New Roman" pitchFamily="18" charset="0"/>
                <a:cs typeface="Times New Roman" pitchFamily="18" charset="0"/>
              </a:rPr>
            </a:br>
            <a:r>
              <a:rPr lang="en-US" sz="3200" spc="-10" dirty="0" smtClean="0">
                <a:latin typeface="Times New Roman" pitchFamily="18" charset="0"/>
                <a:cs typeface="Times New Roman" pitchFamily="18" charset="0"/>
              </a:rPr>
              <a:t/>
            </a:r>
            <a:br>
              <a:rPr lang="en-US" sz="3200" spc="-10" dirty="0" smtClean="0">
                <a:latin typeface="Times New Roman" pitchFamily="18" charset="0"/>
                <a:cs typeface="Times New Roman" pitchFamily="18" charset="0"/>
              </a:rPr>
            </a:br>
            <a:r>
              <a:rPr lang="en-US" sz="3200" spc="-10" dirty="0" smtClean="0">
                <a:solidFill>
                  <a:srgbClr val="FF0000"/>
                </a:solidFill>
                <a:latin typeface="Times New Roman" pitchFamily="18" charset="0"/>
                <a:cs typeface="Times New Roman" pitchFamily="18" charset="0"/>
              </a:rPr>
              <a:t>3. Read Input Image: </a:t>
            </a:r>
            <a:r>
              <a:rPr lang="en-US" sz="3200" spc="-10" dirty="0" smtClean="0">
                <a:solidFill>
                  <a:schemeClr val="tx1"/>
                </a:solidFill>
                <a:latin typeface="Times New Roman" pitchFamily="18" charset="0"/>
                <a:cs typeface="Times New Roman" pitchFamily="18" charset="0"/>
              </a:rPr>
              <a:t>Read the input image where you want to perform gender and face detection.</a:t>
            </a:r>
            <a:r>
              <a:rPr lang="en-US" sz="3200" spc="-10" dirty="0" smtClean="0">
                <a:latin typeface="Times New Roman" pitchFamily="18" charset="0"/>
                <a:cs typeface="Times New Roman" pitchFamily="18" charset="0"/>
              </a:rPr>
              <a:t/>
            </a:r>
            <a:br>
              <a:rPr lang="en-US" sz="3200" spc="-10" dirty="0" smtClean="0">
                <a:latin typeface="Times New Roman" pitchFamily="18" charset="0"/>
                <a:cs typeface="Times New Roman" pitchFamily="18" charset="0"/>
              </a:rPr>
            </a:br>
            <a:r>
              <a:rPr lang="en-US" sz="3200" spc="-10" dirty="0" smtClean="0">
                <a:latin typeface="Times New Roman" pitchFamily="18" charset="0"/>
                <a:cs typeface="Times New Roman" pitchFamily="18" charset="0"/>
              </a:rPr>
              <a:t/>
            </a:r>
            <a:br>
              <a:rPr lang="en-US" sz="3200" spc="-10" dirty="0" smtClean="0">
                <a:latin typeface="Times New Roman" pitchFamily="18" charset="0"/>
                <a:cs typeface="Times New Roman" pitchFamily="18" charset="0"/>
              </a:rPr>
            </a:br>
            <a:r>
              <a:rPr lang="en-IN" spc="-10" dirty="0" smtClean="0"/>
              <a:t/>
            </a:r>
            <a:br>
              <a:rPr lang="en-IN" spc="-10" dirty="0" smtClean="0"/>
            </a:br>
            <a:r>
              <a:rPr lang="en-IN" spc="-10" dirty="0" smtClean="0"/>
              <a:t/>
            </a:r>
            <a:br>
              <a:rPr lang="en-IN" spc="-10" dirty="0" smtClean="0"/>
            </a:br>
            <a:r>
              <a:rPr lang="en-IN" spc="-10" dirty="0" smtClean="0"/>
              <a:t/>
            </a:r>
            <a:br>
              <a:rPr lang="en-IN" spc="-10" dirty="0" smtClean="0"/>
            </a:br>
            <a:r>
              <a:rPr lang="en-IN" spc="-10" dirty="0" smtClean="0"/>
              <a:t/>
            </a:r>
            <a:br>
              <a:rPr lang="en-IN" spc="-10" dirty="0" smtClean="0"/>
            </a:br>
            <a:r>
              <a:rPr lang="en-IN" spc="-10" dirty="0" smtClean="0"/>
              <a:t/>
            </a:r>
            <a:br>
              <a:rPr lang="en-IN" spc="-10" dirty="0" smtClean="0"/>
            </a:br>
            <a:r>
              <a:rPr lang="en-IN" spc="-10" dirty="0" smtClean="0"/>
              <a:t/>
            </a:r>
            <a:br>
              <a:rPr lang="en-IN" spc="-10" dirty="0" smtClean="0"/>
            </a:br>
            <a:r>
              <a:rPr lang="en-IN" spc="-10" dirty="0" smtClean="0"/>
              <a:t/>
            </a:r>
            <a:br>
              <a:rPr lang="en-IN" spc="-10" dirty="0" smtClean="0"/>
            </a:br>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990600"/>
            <a:ext cx="10287000" cy="4524315"/>
          </a:xfrm>
          <a:prstGeom prst="rect">
            <a:avLst/>
          </a:prstGeom>
        </p:spPr>
        <p:txBody>
          <a:bodyPr wrap="square">
            <a:spAutoFit/>
          </a:bodyPr>
          <a:lstStyle/>
          <a:p>
            <a:r>
              <a:rPr lang="en-US" sz="3200" b="1" dirty="0" smtClean="0">
                <a:solidFill>
                  <a:srgbClr val="FF0000"/>
                </a:solidFill>
                <a:latin typeface="Times New Roman" pitchFamily="18" charset="0"/>
                <a:cs typeface="Times New Roman" pitchFamily="18" charset="0"/>
              </a:rPr>
              <a:t>4.Pre-process </a:t>
            </a:r>
            <a:r>
              <a:rPr lang="en-US" sz="3200" b="1" dirty="0">
                <a:solidFill>
                  <a:srgbClr val="FF0000"/>
                </a:solidFill>
                <a:latin typeface="Times New Roman" pitchFamily="18" charset="0"/>
                <a:cs typeface="Times New Roman" pitchFamily="18" charset="0"/>
              </a:rPr>
              <a:t>Image</a:t>
            </a:r>
            <a:r>
              <a:rPr lang="en-US" sz="3200" dirty="0">
                <a:solidFill>
                  <a:srgbClr val="FF0000"/>
                </a:solidFill>
                <a:latin typeface="Times New Roman" pitchFamily="18" charset="0"/>
                <a:cs typeface="Times New Roman" pitchFamily="18" charset="0"/>
              </a:rPr>
              <a:t>: </a:t>
            </a:r>
            <a:r>
              <a:rPr lang="en-US" sz="3200" dirty="0">
                <a:latin typeface="Times New Roman" pitchFamily="18" charset="0"/>
                <a:cs typeface="Times New Roman" pitchFamily="18" charset="0"/>
              </a:rPr>
              <a:t>Convert the input image to grayscale as some face detection algorithms work better with grayscale images.</a:t>
            </a:r>
          </a:p>
          <a:p>
            <a:r>
              <a:rPr lang="en-US" sz="3200" b="1" dirty="0" smtClean="0">
                <a:solidFill>
                  <a:srgbClr val="FF0000"/>
                </a:solidFill>
                <a:latin typeface="Times New Roman" pitchFamily="18" charset="0"/>
                <a:cs typeface="Times New Roman" pitchFamily="18" charset="0"/>
              </a:rPr>
              <a:t>5.Detect </a:t>
            </a:r>
            <a:r>
              <a:rPr lang="en-US" sz="3200" b="1" dirty="0">
                <a:solidFill>
                  <a:srgbClr val="FF0000"/>
                </a:solidFill>
                <a:latin typeface="Times New Roman" pitchFamily="18" charset="0"/>
                <a:cs typeface="Times New Roman" pitchFamily="18" charset="0"/>
              </a:rPr>
              <a:t>Faces</a:t>
            </a:r>
            <a:r>
              <a:rPr lang="en-US" sz="3200" dirty="0">
                <a:solidFill>
                  <a:srgbClr val="FF0000"/>
                </a:solidFill>
                <a:latin typeface="Times New Roman" pitchFamily="18" charset="0"/>
                <a:cs typeface="Times New Roman" pitchFamily="18" charset="0"/>
              </a:rPr>
              <a:t>: </a:t>
            </a:r>
            <a:r>
              <a:rPr lang="en-US" sz="3200" dirty="0">
                <a:latin typeface="Times New Roman" pitchFamily="18" charset="0"/>
                <a:cs typeface="Times New Roman" pitchFamily="18" charset="0"/>
              </a:rPr>
              <a:t>Use the face detection model to detect faces in the input image. This will provide you with the coordinates of bounding boxes around detected faces.</a:t>
            </a:r>
          </a:p>
          <a:p>
            <a:r>
              <a:rPr lang="en-US" sz="3200" b="1" dirty="0" smtClean="0">
                <a:solidFill>
                  <a:srgbClr val="FF0000"/>
                </a:solidFill>
                <a:latin typeface="Times New Roman" pitchFamily="18" charset="0"/>
                <a:cs typeface="Times New Roman" pitchFamily="18" charset="0"/>
              </a:rPr>
              <a:t>6.Extract </a:t>
            </a:r>
            <a:r>
              <a:rPr lang="en-US" sz="3200" b="1" dirty="0">
                <a:solidFill>
                  <a:srgbClr val="FF0000"/>
                </a:solidFill>
                <a:latin typeface="Times New Roman" pitchFamily="18" charset="0"/>
                <a:cs typeface="Times New Roman" pitchFamily="18" charset="0"/>
              </a:rPr>
              <a:t>Face ROI</a:t>
            </a:r>
            <a:r>
              <a:rPr lang="en-US" sz="3200" dirty="0">
                <a:latin typeface="Times New Roman" pitchFamily="18" charset="0"/>
                <a:cs typeface="Times New Roman" pitchFamily="18" charset="0"/>
              </a:rPr>
              <a:t>: For each detected face, extract the region of interest (ROI) from the original image using the bounding box coordinates</a:t>
            </a:r>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TotalTime>
  <Words>419</Words>
  <Application>Microsoft Office PowerPoint</Application>
  <PresentationFormat>Custom</PresentationFormat>
  <Paragraphs>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OUTLINE</vt:lpstr>
      <vt:lpstr>PROBLEM STATEMENT  ● In this project we are going to detect the problems for find out the age and gender errors.   ● Here detection of errors in ages and genders is not easily without utilisation of data science applications.   ● The identification and data errors for prediction of ages and genders in the particular peoples is impossible. </vt:lpstr>
      <vt:lpstr>PROPOSED SOLUTION ●The data science is one of the tool for prediction of gender and ages by using the programming languages and codings.  ●The fundamental and advanced concepts of data science by advanced application of algorithm in this project.  FORMULA 1.Lage​=N1​∑i=1N​(yage(i)​−y^​age(i)​)2 2. Lcombined​=α⋅Lgender​ +β⋅Lage​         </vt:lpstr>
      <vt:lpstr> SYSTEM APPROACH          Collection of data from sources              Data analysing and modifications          Programming tools and algorithms for age and gender predictors  Result and conclusion         </vt:lpstr>
      <vt:lpstr>Slide 6</vt:lpstr>
      <vt:lpstr>Slide 7</vt:lpstr>
      <vt:lpstr>ALGORITHM &amp; DEPLOYMENT 1. Import Libraries: Import necessary libraries like OpenCV for image processing.    2. Load Models: Load pre-trained models for face and gender detection. Use a face detection model (e.g., Haar cascades) to detect faces in the image. Use a gender detection model (e.g., a pre-trained neural network) to predict the gender of each detected face.  3. Read Input Image: Read the input image where you want to perform gender and face detection.         </vt:lpstr>
      <vt:lpstr>Slide 9</vt:lpstr>
      <vt:lpstr>Slide 10</vt:lpstr>
      <vt:lpstr>RESULT</vt:lpstr>
      <vt:lpstr> CONCLUSION ●In conclusion, the gender and face detection algorithm successfully analyzed the input image, accurately detecting the faces of individuals and predicting their genders.   ●The algorithm utilized pre-trained models for face detection and gender classification, enabling it to efficiently process the image data.   </vt:lpstr>
      <vt:lpstr>FUTURE SCOPE</vt:lpstr>
      <vt:lpstr>Slide 14</vt:lpstr>
      <vt:lpstr>REFERENCES 1. A. Kumar and F. Shaik,” Importance of Image Processing”, 2016.  2. Chenjing Yan, Congyan Lang, Tao Wang, Xuetao Du, and Chen Zhang,” Age Estimation Based on Convolutional Neural Network”, 2014 Springer International Publishing Switzerland.  3.Gupta, A. (2021, September 4). Some Amazing Applications of OpenCV Library. Analytics Vidhya. Retrieved January 15, 2023, from https://www.analyticsvidhya.com/blog/2021/09/some-amazing-applications-of-opencv  4.Awati, R. (2022). What are convolutional neural networks? TechTarget. Retrieved January 15, 2023, from https://www.techtarget.com/searchenterpriseai/definition/convolutional   5.http://www.jetir.org/papers/JETIR2402573.pdf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WELCOME</dc:creator>
  <cp:lastModifiedBy>Windows User</cp:lastModifiedBy>
  <cp:revision>41</cp:revision>
  <dcterms:created xsi:type="dcterms:W3CDTF">2024-04-12T05:42:38Z</dcterms:created>
  <dcterms:modified xsi:type="dcterms:W3CDTF">2024-04-13T08:27:09Z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2024-04-12T00:00:00Z</vt:filetime>
  </property>
  <property fmtid="{D5CDD505-2E9C-101B-9397-08002B2CF9AE}" pid="4" name="Producer">
    <vt:lpwstr>3-Heights(TM) PDF Security Shell 4.8.25.2 (http://www.pdf-tools.com)</vt:lpwstr>
  </property>
</Properties>
</file>