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7" r:id="rId2"/>
    <p:sldId id="258" r:id="rId3"/>
    <p:sldId id="259" r:id="rId4"/>
    <p:sldId id="260" r:id="rId5"/>
    <p:sldId id="261" r:id="rId6"/>
    <p:sldId id="262" r:id="rId7"/>
    <p:sldId id="267" r:id="rId8"/>
    <p:sldId id="269" r:id="rId9"/>
    <p:sldId id="263" r:id="rId10"/>
    <p:sldId id="264" r:id="rId11"/>
    <p:sldId id="284" r:id="rId12"/>
    <p:sldId id="283" r:id="rId13"/>
    <p:sldId id="287" r:id="rId14"/>
    <p:sldId id="288" r:id="rId15"/>
    <p:sldId id="285" r:id="rId16"/>
    <p:sldId id="286"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265" r:id="rId39"/>
    <p:sldId id="310" r:id="rId40"/>
    <p:sldId id="315" r:id="rId41"/>
    <p:sldId id="314" r:id="rId42"/>
    <p:sldId id="313" r:id="rId43"/>
    <p:sldId id="312" r:id="rId44"/>
    <p:sldId id="311" r:id="rId45"/>
    <p:sldId id="31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85CB824-2D1E-4F5E-B11D-482305D92053}">
          <p14:sldIdLst>
            <p14:sldId id="257"/>
            <p14:sldId id="258"/>
            <p14:sldId id="259"/>
            <p14:sldId id="260"/>
            <p14:sldId id="261"/>
            <p14:sldId id="262"/>
            <p14:sldId id="267"/>
            <p14:sldId id="269"/>
            <p14:sldId id="263"/>
            <p14:sldId id="264"/>
            <p14:sldId id="284"/>
            <p14:sldId id="283"/>
            <p14:sldId id="287"/>
            <p14:sldId id="288"/>
            <p14:sldId id="285"/>
            <p14:sldId id="286"/>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265"/>
            <p14:sldId id="310"/>
            <p14:sldId id="315"/>
            <p14:sldId id="314"/>
            <p14:sldId id="313"/>
            <p14:sldId id="312"/>
            <p14:sldId id="311"/>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autoAdjust="0"/>
    <p:restoredTop sz="94660"/>
  </p:normalViewPr>
  <p:slideViewPr>
    <p:cSldViewPr snapToGrid="0">
      <p:cViewPr varScale="1">
        <p:scale>
          <a:sx n="63" d="100"/>
          <a:sy n="63" d="100"/>
        </p:scale>
        <p:origin x="908"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60C1F0-F41F-4840-B22A-ADCD450C19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C7132D4-AD71-4BB7-9B70-6241D24139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5AF434-C69F-4A54-8569-ED030872FC2B}" type="datetimeFigureOut">
              <a:rPr lang="en-IN" smtClean="0"/>
              <a:t>03-01-2022</a:t>
            </a:fld>
            <a:endParaRPr lang="en-IN"/>
          </a:p>
        </p:txBody>
      </p:sp>
      <p:sp>
        <p:nvSpPr>
          <p:cNvPr id="4" name="Footer Placeholder 3">
            <a:extLst>
              <a:ext uri="{FF2B5EF4-FFF2-40B4-BE49-F238E27FC236}">
                <a16:creationId xmlns:a16="http://schemas.microsoft.com/office/drawing/2014/main" id="{0DA15ED2-6940-4824-9A87-C5E96FE6011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11478AA-2ACE-4142-AFAD-2F07A0950D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B63E02-2766-4C41-98F5-97B0E6E89648}" type="slidenum">
              <a:rPr lang="en-IN" smtClean="0"/>
              <a:t>‹#›</a:t>
            </a:fld>
            <a:endParaRPr lang="en-IN"/>
          </a:p>
        </p:txBody>
      </p:sp>
    </p:spTree>
    <p:extLst>
      <p:ext uri="{BB962C8B-B14F-4D97-AF65-F5344CB8AC3E}">
        <p14:creationId xmlns:p14="http://schemas.microsoft.com/office/powerpoint/2010/main" val="233727870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28981-E803-47A7-AF6A-FA93C460C73F}" type="datetimeFigureOut">
              <a:rPr lang="en-IN" smtClean="0"/>
              <a:t>03-01-2022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958E0-38FE-49EF-95BD-786D70C0BD92}" type="slidenum">
              <a:rPr lang="en-IN" smtClean="0"/>
              <a:t>‹#›</a:t>
            </a:fld>
            <a:endParaRPr lang="en-IN"/>
          </a:p>
        </p:txBody>
      </p:sp>
    </p:spTree>
    <p:extLst>
      <p:ext uri="{BB962C8B-B14F-4D97-AF65-F5344CB8AC3E}">
        <p14:creationId xmlns:p14="http://schemas.microsoft.com/office/powerpoint/2010/main" val="341777482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35885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3177665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333467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BBC6-C048-4C82-B2E4-A2F38861F4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4A2AA1-0556-46CB-ACFC-34D1E70E4F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5BAD44-6292-41E1-8B40-ABE02CB2D468}"/>
              </a:ext>
            </a:extLst>
          </p:cNvPr>
          <p:cNvSpPr>
            <a:spLocks noGrp="1"/>
          </p:cNvSpPr>
          <p:nvPr>
            <p:ph type="dt" sz="half" idx="10"/>
          </p:nvPr>
        </p:nvSpPr>
        <p:spPr/>
        <p:txBody>
          <a:bodyPr/>
          <a:lstStyle/>
          <a:p>
            <a:fld id="{F22D239E-C709-41C2-94C3-4A49FBD6675E}" type="datetime1">
              <a:rPr lang="en-IN" smtClean="0"/>
              <a:t>03-01-2022</a:t>
            </a:fld>
            <a:endParaRPr lang="en-IN"/>
          </a:p>
        </p:txBody>
      </p:sp>
      <p:sp>
        <p:nvSpPr>
          <p:cNvPr id="5" name="Footer Placeholder 4">
            <a:extLst>
              <a:ext uri="{FF2B5EF4-FFF2-40B4-BE49-F238E27FC236}">
                <a16:creationId xmlns:a16="http://schemas.microsoft.com/office/drawing/2014/main" id="{DB78C0C5-1ED2-4DA1-93D7-B642ABAB0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43CEE4-3120-4C84-B60F-AFAB566DA3E5}"/>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1942292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2788-B490-41F9-950F-92D9E8AA7C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09DB79-B888-4964-839E-5BB39E2AAA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5E4EA2-37A6-4839-80CC-6891BF555AAF}"/>
              </a:ext>
            </a:extLst>
          </p:cNvPr>
          <p:cNvSpPr>
            <a:spLocks noGrp="1"/>
          </p:cNvSpPr>
          <p:nvPr>
            <p:ph type="dt" sz="half" idx="10"/>
          </p:nvPr>
        </p:nvSpPr>
        <p:spPr/>
        <p:txBody>
          <a:bodyPr/>
          <a:lstStyle/>
          <a:p>
            <a:fld id="{FA48119C-44EF-4E8D-A587-A5C572EAB24C}" type="datetime1">
              <a:rPr lang="en-IN" smtClean="0"/>
              <a:t>03-01-2022</a:t>
            </a:fld>
            <a:endParaRPr lang="en-IN"/>
          </a:p>
        </p:txBody>
      </p:sp>
      <p:sp>
        <p:nvSpPr>
          <p:cNvPr id="5" name="Footer Placeholder 4">
            <a:extLst>
              <a:ext uri="{FF2B5EF4-FFF2-40B4-BE49-F238E27FC236}">
                <a16:creationId xmlns:a16="http://schemas.microsoft.com/office/drawing/2014/main" id="{82EB7ADC-D9ED-444E-AD60-B97EE78B6D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C19F5B-8A92-4FAE-B19D-53E57DEB2008}"/>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49321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A2A757-F934-455F-89D0-9A3A834823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6F803A-2B33-484F-B5C5-4F29098215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1B259A-7064-465B-81F7-134B4101417C}"/>
              </a:ext>
            </a:extLst>
          </p:cNvPr>
          <p:cNvSpPr>
            <a:spLocks noGrp="1"/>
          </p:cNvSpPr>
          <p:nvPr>
            <p:ph type="dt" sz="half" idx="10"/>
          </p:nvPr>
        </p:nvSpPr>
        <p:spPr/>
        <p:txBody>
          <a:bodyPr/>
          <a:lstStyle/>
          <a:p>
            <a:fld id="{496663CF-6A86-4EA6-BDB7-84A75DAC3BBC}" type="datetime1">
              <a:rPr lang="en-IN" smtClean="0"/>
              <a:t>03-01-2022</a:t>
            </a:fld>
            <a:endParaRPr lang="en-IN"/>
          </a:p>
        </p:txBody>
      </p:sp>
      <p:sp>
        <p:nvSpPr>
          <p:cNvPr id="5" name="Footer Placeholder 4">
            <a:extLst>
              <a:ext uri="{FF2B5EF4-FFF2-40B4-BE49-F238E27FC236}">
                <a16:creationId xmlns:a16="http://schemas.microsoft.com/office/drawing/2014/main" id="{AAC5678D-D4BD-483B-BBF0-00035B4969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B66934-79B8-4917-BC86-B83B82DE7DD5}"/>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67790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CA648-ABF3-405B-AF49-77BE02EDC0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C1B15D-349B-4236-B4F7-73F1277162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8F16CF-679F-4D48-8C19-BB4E042DB5E4}"/>
              </a:ext>
            </a:extLst>
          </p:cNvPr>
          <p:cNvSpPr>
            <a:spLocks noGrp="1"/>
          </p:cNvSpPr>
          <p:nvPr>
            <p:ph type="dt" sz="half" idx="10"/>
          </p:nvPr>
        </p:nvSpPr>
        <p:spPr/>
        <p:txBody>
          <a:bodyPr/>
          <a:lstStyle/>
          <a:p>
            <a:fld id="{BB2EEBBD-9800-4785-8A45-3EF8F57B0CE0}" type="datetime1">
              <a:rPr lang="en-IN" smtClean="0"/>
              <a:t>03-01-2022</a:t>
            </a:fld>
            <a:endParaRPr lang="en-IN"/>
          </a:p>
        </p:txBody>
      </p:sp>
      <p:sp>
        <p:nvSpPr>
          <p:cNvPr id="5" name="Footer Placeholder 4">
            <a:extLst>
              <a:ext uri="{FF2B5EF4-FFF2-40B4-BE49-F238E27FC236}">
                <a16:creationId xmlns:a16="http://schemas.microsoft.com/office/drawing/2014/main" id="{955FDDCD-478A-4991-9E9F-182DBBDBAF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B4D5AD-D677-4A62-A966-C9E879BB616E}"/>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369375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26C66-9EAF-4755-A084-0655ABF578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048900-10CA-4A39-95E7-A4DFC4AE9F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9E2287-5B7A-43A1-9614-E4DC03CE6CBD}"/>
              </a:ext>
            </a:extLst>
          </p:cNvPr>
          <p:cNvSpPr>
            <a:spLocks noGrp="1"/>
          </p:cNvSpPr>
          <p:nvPr>
            <p:ph type="dt" sz="half" idx="10"/>
          </p:nvPr>
        </p:nvSpPr>
        <p:spPr/>
        <p:txBody>
          <a:bodyPr/>
          <a:lstStyle/>
          <a:p>
            <a:fld id="{00C7F89B-CE89-41F4-8D17-B64D67D3692C}" type="datetime1">
              <a:rPr lang="en-IN" smtClean="0"/>
              <a:t>03-01-2022</a:t>
            </a:fld>
            <a:endParaRPr lang="en-IN"/>
          </a:p>
        </p:txBody>
      </p:sp>
      <p:sp>
        <p:nvSpPr>
          <p:cNvPr id="5" name="Footer Placeholder 4">
            <a:extLst>
              <a:ext uri="{FF2B5EF4-FFF2-40B4-BE49-F238E27FC236}">
                <a16:creationId xmlns:a16="http://schemas.microsoft.com/office/drawing/2014/main" id="{BDFD10A4-B1C4-40A4-93C1-D89D90A1B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3A2153-7906-47ED-A096-C33C21176E63}"/>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1754557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EA10-D2D9-4998-8488-783A0BECB3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3299F8-EBA6-437F-9D76-2D4BCF7D7D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16A4FC-FA72-44F7-A279-4668B7A3DF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ACCAC8-93D0-4CE9-868E-744A1C85A5F3}"/>
              </a:ext>
            </a:extLst>
          </p:cNvPr>
          <p:cNvSpPr>
            <a:spLocks noGrp="1"/>
          </p:cNvSpPr>
          <p:nvPr>
            <p:ph type="dt" sz="half" idx="10"/>
          </p:nvPr>
        </p:nvSpPr>
        <p:spPr/>
        <p:txBody>
          <a:bodyPr/>
          <a:lstStyle/>
          <a:p>
            <a:fld id="{890496A0-50F6-41D1-9BBE-BF4B47D64A26}" type="datetime1">
              <a:rPr lang="en-IN" smtClean="0"/>
              <a:t>03-01-2022</a:t>
            </a:fld>
            <a:endParaRPr lang="en-IN"/>
          </a:p>
        </p:txBody>
      </p:sp>
      <p:sp>
        <p:nvSpPr>
          <p:cNvPr id="6" name="Footer Placeholder 5">
            <a:extLst>
              <a:ext uri="{FF2B5EF4-FFF2-40B4-BE49-F238E27FC236}">
                <a16:creationId xmlns:a16="http://schemas.microsoft.com/office/drawing/2014/main" id="{53FE2429-ECEC-47BE-87F5-D19011D6E6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E1CDBE-09E8-4229-B083-C4651A178894}"/>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405292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6D880-FF33-4BF8-BA0B-53F59E62FD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391D9D-EAFD-48EF-B038-F6CD2FEA28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C753E0-065A-4BFD-B730-09B78F9F85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BBBDDA-D1D1-4968-BE29-D9F13C7713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C67589-EADD-4300-9DC4-A966C8ADB6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2014FE-BA42-478D-AA8F-D580029351B0}"/>
              </a:ext>
            </a:extLst>
          </p:cNvPr>
          <p:cNvSpPr>
            <a:spLocks noGrp="1"/>
          </p:cNvSpPr>
          <p:nvPr>
            <p:ph type="dt" sz="half" idx="10"/>
          </p:nvPr>
        </p:nvSpPr>
        <p:spPr/>
        <p:txBody>
          <a:bodyPr/>
          <a:lstStyle/>
          <a:p>
            <a:fld id="{BC9078F5-5139-4424-A8D1-71DCA962CE5B}" type="datetime1">
              <a:rPr lang="en-IN" smtClean="0"/>
              <a:t>03-01-2022</a:t>
            </a:fld>
            <a:endParaRPr lang="en-IN"/>
          </a:p>
        </p:txBody>
      </p:sp>
      <p:sp>
        <p:nvSpPr>
          <p:cNvPr id="8" name="Footer Placeholder 7">
            <a:extLst>
              <a:ext uri="{FF2B5EF4-FFF2-40B4-BE49-F238E27FC236}">
                <a16:creationId xmlns:a16="http://schemas.microsoft.com/office/drawing/2014/main" id="{A2F14FEF-789E-46FD-BE53-91DBECFB55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3200FE-63AF-4100-9567-D1E30F165066}"/>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416162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9F42-4D50-4A18-82FC-DF290DFB3C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25B9BF-6021-4706-AC1F-641E4C26D6C0}"/>
              </a:ext>
            </a:extLst>
          </p:cNvPr>
          <p:cNvSpPr>
            <a:spLocks noGrp="1"/>
          </p:cNvSpPr>
          <p:nvPr>
            <p:ph type="dt" sz="half" idx="10"/>
          </p:nvPr>
        </p:nvSpPr>
        <p:spPr/>
        <p:txBody>
          <a:bodyPr/>
          <a:lstStyle/>
          <a:p>
            <a:fld id="{53A69665-47A0-4845-BA0C-3A8B4D4C9C4F}" type="datetime1">
              <a:rPr lang="en-IN" smtClean="0"/>
              <a:t>03-01-2022</a:t>
            </a:fld>
            <a:endParaRPr lang="en-IN"/>
          </a:p>
        </p:txBody>
      </p:sp>
      <p:sp>
        <p:nvSpPr>
          <p:cNvPr id="4" name="Footer Placeholder 3">
            <a:extLst>
              <a:ext uri="{FF2B5EF4-FFF2-40B4-BE49-F238E27FC236}">
                <a16:creationId xmlns:a16="http://schemas.microsoft.com/office/drawing/2014/main" id="{EF779499-031F-4E2B-9C57-03D3D22DB2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749B18-768D-4941-9DFB-569FBEF2A770}"/>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3352700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7B5144-1FDA-400F-A132-61BE70CE40A2}"/>
              </a:ext>
            </a:extLst>
          </p:cNvPr>
          <p:cNvSpPr>
            <a:spLocks noGrp="1"/>
          </p:cNvSpPr>
          <p:nvPr>
            <p:ph type="dt" sz="half" idx="10"/>
          </p:nvPr>
        </p:nvSpPr>
        <p:spPr/>
        <p:txBody>
          <a:bodyPr/>
          <a:lstStyle/>
          <a:p>
            <a:fld id="{CC2966DA-BFEE-4AFC-A678-B56BA88EF061}" type="datetime1">
              <a:rPr lang="en-IN" smtClean="0"/>
              <a:t>03-01-2022</a:t>
            </a:fld>
            <a:endParaRPr lang="en-IN"/>
          </a:p>
        </p:txBody>
      </p:sp>
      <p:sp>
        <p:nvSpPr>
          <p:cNvPr id="3" name="Footer Placeholder 2">
            <a:extLst>
              <a:ext uri="{FF2B5EF4-FFF2-40B4-BE49-F238E27FC236}">
                <a16:creationId xmlns:a16="http://schemas.microsoft.com/office/drawing/2014/main" id="{B867D7B2-4161-4C2F-A6FA-05671BBC91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BC8754-B491-4341-B772-68AB394B3269}"/>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2692652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DD1CF-B908-45B3-BD91-E3BD2BA85F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BAE4DE-F20A-46A4-AFF7-C22B739290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8E285D-07B2-49C2-8729-670DC98AC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C39B6F-9B4E-4234-8C21-AA387B852734}"/>
              </a:ext>
            </a:extLst>
          </p:cNvPr>
          <p:cNvSpPr>
            <a:spLocks noGrp="1"/>
          </p:cNvSpPr>
          <p:nvPr>
            <p:ph type="dt" sz="half" idx="10"/>
          </p:nvPr>
        </p:nvSpPr>
        <p:spPr/>
        <p:txBody>
          <a:bodyPr/>
          <a:lstStyle/>
          <a:p>
            <a:fld id="{3C580999-A51D-4737-8B92-1546650074F8}" type="datetime1">
              <a:rPr lang="en-IN" smtClean="0"/>
              <a:t>03-01-2022</a:t>
            </a:fld>
            <a:endParaRPr lang="en-IN"/>
          </a:p>
        </p:txBody>
      </p:sp>
      <p:sp>
        <p:nvSpPr>
          <p:cNvPr id="6" name="Footer Placeholder 5">
            <a:extLst>
              <a:ext uri="{FF2B5EF4-FFF2-40B4-BE49-F238E27FC236}">
                <a16:creationId xmlns:a16="http://schemas.microsoft.com/office/drawing/2014/main" id="{87A358FF-2948-4011-B571-DB85B2FA54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D8D285-946B-4E7E-B4C3-8CCD13E912FE}"/>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2476627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8571E-1D55-414C-86E3-FBA6CA2A6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D72BDB-7DB8-40E1-B377-101A21C8F7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A50BDE-EE34-4734-8F01-5D44268C65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D5889-CEC8-4E13-9230-20CD5C789495}"/>
              </a:ext>
            </a:extLst>
          </p:cNvPr>
          <p:cNvSpPr>
            <a:spLocks noGrp="1"/>
          </p:cNvSpPr>
          <p:nvPr>
            <p:ph type="dt" sz="half" idx="10"/>
          </p:nvPr>
        </p:nvSpPr>
        <p:spPr/>
        <p:txBody>
          <a:bodyPr/>
          <a:lstStyle/>
          <a:p>
            <a:fld id="{C98CB7C5-F53D-4C4E-B6E8-A82F31C454A2}" type="datetime1">
              <a:rPr lang="en-IN" smtClean="0"/>
              <a:t>03-01-2022</a:t>
            </a:fld>
            <a:endParaRPr lang="en-IN"/>
          </a:p>
        </p:txBody>
      </p:sp>
      <p:sp>
        <p:nvSpPr>
          <p:cNvPr id="6" name="Footer Placeholder 5">
            <a:extLst>
              <a:ext uri="{FF2B5EF4-FFF2-40B4-BE49-F238E27FC236}">
                <a16:creationId xmlns:a16="http://schemas.microsoft.com/office/drawing/2014/main" id="{84F8E298-50B4-43BB-ADBF-D538A1274D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B8A3EC-C22E-4500-B552-E03796D13487}"/>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798674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1A5B7F-C985-4FD0-BB13-2D8878912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3F021A-9178-4C49-97FA-E46AB784B8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AE93F2-0662-48BE-99FC-2321CA8C6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FA914-6804-44F7-B93C-C6522A07BAB7}" type="datetime1">
              <a:rPr lang="en-IN" smtClean="0"/>
              <a:t>03-01-2022</a:t>
            </a:fld>
            <a:endParaRPr lang="en-IN"/>
          </a:p>
        </p:txBody>
      </p:sp>
      <p:sp>
        <p:nvSpPr>
          <p:cNvPr id="5" name="Footer Placeholder 4">
            <a:extLst>
              <a:ext uri="{FF2B5EF4-FFF2-40B4-BE49-F238E27FC236}">
                <a16:creationId xmlns:a16="http://schemas.microsoft.com/office/drawing/2014/main" id="{9A5AF0FA-58CE-4E1B-91B0-0F53D9961A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13BF5D-949E-4E28-BB17-8A01A4FEF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F642A-1347-40E3-ABF3-3DBE15D3D4D5}" type="slidenum">
              <a:rPr lang="en-IN" smtClean="0"/>
              <a:t>‹#›</a:t>
            </a:fld>
            <a:endParaRPr lang="en-IN"/>
          </a:p>
        </p:txBody>
      </p:sp>
    </p:spTree>
    <p:extLst>
      <p:ext uri="{BB962C8B-B14F-4D97-AF65-F5344CB8AC3E}">
        <p14:creationId xmlns:p14="http://schemas.microsoft.com/office/powerpoint/2010/main" val="3855906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1E56-84A7-4E4D-9862-C5037F440322}"/>
              </a:ext>
            </a:extLst>
          </p:cNvPr>
          <p:cNvSpPr>
            <a:spLocks noGrp="1"/>
          </p:cNvSpPr>
          <p:nvPr>
            <p:ph type="ctrTitle"/>
          </p:nvPr>
        </p:nvSpPr>
        <p:spPr>
          <a:xfrm>
            <a:off x="4068000" y="-23259"/>
            <a:ext cx="3949700" cy="514350"/>
          </a:xfrm>
        </p:spPr>
        <p:txBody>
          <a:bodyPr lIns="0" tIns="0" rIns="0" bIns="0" anchor="ctr" anchorCtr="1">
            <a:normAutofit fontScale="90000"/>
          </a:bodyPr>
          <a:lstStyle/>
          <a:p>
            <a:pPr>
              <a:lnSpc>
                <a:spcPct val="150000"/>
              </a:lnSpc>
            </a:pPr>
            <a:r>
              <a:rPr lang="en-US" sz="1800" b="1" dirty="0">
                <a:solidFill>
                  <a:srgbClr val="262699"/>
                </a:solidFill>
                <a:effectLst/>
                <a:latin typeface="Times New Roman" panose="02020603050405020304" pitchFamily="18" charset="0"/>
                <a:ea typeface="Calibri" panose="020F0502020204030204" pitchFamily="34" charset="0"/>
                <a:cs typeface="Times New Roman" panose="02020603050405020304" pitchFamily="18" charset="0"/>
              </a:rPr>
              <a:t>SRM UNIVERSITY ANDHRA PRADESH</a:t>
            </a:r>
            <a:endParaRPr lang="en-IN" sz="1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361507" y="519685"/>
            <a:ext cx="11451265" cy="6221357"/>
          </a:xfrm>
        </p:spPr>
        <p:txBody>
          <a:bodyPr tIns="0" bIns="0" anchor="ctr" anchorCtr="1">
            <a:normAutofit fontScale="25000" lnSpcReduction="20000"/>
          </a:bodyPr>
          <a:lstStyle/>
          <a:p>
            <a:pPr>
              <a:lnSpc>
                <a:spcPct val="170000"/>
              </a:lnSpc>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Introduction to Programming Using C Project Report On</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70000"/>
              </a:lnSpc>
            </a:pPr>
            <a:r>
              <a:rPr lang="en-US" sz="48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Electronic Railway Ticket Booking (ERTB PROJECT)</a:t>
            </a:r>
          </a:p>
          <a:p>
            <a:pPr algn="ctr">
              <a:lnSpc>
                <a:spcPct val="170000"/>
              </a:lnSpc>
              <a:spcAft>
                <a:spcPts val="800"/>
              </a:spcAft>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Submitted In Partial Fulfillment For The Award Of The Degree In</a:t>
            </a:r>
            <a:endParaRPr lang="en-IN" sz="3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70000"/>
              </a:lnSpc>
              <a:spcAft>
                <a:spcPts val="8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BACHELOR OF TECHNOLOGY</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70000"/>
              </a:lnSpc>
              <a:spcAft>
                <a:spcPts val="8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IN</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70000"/>
              </a:lnSpc>
              <a:spcAft>
                <a:spcPts val="800"/>
              </a:spcAft>
            </a:pPr>
            <a:r>
              <a:rPr lang="en-US" sz="4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COMPUTER SCIENCE AND ENGINEERING</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70000"/>
              </a:lnSpc>
              <a:spcAft>
                <a:spcPts val="8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Submitted by</a:t>
            </a:r>
          </a:p>
          <a:p>
            <a:pPr>
              <a:lnSpc>
                <a:spcPct val="170000"/>
              </a:lnSpc>
              <a:spcAft>
                <a:spcPts val="800"/>
              </a:spcAft>
            </a:pPr>
            <a:r>
              <a:rPr lang="en-US" sz="37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          Group:12</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800" dirty="0" err="1">
                <a:effectLst/>
                <a:latin typeface="Times New Roman" panose="02020603050405020304" pitchFamily="18" charset="0"/>
                <a:ea typeface="Calibri" panose="020F0502020204030204" pitchFamily="34" charset="0"/>
                <a:cs typeface="Times New Roman" panose="02020603050405020304" pitchFamily="18" charset="0"/>
              </a:rPr>
              <a:t>Section:C</a:t>
            </a:r>
            <a:endParaRPr lang="en-IN" sz="48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70000"/>
              </a:lnSpc>
              <a:spcAft>
                <a:spcPts val="8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1.Krishna Sai Raj </a:t>
            </a:r>
            <a:r>
              <a:rPr lang="en-US" sz="4800" b="1" dirty="0" err="1">
                <a:effectLst/>
                <a:latin typeface="Times New Roman" panose="02020603050405020304" pitchFamily="18" charset="0"/>
                <a:ea typeface="Calibri" panose="020F0502020204030204" pitchFamily="34" charset="0"/>
                <a:cs typeface="Times New Roman" panose="02020603050405020304" pitchFamily="18" charset="0"/>
              </a:rPr>
              <a:t>Ponneboina</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800" b="1" dirty="0">
                <a:latin typeface="Times New Roman" panose="02020603050405020304" pitchFamily="18" charset="0"/>
                <a:ea typeface="Calibri" panose="020F0502020204030204" pitchFamily="34" charset="0"/>
                <a:cs typeface="Times New Roman" panose="02020603050405020304" pitchFamily="18" charset="0"/>
              </a:rPr>
              <a:t> 						</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AP21110010165 </a:t>
            </a:r>
          </a:p>
          <a:p>
            <a:pPr marL="457200" indent="457200">
              <a:lnSpc>
                <a:spcPct val="170000"/>
              </a:lnSpc>
              <a:spcAft>
                <a:spcPts val="8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2. Milan </a:t>
            </a:r>
            <a:r>
              <a:rPr lang="en-US" sz="4800" b="1" dirty="0" err="1">
                <a:effectLst/>
                <a:latin typeface="Times New Roman" panose="02020603050405020304" pitchFamily="18" charset="0"/>
                <a:ea typeface="Calibri" panose="020F0502020204030204" pitchFamily="34" charset="0"/>
                <a:cs typeface="Times New Roman" panose="02020603050405020304" pitchFamily="18" charset="0"/>
              </a:rPr>
              <a:t>Liju</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 Mathew </a:t>
            </a:r>
            <a:r>
              <a:rPr lang="en-US" sz="4800" b="1" dirty="0">
                <a:latin typeface="Times New Roman" panose="02020603050405020304" pitchFamily="18" charset="0"/>
                <a:ea typeface="Calibri" panose="020F0502020204030204" pitchFamily="34" charset="0"/>
                <a:cs typeface="Times New Roman" panose="02020603050405020304" pitchFamily="18" charset="0"/>
              </a:rPr>
              <a:t> 							</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AP21110010166 </a:t>
            </a:r>
          </a:p>
          <a:p>
            <a:pPr marL="457200" indent="457200">
              <a:lnSpc>
                <a:spcPct val="170000"/>
              </a:lnSpc>
              <a:spcAft>
                <a:spcPts val="8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3. Gopi Chand </a:t>
            </a:r>
            <a:r>
              <a:rPr lang="en-US" sz="4800" b="1" dirty="0" err="1">
                <a:effectLst/>
                <a:latin typeface="Times New Roman" panose="02020603050405020304" pitchFamily="18" charset="0"/>
                <a:ea typeface="Calibri" panose="020F0502020204030204" pitchFamily="34" charset="0"/>
                <a:cs typeface="Times New Roman" panose="02020603050405020304" pitchFamily="18" charset="0"/>
              </a:rPr>
              <a:t>Medisetty</a:t>
            </a:r>
            <a:r>
              <a:rPr lang="en-US" sz="4800" b="1" dirty="0">
                <a:latin typeface="Times New Roman" panose="02020603050405020304" pitchFamily="18" charset="0"/>
                <a:ea typeface="Calibri" panose="020F0502020204030204" pitchFamily="34" charset="0"/>
                <a:cs typeface="Times New Roman" panose="02020603050405020304" pitchFamily="18" charset="0"/>
              </a:rPr>
              <a:t> 							</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AP21110010167</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70000"/>
              </a:lnSpc>
              <a:spcAft>
                <a:spcPts val="8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 Under the guidance of</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70000"/>
              </a:lnSpc>
              <a:spcAft>
                <a:spcPts val="800"/>
              </a:spcAft>
            </a:pPr>
            <a:r>
              <a:rPr lang="en-US" sz="4800" b="1" dirty="0" err="1">
                <a:effectLst/>
                <a:latin typeface="Times New Roman" panose="02020603050405020304" pitchFamily="18" charset="0"/>
                <a:ea typeface="Calibri" panose="020F0502020204030204" pitchFamily="34" charset="0"/>
                <a:cs typeface="Times New Roman" panose="02020603050405020304" pitchFamily="18" charset="0"/>
              </a:rPr>
              <a:t>Mrs.Vidya</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 V</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6BC5AD6-B0DF-41DA-B49D-41EF295A74F6}"/>
              </a:ext>
            </a:extLst>
          </p:cNvPr>
          <p:cNvSpPr>
            <a:spLocks noGrp="1"/>
          </p:cNvSpPr>
          <p:nvPr>
            <p:ph type="sldNum" sz="quarter" idx="12"/>
          </p:nvPr>
        </p:nvSpPr>
        <p:spPr/>
        <p:txBody>
          <a:bodyPr/>
          <a:lstStyle/>
          <a:p>
            <a:fld id="{054F642A-1347-40E3-ABF3-3DBE15D3D4D5}" type="slidenum">
              <a:rPr lang="en-IN" smtClean="0"/>
              <a:t>1</a:t>
            </a:fld>
            <a:endParaRPr lang="en-IN"/>
          </a:p>
        </p:txBody>
      </p:sp>
    </p:spTree>
    <p:extLst>
      <p:ext uri="{BB962C8B-B14F-4D97-AF65-F5344CB8AC3E}">
        <p14:creationId xmlns:p14="http://schemas.microsoft.com/office/powerpoint/2010/main" val="3574888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69358" y="170011"/>
            <a:ext cx="11653283" cy="6551464"/>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p>
          <a:p>
            <a:pPr algn="just"/>
            <a:r>
              <a:rPr lang="en-US" sz="1100" b="1" dirty="0">
                <a:effectLst/>
                <a:latin typeface="Times New Roman" panose="02020603050405020304" pitchFamily="18" charset="0"/>
                <a:cs typeface="Times New Roman" panose="02020603050405020304" pitchFamily="18" charset="0"/>
              </a:rPr>
              <a:t>HEADER FILES:</a:t>
            </a:r>
          </a:p>
          <a:p>
            <a:pPr algn="just"/>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100" b="1" dirty="0">
                <a:latin typeface="Times New Roman" panose="02020603050405020304" pitchFamily="18" charset="0"/>
                <a:ea typeface="Calibri" panose="020F0502020204030204" pitchFamily="34" charset="0"/>
                <a:cs typeface="Times New Roman" panose="02020603050405020304" pitchFamily="18" charset="0"/>
              </a:rPr>
              <a:t>					Fig.5.1:Header Files</a:t>
            </a:r>
          </a:p>
          <a:p>
            <a:pPr algn="just"/>
            <a:r>
              <a:rPr lang="en-US" sz="1100" b="1" dirty="0">
                <a:latin typeface="Times New Roman" panose="02020603050405020304" pitchFamily="18" charset="0"/>
                <a:ea typeface="Calibri" panose="020F0502020204030204" pitchFamily="34" charset="0"/>
                <a:cs typeface="Times New Roman" panose="02020603050405020304" pitchFamily="18" charset="0"/>
              </a:rPr>
              <a:t>USER DEFINED FUNCTIONS:</a:t>
            </a:r>
          </a:p>
          <a:p>
            <a:pPr algn="just"/>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100" b="1" dirty="0">
                <a:latin typeface="Times New Roman" panose="02020603050405020304" pitchFamily="18" charset="0"/>
                <a:ea typeface="Calibri" panose="020F0502020204030204" pitchFamily="34" charset="0"/>
                <a:cs typeface="Times New Roman" panose="02020603050405020304" pitchFamily="18" charset="0"/>
              </a:rPr>
              <a:t>					 Fig.5.2:User Defined Functions</a:t>
            </a: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10</a:t>
            </a:fld>
            <a:endParaRPr lang="en-IN"/>
          </a:p>
        </p:txBody>
      </p:sp>
      <p:pic>
        <p:nvPicPr>
          <p:cNvPr id="5" name="Picture 4">
            <a:extLst>
              <a:ext uri="{FF2B5EF4-FFF2-40B4-BE49-F238E27FC236}">
                <a16:creationId xmlns:a16="http://schemas.microsoft.com/office/drawing/2014/main" id="{C947AF14-8C85-4045-BA97-EF1A48D02CFB}"/>
              </a:ext>
            </a:extLst>
          </p:cNvPr>
          <p:cNvPicPr>
            <a:picLocks noChangeAspect="1"/>
          </p:cNvPicPr>
          <p:nvPr/>
        </p:nvPicPr>
        <p:blipFill>
          <a:blip r:embed="rId2"/>
          <a:stretch>
            <a:fillRect/>
          </a:stretch>
        </p:blipFill>
        <p:spPr>
          <a:xfrm>
            <a:off x="355600" y="1357875"/>
            <a:ext cx="11272520" cy="1290407"/>
          </a:xfrm>
          <a:prstGeom prst="rect">
            <a:avLst/>
          </a:prstGeom>
        </p:spPr>
      </p:pic>
      <p:pic>
        <p:nvPicPr>
          <p:cNvPr id="9" name="Picture 8">
            <a:extLst>
              <a:ext uri="{FF2B5EF4-FFF2-40B4-BE49-F238E27FC236}">
                <a16:creationId xmlns:a16="http://schemas.microsoft.com/office/drawing/2014/main" id="{B8EA4E36-688D-40A9-BCF9-0A8D3FEF1405}"/>
              </a:ext>
            </a:extLst>
          </p:cNvPr>
          <p:cNvPicPr>
            <a:picLocks noChangeAspect="1"/>
          </p:cNvPicPr>
          <p:nvPr/>
        </p:nvPicPr>
        <p:blipFill>
          <a:blip r:embed="rId3"/>
          <a:stretch>
            <a:fillRect/>
          </a:stretch>
        </p:blipFill>
        <p:spPr>
          <a:xfrm>
            <a:off x="355599" y="3429001"/>
            <a:ext cx="11272520" cy="2975224"/>
          </a:xfrm>
          <a:prstGeom prst="rect">
            <a:avLst/>
          </a:prstGeom>
        </p:spPr>
      </p:pic>
    </p:spTree>
    <p:extLst>
      <p:ext uri="{BB962C8B-B14F-4D97-AF65-F5344CB8AC3E}">
        <p14:creationId xmlns:p14="http://schemas.microsoft.com/office/powerpoint/2010/main" val="3842538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101600" y="136525"/>
            <a:ext cx="11978639" cy="6584949"/>
          </a:xfrm>
        </p:spPr>
        <p:txBody>
          <a:bodyPr>
            <a:normAutofit fontScale="92500"/>
          </a:bodyPr>
          <a:lstStyle/>
          <a:p>
            <a:pPr algn="just">
              <a:lnSpc>
                <a:spcPct val="150000"/>
              </a:lnSpc>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p>
          <a:p>
            <a:pPr algn="just">
              <a:lnSpc>
                <a:spcPct val="150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STRUCTURES:</a:t>
            </a:r>
          </a:p>
          <a:p>
            <a:pPr algn="just">
              <a:lnSpc>
                <a:spcPct val="160000"/>
              </a:lnSpc>
            </a:pPr>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1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pPr>
            <a:r>
              <a:rPr lang="en-US" sz="2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4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1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Fig.5.3:Structures 						 Fig.5.4:Structures </a:t>
            </a:r>
          </a:p>
          <a:p>
            <a:pPr algn="just">
              <a:lnSpc>
                <a:spcPct val="150000"/>
              </a:lnSpc>
            </a:pPr>
            <a:r>
              <a:rPr lang="en-US" sz="1100" b="1" dirty="0">
                <a:latin typeface="Times New Roman" panose="02020603050405020304" pitchFamily="18" charset="0"/>
                <a:ea typeface="Calibri" panose="020F0502020204030204" pitchFamily="34" charset="0"/>
                <a:cs typeface="Times New Roman" panose="02020603050405020304" pitchFamily="18" charset="0"/>
              </a:rPr>
              <a:t>		</a:t>
            </a:r>
            <a:r>
              <a:rPr lang="en-US" sz="18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pPr>
            <a:r>
              <a:rPr lang="en-US" sz="1500" b="1" dirty="0">
                <a:latin typeface="Times New Roman" panose="02020603050405020304" pitchFamily="18" charset="0"/>
                <a:ea typeface="Calibri" panose="020F0502020204030204" pitchFamily="34" charset="0"/>
                <a:cs typeface="Times New Roman" panose="02020603050405020304" pitchFamily="18" charset="0"/>
              </a:rPr>
              <a:t>EXPLANATION: </a:t>
            </a:r>
            <a:r>
              <a:rPr lang="en-US" sz="1500" b="0" i="0" dirty="0">
                <a:solidFill>
                  <a:srgbClr val="3D3D3D"/>
                </a:solidFill>
                <a:effectLst/>
                <a:latin typeface="Times New Roman" panose="02020603050405020304" pitchFamily="18" charset="0"/>
                <a:cs typeface="Times New Roman" panose="02020603050405020304" pitchFamily="18" charset="0"/>
              </a:rPr>
              <a:t>Here, the structures have been divided into two types like </a:t>
            </a:r>
            <a:r>
              <a:rPr lang="en-US" sz="1500" dirty="0" err="1">
                <a:solidFill>
                  <a:srgbClr val="3D3D3D"/>
                </a:solidFill>
                <a:latin typeface="Times New Roman" panose="02020603050405020304" pitchFamily="18" charset="0"/>
                <a:ea typeface="Calibri" panose="020F0502020204030204" pitchFamily="34" charset="0"/>
                <a:cs typeface="Times New Roman" panose="02020603050405020304" pitchFamily="18" charset="0"/>
              </a:rPr>
              <a:t>a</a:t>
            </a:r>
            <a:r>
              <a:rPr lang="en-US" sz="1500" b="0" i="0" dirty="0" err="1">
                <a:solidFill>
                  <a:srgbClr val="3D3D3D"/>
                </a:solidFill>
                <a:effectLst/>
                <a:latin typeface="Times New Roman" panose="02020603050405020304" pitchFamily="18" charset="0"/>
                <a:cs typeface="Times New Roman" panose="02020603050405020304" pitchFamily="18" charset="0"/>
              </a:rPr>
              <a:t>dddata</a:t>
            </a:r>
            <a:r>
              <a:rPr lang="en-US" sz="1500" b="0" i="0" dirty="0">
                <a:solidFill>
                  <a:srgbClr val="3D3D3D"/>
                </a:solidFill>
                <a:effectLst/>
                <a:latin typeface="Times New Roman" panose="02020603050405020304" pitchFamily="18" charset="0"/>
                <a:cs typeface="Times New Roman" panose="02020603050405020304" pitchFamily="18" charset="0"/>
              </a:rPr>
              <a:t> and </a:t>
            </a:r>
            <a:r>
              <a:rPr lang="en-US" sz="1500" b="0" i="0" dirty="0" err="1">
                <a:solidFill>
                  <a:srgbClr val="3D3D3D"/>
                </a:solidFill>
                <a:effectLst/>
                <a:latin typeface="Times New Roman" panose="02020603050405020304" pitchFamily="18" charset="0"/>
                <a:cs typeface="Times New Roman" panose="02020603050405020304" pitchFamily="18" charset="0"/>
              </a:rPr>
              <a:t>bookticket</a:t>
            </a:r>
            <a:r>
              <a:rPr lang="en-US" sz="1500" b="0" i="0" dirty="0">
                <a:solidFill>
                  <a:srgbClr val="3D3D3D"/>
                </a:solidFill>
                <a:effectLst/>
                <a:latin typeface="Times New Roman" panose="02020603050405020304" pitchFamily="18" charset="0"/>
                <a:cs typeface="Times New Roman" panose="02020603050405020304" pitchFamily="18" charset="0"/>
              </a:rPr>
              <a:t>. Thus, the </a:t>
            </a:r>
            <a:r>
              <a:rPr lang="en-US" sz="1500" b="0" i="0" dirty="0" err="1">
                <a:solidFill>
                  <a:srgbClr val="3D3D3D"/>
                </a:solidFill>
                <a:effectLst/>
                <a:latin typeface="Times New Roman" panose="02020603050405020304" pitchFamily="18" charset="0"/>
                <a:cs typeface="Times New Roman" panose="02020603050405020304" pitchFamily="18" charset="0"/>
              </a:rPr>
              <a:t>adddata</a:t>
            </a:r>
            <a:r>
              <a:rPr lang="en-US" sz="1500" b="0" i="0" dirty="0">
                <a:solidFill>
                  <a:srgbClr val="3D3D3D"/>
                </a:solidFill>
                <a:effectLst/>
                <a:latin typeface="Times New Roman" panose="02020603050405020304" pitchFamily="18" charset="0"/>
                <a:cs typeface="Times New Roman" panose="02020603050405020304" pitchFamily="18" charset="0"/>
              </a:rPr>
              <a:t> contains all the details of the train which are added by the administrator such as the name of the train, the number of the train, etc. So, the </a:t>
            </a:r>
            <a:r>
              <a:rPr lang="en-US" sz="1500" b="0" i="0" dirty="0" err="1">
                <a:solidFill>
                  <a:srgbClr val="3D3D3D"/>
                </a:solidFill>
                <a:effectLst/>
                <a:latin typeface="Times New Roman" panose="02020603050405020304" pitchFamily="18" charset="0"/>
                <a:cs typeface="Times New Roman" panose="02020603050405020304" pitchFamily="18" charset="0"/>
              </a:rPr>
              <a:t>bookticket</a:t>
            </a:r>
            <a:r>
              <a:rPr lang="en-US" sz="1500" b="0" i="0" dirty="0">
                <a:solidFill>
                  <a:srgbClr val="3D3D3D"/>
                </a:solidFill>
                <a:effectLst/>
                <a:latin typeface="Times New Roman" panose="02020603050405020304" pitchFamily="18" charset="0"/>
                <a:cs typeface="Times New Roman" panose="02020603050405020304" pitchFamily="18" charset="0"/>
              </a:rPr>
              <a:t> contains all the details of the train </a:t>
            </a:r>
            <a:r>
              <a:rPr lang="en-US" sz="1500" dirty="0">
                <a:solidFill>
                  <a:srgbClr val="3D3D3D"/>
                </a:solidFill>
                <a:latin typeface="Times New Roman" panose="02020603050405020304" pitchFamily="18" charset="0"/>
                <a:cs typeface="Times New Roman" panose="02020603050405020304" pitchFamily="18" charset="0"/>
              </a:rPr>
              <a:t> </a:t>
            </a:r>
            <a:r>
              <a:rPr lang="en-US" sz="1500" b="0" i="0" dirty="0">
                <a:solidFill>
                  <a:srgbClr val="3D3D3D"/>
                </a:solidFill>
                <a:effectLst/>
                <a:latin typeface="Times New Roman" panose="02020603050405020304" pitchFamily="18" charset="0"/>
                <a:cs typeface="Times New Roman" panose="02020603050405020304" pitchFamily="18" charset="0"/>
              </a:rPr>
              <a:t>that the passenger needs to enter to book the train ticket.</a:t>
            </a:r>
            <a:r>
              <a:rPr lang="en-US" sz="1500" b="0" i="0" dirty="0">
                <a:solidFill>
                  <a:srgbClr val="212529"/>
                </a:solidFill>
                <a:effectLst/>
                <a:latin typeface="Times New Roman" panose="02020603050405020304" pitchFamily="18" charset="0"/>
                <a:cs typeface="Times New Roman" panose="02020603050405020304" pitchFamily="18" charset="0"/>
              </a:rPr>
              <a:t> Structure is a user-defined datatype </a:t>
            </a:r>
            <a:r>
              <a:rPr lang="en-US" sz="1500" dirty="0">
                <a:solidFill>
                  <a:srgbClr val="212529"/>
                </a:solidFill>
                <a:latin typeface="Times New Roman" panose="02020603050405020304" pitchFamily="18" charset="0"/>
                <a:cs typeface="Times New Roman" panose="02020603050405020304" pitchFamily="18" charset="0"/>
              </a:rPr>
              <a:t> </a:t>
            </a:r>
            <a:r>
              <a:rPr lang="en-US" sz="1500" b="0" i="0" dirty="0">
                <a:solidFill>
                  <a:srgbClr val="212529"/>
                </a:solidFill>
                <a:effectLst/>
                <a:latin typeface="Times New Roman" panose="02020603050405020304" pitchFamily="18" charset="0"/>
                <a:cs typeface="Times New Roman" panose="02020603050405020304" pitchFamily="18" charset="0"/>
              </a:rPr>
              <a:t>in C </a:t>
            </a:r>
            <a:r>
              <a:rPr lang="en-US" sz="1500" b="0" i="0" dirty="0" err="1">
                <a:solidFill>
                  <a:srgbClr val="212529"/>
                </a:solidFill>
                <a:effectLst/>
                <a:latin typeface="Times New Roman" panose="02020603050405020304" pitchFamily="18" charset="0"/>
                <a:cs typeface="Times New Roman" panose="02020603050405020304" pitchFamily="18" charset="0"/>
              </a:rPr>
              <a:t>Languagewhich</a:t>
            </a:r>
            <a:r>
              <a:rPr lang="en-US" sz="1500" b="0" i="0" dirty="0">
                <a:solidFill>
                  <a:srgbClr val="212529"/>
                </a:solidFill>
                <a:effectLst/>
                <a:latin typeface="Times New Roman" panose="02020603050405020304" pitchFamily="18" charset="0"/>
                <a:cs typeface="Times New Roman" panose="02020603050405020304" pitchFamily="18" charset="0"/>
              </a:rPr>
              <a:t> allows us to combine data of different types together. Structure helps to construct a complex data type which is more meaningful. It is somewhat similar to an Array, but an array holds data of similar type only.</a:t>
            </a:r>
            <a:endParaRPr lang="en-US" sz="15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25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11</a:t>
            </a:fld>
            <a:endParaRPr lang="en-IN"/>
          </a:p>
        </p:txBody>
      </p:sp>
      <p:pic>
        <p:nvPicPr>
          <p:cNvPr id="6" name="Picture 5">
            <a:extLst>
              <a:ext uri="{FF2B5EF4-FFF2-40B4-BE49-F238E27FC236}">
                <a16:creationId xmlns:a16="http://schemas.microsoft.com/office/drawing/2014/main" id="{CF15F91F-73F3-488B-AB72-EB5B7AB65990}"/>
              </a:ext>
            </a:extLst>
          </p:cNvPr>
          <p:cNvPicPr>
            <a:picLocks noChangeAspect="1"/>
          </p:cNvPicPr>
          <p:nvPr/>
        </p:nvPicPr>
        <p:blipFill>
          <a:blip r:embed="rId2"/>
          <a:stretch>
            <a:fillRect/>
          </a:stretch>
        </p:blipFill>
        <p:spPr>
          <a:xfrm>
            <a:off x="237401" y="1673041"/>
            <a:ext cx="5496560" cy="2329999"/>
          </a:xfrm>
          <a:prstGeom prst="rect">
            <a:avLst/>
          </a:prstGeom>
        </p:spPr>
      </p:pic>
      <p:pic>
        <p:nvPicPr>
          <p:cNvPr id="9" name="Picture 8">
            <a:extLst>
              <a:ext uri="{FF2B5EF4-FFF2-40B4-BE49-F238E27FC236}">
                <a16:creationId xmlns:a16="http://schemas.microsoft.com/office/drawing/2014/main" id="{9733E33D-5E57-4EC0-868A-EE38AA1EFB09}"/>
              </a:ext>
            </a:extLst>
          </p:cNvPr>
          <p:cNvPicPr>
            <a:picLocks noChangeAspect="1"/>
          </p:cNvPicPr>
          <p:nvPr/>
        </p:nvPicPr>
        <p:blipFill>
          <a:blip r:embed="rId3"/>
          <a:stretch>
            <a:fillRect/>
          </a:stretch>
        </p:blipFill>
        <p:spPr>
          <a:xfrm>
            <a:off x="6090919" y="1673041"/>
            <a:ext cx="5989320" cy="2329999"/>
          </a:xfrm>
          <a:prstGeom prst="rect">
            <a:avLst/>
          </a:prstGeom>
        </p:spPr>
      </p:pic>
    </p:spTree>
    <p:extLst>
      <p:ext uri="{BB962C8B-B14F-4D97-AF65-F5344CB8AC3E}">
        <p14:creationId xmlns:p14="http://schemas.microsoft.com/office/powerpoint/2010/main" val="321561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GLOBAL VARIABLES:</a:t>
            </a:r>
          </a:p>
          <a:p>
            <a:pPr algn="just">
              <a:lnSpc>
                <a:spcPct val="150000"/>
              </a:lnSpc>
            </a:pPr>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1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Fig.5.5:Global Variables</a:t>
            </a:r>
          </a:p>
          <a:p>
            <a:pPr algn="just">
              <a:lnSpc>
                <a:spcPct val="150000"/>
              </a:lnSpc>
            </a:pPr>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12</a:t>
            </a:fld>
            <a:endParaRPr lang="en-IN"/>
          </a:p>
        </p:txBody>
      </p:sp>
      <p:pic>
        <p:nvPicPr>
          <p:cNvPr id="5" name="Picture 4">
            <a:extLst>
              <a:ext uri="{FF2B5EF4-FFF2-40B4-BE49-F238E27FC236}">
                <a16:creationId xmlns:a16="http://schemas.microsoft.com/office/drawing/2014/main" id="{BED949CF-23DF-473B-8060-9C8D4DFC0C5A}"/>
              </a:ext>
            </a:extLst>
          </p:cNvPr>
          <p:cNvPicPr>
            <a:picLocks noChangeAspect="1"/>
          </p:cNvPicPr>
          <p:nvPr/>
        </p:nvPicPr>
        <p:blipFill>
          <a:blip r:embed="rId2"/>
          <a:stretch>
            <a:fillRect/>
          </a:stretch>
        </p:blipFill>
        <p:spPr>
          <a:xfrm>
            <a:off x="276447" y="1662591"/>
            <a:ext cx="8727440" cy="957970"/>
          </a:xfrm>
          <a:prstGeom prst="rect">
            <a:avLst/>
          </a:prstGeom>
        </p:spPr>
      </p:pic>
    </p:spTree>
    <p:extLst>
      <p:ext uri="{BB962C8B-B14F-4D97-AF65-F5344CB8AC3E}">
        <p14:creationId xmlns:p14="http://schemas.microsoft.com/office/powerpoint/2010/main" val="1585275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fontScale="25000" lnSpcReduction="20000"/>
          </a:bodyPr>
          <a:lstStyle/>
          <a:p>
            <a:pPr algn="just">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6400" b="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//---------------------------------------------main function start----------------------------------------------</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void main()</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    </a:t>
            </a:r>
            <a:r>
              <a:rPr lang="en-IN" sz="3600" b="0" kern="1200" dirty="0" err="1">
                <a:solidFill>
                  <a:srgbClr val="000000"/>
                </a:solidFill>
                <a:effectLst/>
                <a:latin typeface="Times New Roman" panose="02020603050405020304" pitchFamily="18" charset="0"/>
                <a:cs typeface="Times New Roman" panose="02020603050405020304" pitchFamily="18" charset="0"/>
              </a:rPr>
              <a:t>aread</a:t>
            </a:r>
            <a:r>
              <a:rPr lang="en-IN" sz="3600" b="0" kern="1200" dirty="0">
                <a:solidFill>
                  <a:srgbClr val="000000"/>
                </a:solidFill>
                <a:effectLst/>
                <a:latin typeface="Times New Roman" panose="02020603050405020304" pitchFamily="18" charset="0"/>
                <a:cs typeface="Times New Roman" panose="02020603050405020304" pitchFamily="18" charset="0"/>
              </a:rPr>
              <a:t>();</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    </a:t>
            </a:r>
            <a:r>
              <a:rPr lang="en-IN" sz="3600" b="0" kern="1200" dirty="0" err="1">
                <a:solidFill>
                  <a:srgbClr val="000000"/>
                </a:solidFill>
                <a:effectLst/>
                <a:latin typeface="Times New Roman" panose="02020603050405020304" pitchFamily="18" charset="0"/>
                <a:cs typeface="Times New Roman" panose="02020603050405020304" pitchFamily="18" charset="0"/>
              </a:rPr>
              <a:t>viewpassengers_read</a:t>
            </a:r>
            <a:r>
              <a:rPr lang="en-IN" sz="3600" b="0" kern="1200" dirty="0">
                <a:solidFill>
                  <a:srgbClr val="000000"/>
                </a:solidFill>
                <a:effectLst/>
                <a:latin typeface="Times New Roman" panose="02020603050405020304" pitchFamily="18" charset="0"/>
                <a:cs typeface="Times New Roman" panose="02020603050405020304" pitchFamily="18" charset="0"/>
              </a:rPr>
              <a:t>();</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    </a:t>
            </a:r>
            <a:r>
              <a:rPr lang="en-IN" sz="3600" b="0" kern="1200" dirty="0" err="1">
                <a:solidFill>
                  <a:srgbClr val="000000"/>
                </a:solidFill>
                <a:effectLst/>
                <a:latin typeface="Times New Roman" panose="02020603050405020304" pitchFamily="18" charset="0"/>
                <a:cs typeface="Times New Roman" panose="02020603050405020304" pitchFamily="18" charset="0"/>
              </a:rPr>
              <a:t>printf</a:t>
            </a:r>
            <a:r>
              <a:rPr lang="en-IN" sz="3600" b="0" kern="1200" dirty="0">
                <a:solidFill>
                  <a:srgbClr val="000000"/>
                </a:solidFill>
                <a:effectLst/>
                <a:latin typeface="Times New Roman" panose="02020603050405020304" pitchFamily="18" charset="0"/>
                <a:cs typeface="Times New Roman" panose="02020603050405020304" pitchFamily="18" charset="0"/>
              </a:rPr>
              <a:t>("\n\n----------------------------------------------------------------------------------------------------------------------------------------------------------------------------");</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    </a:t>
            </a:r>
            <a:r>
              <a:rPr lang="en-IN" sz="3600" b="0" kern="1200" dirty="0" err="1">
                <a:solidFill>
                  <a:srgbClr val="000000"/>
                </a:solidFill>
                <a:effectLst/>
                <a:latin typeface="Times New Roman" panose="02020603050405020304" pitchFamily="18" charset="0"/>
                <a:cs typeface="Times New Roman" panose="02020603050405020304" pitchFamily="18" charset="0"/>
              </a:rPr>
              <a:t>printf</a:t>
            </a:r>
            <a:r>
              <a:rPr lang="en-IN" sz="3600" b="0" kern="1200" dirty="0">
                <a:solidFill>
                  <a:srgbClr val="000000"/>
                </a:solidFill>
                <a:effectLst/>
                <a:latin typeface="Times New Roman" panose="02020603050405020304" pitchFamily="18" charset="0"/>
                <a:cs typeface="Times New Roman" panose="02020603050405020304" pitchFamily="18" charset="0"/>
              </a:rPr>
              <a:t>("\n\n\t\t\t\t\t ********************Welcome To Electronic Railway Ticket Booking********************\n");</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    </a:t>
            </a:r>
            <a:r>
              <a:rPr lang="en-IN" sz="3600" b="0" kern="1200" dirty="0" err="1">
                <a:solidFill>
                  <a:srgbClr val="000000"/>
                </a:solidFill>
                <a:effectLst/>
                <a:latin typeface="Times New Roman" panose="02020603050405020304" pitchFamily="18" charset="0"/>
                <a:cs typeface="Times New Roman" panose="02020603050405020304" pitchFamily="18" charset="0"/>
              </a:rPr>
              <a:t>printf</a:t>
            </a:r>
            <a:r>
              <a:rPr lang="en-IN" sz="3600" b="0" kern="1200" dirty="0">
                <a:solidFill>
                  <a:srgbClr val="000000"/>
                </a:solidFill>
                <a:effectLst/>
                <a:latin typeface="Times New Roman" panose="02020603050405020304" pitchFamily="18" charset="0"/>
                <a:cs typeface="Times New Roman" panose="02020603050405020304" pitchFamily="18" charset="0"/>
              </a:rPr>
              <a:t>("\n\n----------------------------------------------------------------------------------------------------------------------------------------------------------------------------");</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    </a:t>
            </a:r>
            <a:r>
              <a:rPr lang="en-IN" sz="3600" b="0" kern="1200" dirty="0" err="1">
                <a:solidFill>
                  <a:srgbClr val="000000"/>
                </a:solidFill>
                <a:effectLst/>
                <a:latin typeface="Times New Roman" panose="02020603050405020304" pitchFamily="18" charset="0"/>
                <a:cs typeface="Times New Roman" panose="02020603050405020304" pitchFamily="18" charset="0"/>
              </a:rPr>
              <a:t>time_t</a:t>
            </a:r>
            <a:r>
              <a:rPr lang="en-IN" sz="3600" b="0" kern="1200" dirty="0">
                <a:solidFill>
                  <a:srgbClr val="000000"/>
                </a:solidFill>
                <a:effectLst/>
                <a:latin typeface="Times New Roman" panose="02020603050405020304" pitchFamily="18" charset="0"/>
                <a:cs typeface="Times New Roman" panose="02020603050405020304" pitchFamily="18" charset="0"/>
              </a:rPr>
              <a:t> t;</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    time(&amp;t);</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    </a:t>
            </a:r>
            <a:r>
              <a:rPr lang="en-IN" sz="3600" b="0" kern="1200" dirty="0" err="1">
                <a:solidFill>
                  <a:srgbClr val="000000"/>
                </a:solidFill>
                <a:effectLst/>
                <a:latin typeface="Times New Roman" panose="02020603050405020304" pitchFamily="18" charset="0"/>
                <a:cs typeface="Times New Roman" panose="02020603050405020304" pitchFamily="18" charset="0"/>
              </a:rPr>
              <a:t>printf</a:t>
            </a:r>
            <a:r>
              <a:rPr lang="en-IN" sz="3600" b="0" kern="1200" dirty="0">
                <a:solidFill>
                  <a:srgbClr val="000000"/>
                </a:solidFill>
                <a:effectLst/>
                <a:latin typeface="Times New Roman" panose="02020603050405020304" pitchFamily="18" charset="0"/>
                <a:cs typeface="Times New Roman" panose="02020603050405020304" pitchFamily="18" charset="0"/>
              </a:rPr>
              <a:t>("\t\t\t\t\t\t\t\t\t\t\t\t\t\t\t\t\t\</a:t>
            </a:r>
            <a:r>
              <a:rPr lang="en-IN" sz="3600" b="0" kern="1200" dirty="0" err="1">
                <a:solidFill>
                  <a:srgbClr val="000000"/>
                </a:solidFill>
                <a:effectLst/>
                <a:latin typeface="Times New Roman" panose="02020603050405020304" pitchFamily="18" charset="0"/>
                <a:cs typeface="Times New Roman" panose="02020603050405020304" pitchFamily="18" charset="0"/>
              </a:rPr>
              <a:t>t%s</a:t>
            </a:r>
            <a:r>
              <a:rPr lang="en-IN" sz="3600" b="0" kern="1200" dirty="0">
                <a:solidFill>
                  <a:srgbClr val="000000"/>
                </a:solidFill>
                <a:effectLst/>
                <a:latin typeface="Times New Roman" panose="02020603050405020304" pitchFamily="18" charset="0"/>
                <a:cs typeface="Times New Roman" panose="02020603050405020304" pitchFamily="18" charset="0"/>
              </a:rPr>
              <a:t>", </a:t>
            </a:r>
            <a:r>
              <a:rPr lang="en-IN" sz="3600" b="0" kern="1200" dirty="0" err="1">
                <a:solidFill>
                  <a:srgbClr val="000000"/>
                </a:solidFill>
                <a:effectLst/>
                <a:latin typeface="Times New Roman" panose="02020603050405020304" pitchFamily="18" charset="0"/>
                <a:cs typeface="Times New Roman" panose="02020603050405020304" pitchFamily="18" charset="0"/>
              </a:rPr>
              <a:t>ctime</a:t>
            </a:r>
            <a:r>
              <a:rPr lang="en-IN" sz="3600" b="0" kern="1200" dirty="0">
                <a:solidFill>
                  <a:srgbClr val="000000"/>
                </a:solidFill>
                <a:effectLst/>
                <a:latin typeface="Times New Roman" panose="02020603050405020304" pitchFamily="18" charset="0"/>
                <a:cs typeface="Times New Roman" panose="02020603050405020304" pitchFamily="18" charset="0"/>
              </a:rPr>
              <a:t>(&amp;t));</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    </a:t>
            </a:r>
            <a:r>
              <a:rPr lang="en-IN" sz="3600" b="0" kern="1200" dirty="0" err="1">
                <a:solidFill>
                  <a:srgbClr val="000000"/>
                </a:solidFill>
                <a:effectLst/>
                <a:latin typeface="Times New Roman" panose="02020603050405020304" pitchFamily="18" charset="0"/>
                <a:cs typeface="Times New Roman" panose="02020603050405020304" pitchFamily="18" charset="0"/>
              </a:rPr>
              <a:t>printf</a:t>
            </a:r>
            <a:r>
              <a:rPr lang="en-IN" sz="3600" b="0" kern="1200" dirty="0">
                <a:solidFill>
                  <a:srgbClr val="000000"/>
                </a:solidFill>
                <a:effectLst/>
                <a:latin typeface="Times New Roman" panose="02020603050405020304" pitchFamily="18" charset="0"/>
                <a:cs typeface="Times New Roman" panose="02020603050405020304" pitchFamily="18" charset="0"/>
              </a:rPr>
              <a:t>("----------------------------------------------------------------------------------------------------------------------------------------------------------------------------");</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    </a:t>
            </a:r>
            <a:r>
              <a:rPr lang="en-IN" sz="3600" b="0" kern="1200" dirty="0" err="1">
                <a:solidFill>
                  <a:srgbClr val="000000"/>
                </a:solidFill>
                <a:effectLst/>
                <a:latin typeface="Times New Roman" panose="02020603050405020304" pitchFamily="18" charset="0"/>
                <a:cs typeface="Times New Roman" panose="02020603050405020304" pitchFamily="18" charset="0"/>
              </a:rPr>
              <a:t>printf</a:t>
            </a:r>
            <a:r>
              <a:rPr lang="en-IN" sz="3600" b="0" kern="1200" dirty="0">
                <a:solidFill>
                  <a:srgbClr val="000000"/>
                </a:solidFill>
                <a:effectLst/>
                <a:latin typeface="Times New Roman" panose="02020603050405020304" pitchFamily="18" charset="0"/>
                <a:cs typeface="Times New Roman" panose="02020603050405020304" pitchFamily="18" charset="0"/>
              </a:rPr>
              <a:t>("\t\t\t\t\t\t\t\t\t\</a:t>
            </a:r>
            <a:r>
              <a:rPr lang="en-IN" sz="3600" b="0" kern="1200" dirty="0" err="1">
                <a:solidFill>
                  <a:srgbClr val="000000"/>
                </a:solidFill>
                <a:effectLst/>
                <a:latin typeface="Times New Roman" panose="02020603050405020304" pitchFamily="18" charset="0"/>
                <a:cs typeface="Times New Roman" panose="02020603050405020304" pitchFamily="18" charset="0"/>
              </a:rPr>
              <a:t>tPlease</a:t>
            </a:r>
            <a:r>
              <a:rPr lang="en-IN" sz="3600" b="0" kern="1200" dirty="0">
                <a:solidFill>
                  <a:srgbClr val="000000"/>
                </a:solidFill>
                <a:effectLst/>
                <a:latin typeface="Times New Roman" panose="02020603050405020304" pitchFamily="18" charset="0"/>
                <a:cs typeface="Times New Roman" panose="02020603050405020304" pitchFamily="18" charset="0"/>
              </a:rPr>
              <a:t> Choose Your Panel");</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    </a:t>
            </a:r>
            <a:r>
              <a:rPr lang="en-IN" sz="3600" b="0" kern="1200" dirty="0" err="1">
                <a:solidFill>
                  <a:srgbClr val="000000"/>
                </a:solidFill>
                <a:effectLst/>
                <a:latin typeface="Times New Roman" panose="02020603050405020304" pitchFamily="18" charset="0"/>
                <a:cs typeface="Times New Roman" panose="02020603050405020304" pitchFamily="18" charset="0"/>
              </a:rPr>
              <a:t>printf</a:t>
            </a:r>
            <a:r>
              <a:rPr lang="en-IN" sz="3600" b="0" kern="1200" dirty="0">
                <a:solidFill>
                  <a:srgbClr val="000000"/>
                </a:solidFill>
                <a:effectLst/>
                <a:latin typeface="Times New Roman" panose="02020603050405020304" pitchFamily="18" charset="0"/>
                <a:cs typeface="Times New Roman" panose="02020603050405020304" pitchFamily="18" charset="0"/>
              </a:rPr>
              <a:t>("\n\n\n\t\t\t\t[1] Passenger");</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    </a:t>
            </a:r>
            <a:r>
              <a:rPr lang="en-IN" sz="3600" b="0" kern="1200" dirty="0" err="1">
                <a:solidFill>
                  <a:srgbClr val="000000"/>
                </a:solidFill>
                <a:effectLst/>
                <a:latin typeface="Times New Roman" panose="02020603050405020304" pitchFamily="18" charset="0"/>
                <a:cs typeface="Times New Roman" panose="02020603050405020304" pitchFamily="18" charset="0"/>
              </a:rPr>
              <a:t>printf</a:t>
            </a:r>
            <a:r>
              <a:rPr lang="en-IN" sz="3600" b="0" kern="1200" dirty="0">
                <a:solidFill>
                  <a:srgbClr val="000000"/>
                </a:solidFill>
                <a:effectLst/>
                <a:latin typeface="Times New Roman" panose="02020603050405020304" pitchFamily="18" charset="0"/>
                <a:cs typeface="Times New Roman" panose="02020603050405020304" pitchFamily="18" charset="0"/>
              </a:rPr>
              <a:t>("\n\n\t\t\t\t[2] Admin");</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    </a:t>
            </a:r>
            <a:r>
              <a:rPr lang="en-IN" sz="3600" b="0" kern="1200" dirty="0" err="1">
                <a:solidFill>
                  <a:srgbClr val="000000"/>
                </a:solidFill>
                <a:effectLst/>
                <a:latin typeface="Times New Roman" panose="02020603050405020304" pitchFamily="18" charset="0"/>
                <a:cs typeface="Times New Roman" panose="02020603050405020304" pitchFamily="18" charset="0"/>
              </a:rPr>
              <a:t>printf</a:t>
            </a:r>
            <a:r>
              <a:rPr lang="en-IN" sz="3600" b="0" kern="1200" dirty="0">
                <a:solidFill>
                  <a:srgbClr val="000000"/>
                </a:solidFill>
                <a:effectLst/>
                <a:latin typeface="Times New Roman" panose="02020603050405020304" pitchFamily="18" charset="0"/>
                <a:cs typeface="Times New Roman" panose="02020603050405020304" pitchFamily="18" charset="0"/>
              </a:rPr>
              <a:t>("\n\n\t\t\t\t[3] Exit");</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    int </a:t>
            </a:r>
            <a:r>
              <a:rPr lang="en-IN" sz="3600" b="0" kern="1200" dirty="0" err="1">
                <a:solidFill>
                  <a:srgbClr val="000000"/>
                </a:solidFill>
                <a:effectLst/>
                <a:latin typeface="Times New Roman" panose="02020603050405020304" pitchFamily="18" charset="0"/>
                <a:cs typeface="Times New Roman" panose="02020603050405020304" pitchFamily="18" charset="0"/>
              </a:rPr>
              <a:t>i</a:t>
            </a:r>
            <a:r>
              <a:rPr lang="en-IN" sz="3600" b="0" kern="1200" dirty="0">
                <a:solidFill>
                  <a:srgbClr val="000000"/>
                </a:solidFill>
                <a:effectLst/>
                <a:latin typeface="Times New Roman" panose="02020603050405020304" pitchFamily="18" charset="0"/>
                <a:cs typeface="Times New Roman" panose="02020603050405020304" pitchFamily="18" charset="0"/>
              </a:rPr>
              <a:t>;</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    </a:t>
            </a:r>
            <a:r>
              <a:rPr lang="en-IN" sz="3600" b="0" kern="1200" dirty="0" err="1">
                <a:solidFill>
                  <a:srgbClr val="000000"/>
                </a:solidFill>
                <a:effectLst/>
                <a:latin typeface="Times New Roman" panose="02020603050405020304" pitchFamily="18" charset="0"/>
                <a:cs typeface="Times New Roman" panose="02020603050405020304" pitchFamily="18" charset="0"/>
              </a:rPr>
              <a:t>printf</a:t>
            </a:r>
            <a:r>
              <a:rPr lang="en-IN" sz="3600" b="0" kern="1200" dirty="0">
                <a:solidFill>
                  <a:srgbClr val="000000"/>
                </a:solidFill>
                <a:effectLst/>
                <a:latin typeface="Times New Roman" panose="02020603050405020304" pitchFamily="18" charset="0"/>
                <a:cs typeface="Times New Roman" panose="02020603050405020304" pitchFamily="18" charset="0"/>
              </a:rPr>
              <a:t>("\n\n\t\t\t\</a:t>
            </a:r>
            <a:r>
              <a:rPr lang="en-IN" sz="3600" b="0" kern="1200" dirty="0" err="1">
                <a:solidFill>
                  <a:srgbClr val="000000"/>
                </a:solidFill>
                <a:effectLst/>
                <a:latin typeface="Times New Roman" panose="02020603050405020304" pitchFamily="18" charset="0"/>
                <a:cs typeface="Times New Roman" panose="02020603050405020304" pitchFamily="18" charset="0"/>
              </a:rPr>
              <a:t>tEnter</a:t>
            </a:r>
            <a:r>
              <a:rPr lang="en-IN" sz="3600" b="0" kern="1200" dirty="0">
                <a:solidFill>
                  <a:srgbClr val="000000"/>
                </a:solidFill>
                <a:effectLst/>
                <a:latin typeface="Times New Roman" panose="02020603050405020304" pitchFamily="18" charset="0"/>
                <a:cs typeface="Times New Roman" panose="02020603050405020304" pitchFamily="18" charset="0"/>
              </a:rPr>
              <a:t> Your Choice: ");</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    </a:t>
            </a:r>
            <a:r>
              <a:rPr lang="en-IN" sz="3600" b="0" kern="1200" dirty="0" err="1">
                <a:solidFill>
                  <a:srgbClr val="000000"/>
                </a:solidFill>
                <a:effectLst/>
                <a:latin typeface="Times New Roman" panose="02020603050405020304" pitchFamily="18" charset="0"/>
                <a:cs typeface="Times New Roman" panose="02020603050405020304" pitchFamily="18" charset="0"/>
              </a:rPr>
              <a:t>scanf</a:t>
            </a:r>
            <a:r>
              <a:rPr lang="en-IN" sz="3600" b="0" kern="1200" dirty="0">
                <a:solidFill>
                  <a:srgbClr val="000000"/>
                </a:solidFill>
                <a:effectLst/>
                <a:latin typeface="Times New Roman" panose="02020603050405020304" pitchFamily="18" charset="0"/>
                <a:cs typeface="Times New Roman" panose="02020603050405020304" pitchFamily="18" charset="0"/>
              </a:rPr>
              <a:t>("%d", &amp;</a:t>
            </a:r>
            <a:r>
              <a:rPr lang="en-IN" sz="3600" b="0" kern="1200" dirty="0" err="1">
                <a:solidFill>
                  <a:srgbClr val="000000"/>
                </a:solidFill>
                <a:effectLst/>
                <a:latin typeface="Times New Roman" panose="02020603050405020304" pitchFamily="18" charset="0"/>
                <a:cs typeface="Times New Roman" panose="02020603050405020304" pitchFamily="18" charset="0"/>
              </a:rPr>
              <a:t>i</a:t>
            </a:r>
            <a:r>
              <a:rPr lang="en-IN" sz="3600" b="0" kern="1200" dirty="0">
                <a:solidFill>
                  <a:srgbClr val="000000"/>
                </a:solidFill>
                <a:effectLst/>
                <a:latin typeface="Times New Roman" panose="02020603050405020304" pitchFamily="18" charset="0"/>
                <a:cs typeface="Times New Roman" panose="02020603050405020304" pitchFamily="18" charset="0"/>
              </a:rPr>
              <a:t>);</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    system("clear");</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     switch (</a:t>
            </a:r>
            <a:r>
              <a:rPr lang="en-IN" sz="3600" b="0" kern="1200" dirty="0" err="1">
                <a:solidFill>
                  <a:srgbClr val="000000"/>
                </a:solidFill>
                <a:effectLst/>
                <a:latin typeface="Times New Roman" panose="02020603050405020304" pitchFamily="18" charset="0"/>
                <a:cs typeface="Times New Roman" panose="02020603050405020304" pitchFamily="18" charset="0"/>
              </a:rPr>
              <a:t>i</a:t>
            </a:r>
            <a:r>
              <a:rPr lang="en-IN" sz="3600" b="0" kern="1200" dirty="0">
                <a:solidFill>
                  <a:srgbClr val="000000"/>
                </a:solidFill>
                <a:effectLst/>
                <a:latin typeface="Times New Roman" panose="02020603050405020304" pitchFamily="18" charset="0"/>
                <a:cs typeface="Times New Roman" panose="02020603050405020304" pitchFamily="18" charset="0"/>
              </a:rPr>
              <a:t>)</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    {</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    case 1:</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kern="1200" dirty="0">
                <a:solidFill>
                  <a:srgbClr val="000000"/>
                </a:solidFill>
                <a:effectLst/>
                <a:latin typeface="Times New Roman" panose="02020603050405020304" pitchFamily="18" charset="0"/>
                <a:cs typeface="Times New Roman" panose="02020603050405020304" pitchFamily="18" charset="0"/>
              </a:rPr>
              <a:t>        </a:t>
            </a:r>
            <a:r>
              <a:rPr lang="en-IN" sz="3600" b="0" kern="1200" dirty="0">
                <a:solidFill>
                  <a:srgbClr val="000000"/>
                </a:solidFill>
                <a:effectLst/>
                <a:latin typeface="Times New Roman" panose="02020603050405020304" pitchFamily="18" charset="0"/>
                <a:cs typeface="Times New Roman" panose="02020603050405020304" pitchFamily="18" charset="0"/>
              </a:rPr>
              <a:t>system("clear");</a:t>
            </a:r>
            <a:endParaRPr lang="en-IN" sz="3600" dirty="0">
              <a:effectLst/>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b="0" kern="1200" dirty="0">
                <a:solidFill>
                  <a:srgbClr val="000000"/>
                </a:solidFill>
                <a:effectLst/>
                <a:latin typeface="Times New Roman" panose="02020603050405020304" pitchFamily="18" charset="0"/>
                <a:cs typeface="Times New Roman" panose="02020603050405020304" pitchFamily="18" charset="0"/>
              </a:rPr>
              <a:t>        passenger();</a:t>
            </a:r>
            <a:endParaRPr lang="en-IN" sz="3600" dirty="0">
              <a:latin typeface="Times New Roman" panose="02020603050405020304" pitchFamily="18" charset="0"/>
              <a:cs typeface="Times New Roman" panose="02020603050405020304" pitchFamily="18" charset="0"/>
            </a:endParaRPr>
          </a:p>
          <a:p>
            <a:pPr marL="0" indent="0" algn="just" rtl="0" eaLnBrk="1" latinLnBrk="0" hangingPunct="1">
              <a:lnSpc>
                <a:spcPct val="90000"/>
              </a:lnSpc>
              <a:spcBef>
                <a:spcPts val="1000"/>
              </a:spcBef>
              <a:spcAft>
                <a:spcPts val="0"/>
              </a:spcAft>
            </a:pPr>
            <a:r>
              <a:rPr lang="en-IN" sz="3600" dirty="0">
                <a:solidFill>
                  <a:srgbClr val="000000"/>
                </a:solidFill>
                <a:latin typeface="Times New Roman" panose="02020603050405020304" pitchFamily="18" charset="0"/>
                <a:cs typeface="Times New Roman" panose="02020603050405020304" pitchFamily="18" charset="0"/>
              </a:rPr>
              <a:t>        </a:t>
            </a:r>
            <a:r>
              <a:rPr lang="en-IN" sz="3600" b="0" kern="1200" dirty="0">
                <a:solidFill>
                  <a:srgbClr val="000000"/>
                </a:solidFill>
                <a:effectLst/>
                <a:latin typeface="Times New Roman" panose="02020603050405020304" pitchFamily="18" charset="0"/>
                <a:cs typeface="Times New Roman" panose="02020603050405020304" pitchFamily="18" charset="0"/>
              </a:rPr>
              <a:t> break;</a:t>
            </a:r>
            <a:endParaRPr lang="en-US" sz="4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13</a:t>
            </a:fld>
            <a:endParaRPr lang="en-IN" dirty="0"/>
          </a:p>
        </p:txBody>
      </p:sp>
    </p:spTree>
    <p:extLst>
      <p:ext uri="{BB962C8B-B14F-4D97-AF65-F5344CB8AC3E}">
        <p14:creationId xmlns:p14="http://schemas.microsoft.com/office/powerpoint/2010/main" val="3568042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fontScale="25000" lnSpcReduction="20000"/>
          </a:bodyPr>
          <a:lstStyle/>
          <a:p>
            <a:pPr algn="just">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4400" b="0" dirty="0">
              <a:effectLst/>
              <a:latin typeface="Times New Roman" panose="02020603050405020304" pitchFamily="18" charset="0"/>
              <a:cs typeface="Times New Roman" panose="02020603050405020304" pitchFamily="18" charset="0"/>
            </a:endParaRPr>
          </a:p>
          <a:p>
            <a:pPr algn="just"/>
            <a:r>
              <a:rPr lang="en-IN" sz="4400" b="0" dirty="0">
                <a:effectLst/>
                <a:latin typeface="Times New Roman" panose="02020603050405020304" pitchFamily="18" charset="0"/>
                <a:cs typeface="Times New Roman" panose="02020603050405020304" pitchFamily="18" charset="0"/>
              </a:rPr>
              <a:t>    </a:t>
            </a:r>
            <a:r>
              <a:rPr lang="en-IN" sz="4000" b="0" dirty="0">
                <a:effectLst/>
                <a:latin typeface="Times New Roman" panose="02020603050405020304" pitchFamily="18" charset="0"/>
                <a:cs typeface="Times New Roman" panose="02020603050405020304" pitchFamily="18" charset="0"/>
              </a:rPr>
              <a:t> case 2:</a:t>
            </a:r>
          </a:p>
          <a:p>
            <a:pPr algn="just"/>
            <a:r>
              <a:rPr lang="en-IN" sz="4000" b="0" dirty="0">
                <a:effectLst/>
                <a:latin typeface="Times New Roman" panose="02020603050405020304" pitchFamily="18" charset="0"/>
                <a:cs typeface="Times New Roman" panose="02020603050405020304" pitchFamily="18" charset="0"/>
              </a:rPr>
              <a:t>        system("clear");</a:t>
            </a:r>
          </a:p>
          <a:p>
            <a:pPr algn="just"/>
            <a:r>
              <a:rPr lang="en-IN" sz="4000" b="0" dirty="0">
                <a:effectLst/>
                <a:latin typeface="Times New Roman" panose="02020603050405020304" pitchFamily="18" charset="0"/>
                <a:cs typeface="Times New Roman" panose="02020603050405020304" pitchFamily="18" charset="0"/>
              </a:rPr>
              <a:t>        password();</a:t>
            </a:r>
          </a:p>
          <a:p>
            <a:pPr algn="just"/>
            <a:r>
              <a:rPr lang="en-IN" sz="4000" b="0" dirty="0">
                <a:effectLst/>
                <a:latin typeface="Times New Roman" panose="02020603050405020304" pitchFamily="18" charset="0"/>
                <a:cs typeface="Times New Roman" panose="02020603050405020304" pitchFamily="18" charset="0"/>
              </a:rPr>
              <a:t>        break;</a:t>
            </a:r>
          </a:p>
          <a:p>
            <a:pPr algn="just"/>
            <a:r>
              <a:rPr lang="en-IN" sz="4000" b="0" dirty="0">
                <a:effectLst/>
                <a:latin typeface="Times New Roman" panose="02020603050405020304" pitchFamily="18" charset="0"/>
                <a:cs typeface="Times New Roman" panose="02020603050405020304" pitchFamily="18" charset="0"/>
              </a:rPr>
              <a:t>    case 3:</a:t>
            </a:r>
          </a:p>
          <a:p>
            <a:pPr algn="just"/>
            <a:r>
              <a:rPr lang="en-IN" sz="4000" b="0" dirty="0">
                <a:effectLst/>
                <a:latin typeface="Times New Roman" panose="02020603050405020304" pitchFamily="18" charset="0"/>
                <a:cs typeface="Times New Roman" panose="02020603050405020304" pitchFamily="18" charset="0"/>
              </a:rPr>
              <a:t>        system("clear");</a:t>
            </a:r>
          </a:p>
          <a:p>
            <a:pPr algn="just"/>
            <a:r>
              <a:rPr lang="en-IN" sz="4000" b="0" dirty="0">
                <a:effectLst/>
                <a:latin typeface="Times New Roman" panose="02020603050405020304" pitchFamily="18" charset="0"/>
                <a:cs typeface="Times New Roman" panose="02020603050405020304" pitchFamily="18" charset="0"/>
              </a:rPr>
              <a:t>        exit(0);</a:t>
            </a:r>
          </a:p>
          <a:p>
            <a:pPr algn="just"/>
            <a:r>
              <a:rPr lang="en-IN" sz="4000" b="0" dirty="0">
                <a:effectLst/>
                <a:latin typeface="Times New Roman" panose="02020603050405020304" pitchFamily="18" charset="0"/>
                <a:cs typeface="Times New Roman" panose="02020603050405020304" pitchFamily="18" charset="0"/>
              </a:rPr>
              <a:t>        break;</a:t>
            </a:r>
          </a:p>
          <a:p>
            <a:pPr algn="just"/>
            <a:r>
              <a:rPr lang="en-IN" sz="4000" b="0" dirty="0">
                <a:effectLst/>
                <a:latin typeface="Times New Roman" panose="02020603050405020304" pitchFamily="18" charset="0"/>
                <a:cs typeface="Times New Roman" panose="02020603050405020304" pitchFamily="18" charset="0"/>
              </a:rPr>
              <a:t>    default:</a:t>
            </a:r>
          </a:p>
          <a:p>
            <a:pPr algn="just"/>
            <a:r>
              <a:rPr lang="en-IN" sz="4000" b="0" dirty="0">
                <a:effectLst/>
                <a:latin typeface="Times New Roman" panose="02020603050405020304" pitchFamily="18" charset="0"/>
                <a:cs typeface="Times New Roman" panose="02020603050405020304" pitchFamily="18" charset="0"/>
              </a:rPr>
              <a:t>        system("clear");</a:t>
            </a:r>
          </a:p>
          <a:p>
            <a:pPr algn="just"/>
            <a:r>
              <a:rPr lang="en-IN" sz="4000" b="0" dirty="0">
                <a:effectLst/>
                <a:latin typeface="Times New Roman" panose="02020603050405020304" pitchFamily="18" charset="0"/>
                <a:cs typeface="Times New Roman" panose="02020603050405020304" pitchFamily="18" charset="0"/>
              </a:rPr>
              <a:t>        </a:t>
            </a:r>
            <a:r>
              <a:rPr lang="en-IN" sz="4000" b="0" dirty="0" err="1">
                <a:effectLst/>
                <a:latin typeface="Times New Roman" panose="02020603050405020304" pitchFamily="18" charset="0"/>
                <a:cs typeface="Times New Roman" panose="02020603050405020304" pitchFamily="18" charset="0"/>
              </a:rPr>
              <a:t>printf</a:t>
            </a:r>
            <a:r>
              <a:rPr lang="en-IN" sz="4000" b="0" dirty="0">
                <a:effectLst/>
                <a:latin typeface="Times New Roman" panose="02020603050405020304" pitchFamily="18" charset="0"/>
                <a:cs typeface="Times New Roman" panose="02020603050405020304" pitchFamily="18" charset="0"/>
              </a:rPr>
              <a:t>("\n\n----------------------------------------------------------------------------------------------------------------------------------------------------------------------------");</a:t>
            </a:r>
          </a:p>
          <a:p>
            <a:pPr algn="just"/>
            <a:r>
              <a:rPr lang="en-IN" sz="4000" b="0" dirty="0">
                <a:effectLst/>
                <a:latin typeface="Times New Roman" panose="02020603050405020304" pitchFamily="18" charset="0"/>
                <a:cs typeface="Times New Roman" panose="02020603050405020304" pitchFamily="18" charset="0"/>
              </a:rPr>
              <a:t>        </a:t>
            </a:r>
            <a:r>
              <a:rPr lang="en-IN" sz="4000" b="0" dirty="0" err="1">
                <a:effectLst/>
                <a:latin typeface="Times New Roman" panose="02020603050405020304" pitchFamily="18" charset="0"/>
                <a:cs typeface="Times New Roman" panose="02020603050405020304" pitchFamily="18" charset="0"/>
              </a:rPr>
              <a:t>printf</a:t>
            </a:r>
            <a:r>
              <a:rPr lang="en-IN" sz="4000" b="0" dirty="0">
                <a:effectLst/>
                <a:latin typeface="Times New Roman" panose="02020603050405020304" pitchFamily="18" charset="0"/>
                <a:cs typeface="Times New Roman" panose="02020603050405020304" pitchFamily="18" charset="0"/>
              </a:rPr>
              <a:t>("\n\n\t\t\t\t\t ********************Welcome To Electronic Railway Ticket Booking********************\n");</a:t>
            </a:r>
          </a:p>
          <a:p>
            <a:pPr algn="just"/>
            <a:r>
              <a:rPr lang="en-IN" sz="4000" b="0" dirty="0">
                <a:effectLst/>
                <a:latin typeface="Times New Roman" panose="02020603050405020304" pitchFamily="18" charset="0"/>
                <a:cs typeface="Times New Roman" panose="02020603050405020304" pitchFamily="18" charset="0"/>
              </a:rPr>
              <a:t>        </a:t>
            </a:r>
            <a:r>
              <a:rPr lang="en-IN" sz="4000" b="0" dirty="0" err="1">
                <a:effectLst/>
                <a:latin typeface="Times New Roman" panose="02020603050405020304" pitchFamily="18" charset="0"/>
                <a:cs typeface="Times New Roman" panose="02020603050405020304" pitchFamily="18" charset="0"/>
              </a:rPr>
              <a:t>printf</a:t>
            </a:r>
            <a:r>
              <a:rPr lang="en-IN" sz="4000" b="0" dirty="0">
                <a:effectLst/>
                <a:latin typeface="Times New Roman" panose="02020603050405020304" pitchFamily="18" charset="0"/>
                <a:cs typeface="Times New Roman" panose="02020603050405020304" pitchFamily="18" charset="0"/>
              </a:rPr>
              <a:t>("\n\n----------------------------------------------------------------------------------------------------------------------------------------------------------------------------");</a:t>
            </a:r>
          </a:p>
          <a:p>
            <a:pPr algn="just"/>
            <a:r>
              <a:rPr lang="en-IN" sz="4000" b="0" dirty="0">
                <a:effectLst/>
                <a:latin typeface="Times New Roman" panose="02020603050405020304" pitchFamily="18" charset="0"/>
                <a:cs typeface="Times New Roman" panose="02020603050405020304" pitchFamily="18" charset="0"/>
              </a:rPr>
              <a:t>        </a:t>
            </a:r>
            <a:r>
              <a:rPr lang="en-IN" sz="4000" b="0" dirty="0" err="1">
                <a:effectLst/>
                <a:latin typeface="Times New Roman" panose="02020603050405020304" pitchFamily="18" charset="0"/>
                <a:cs typeface="Times New Roman" panose="02020603050405020304" pitchFamily="18" charset="0"/>
              </a:rPr>
              <a:t>printf</a:t>
            </a:r>
            <a:r>
              <a:rPr lang="en-IN" sz="4000" b="0" dirty="0">
                <a:effectLst/>
                <a:latin typeface="Times New Roman" panose="02020603050405020304" pitchFamily="18" charset="0"/>
                <a:cs typeface="Times New Roman" panose="02020603050405020304" pitchFamily="18" charset="0"/>
              </a:rPr>
              <a:t>("\n\n\t\t\t\t\t\t\t\t!!!!!!!!YOU ENTERED WRONG CHOICE!!!!!!!!\n");</a:t>
            </a:r>
          </a:p>
          <a:p>
            <a:pPr algn="just"/>
            <a:r>
              <a:rPr lang="en-IN" sz="4000" b="0" dirty="0">
                <a:effectLst/>
                <a:latin typeface="Times New Roman" panose="02020603050405020304" pitchFamily="18" charset="0"/>
                <a:cs typeface="Times New Roman" panose="02020603050405020304" pitchFamily="18" charset="0"/>
              </a:rPr>
              <a:t>        </a:t>
            </a:r>
            <a:r>
              <a:rPr lang="en-IN" sz="4000" b="0" dirty="0" err="1">
                <a:effectLst/>
                <a:latin typeface="Times New Roman" panose="02020603050405020304" pitchFamily="18" charset="0"/>
                <a:cs typeface="Times New Roman" panose="02020603050405020304" pitchFamily="18" charset="0"/>
              </a:rPr>
              <a:t>printf</a:t>
            </a:r>
            <a:r>
              <a:rPr lang="en-IN" sz="4000" b="0" dirty="0">
                <a:effectLst/>
                <a:latin typeface="Times New Roman" panose="02020603050405020304" pitchFamily="18" charset="0"/>
                <a:cs typeface="Times New Roman" panose="02020603050405020304" pitchFamily="18" charset="0"/>
              </a:rPr>
              <a:t>("\n\n\t\t\t\t\t\t\t\t!!!!!!!!PLEASE ENTER RIGHT THING!!!!!!!!\n");</a:t>
            </a:r>
          </a:p>
          <a:p>
            <a:pPr algn="just"/>
            <a:r>
              <a:rPr lang="en-IN" sz="4000" b="0" dirty="0">
                <a:effectLst/>
                <a:latin typeface="Times New Roman" panose="02020603050405020304" pitchFamily="18" charset="0"/>
                <a:cs typeface="Times New Roman" panose="02020603050405020304" pitchFamily="18" charset="0"/>
              </a:rPr>
              <a:t>        </a:t>
            </a:r>
            <a:r>
              <a:rPr lang="en-IN" sz="4000" b="0" dirty="0" err="1">
                <a:effectLst/>
                <a:latin typeface="Times New Roman" panose="02020603050405020304" pitchFamily="18" charset="0"/>
                <a:cs typeface="Times New Roman" panose="02020603050405020304" pitchFamily="18" charset="0"/>
              </a:rPr>
              <a:t>getchar</a:t>
            </a:r>
            <a:r>
              <a:rPr lang="en-IN" sz="4000" b="0" dirty="0">
                <a:effectLst/>
                <a:latin typeface="Times New Roman" panose="02020603050405020304" pitchFamily="18" charset="0"/>
                <a:cs typeface="Times New Roman" panose="02020603050405020304" pitchFamily="18" charset="0"/>
              </a:rPr>
              <a:t>();</a:t>
            </a:r>
          </a:p>
          <a:p>
            <a:pPr algn="just"/>
            <a:r>
              <a:rPr lang="en-IN" sz="4000" b="0" dirty="0">
                <a:effectLst/>
                <a:latin typeface="Times New Roman" panose="02020603050405020304" pitchFamily="18" charset="0"/>
                <a:cs typeface="Times New Roman" panose="02020603050405020304" pitchFamily="18" charset="0"/>
              </a:rPr>
              <a:t>        system("clear");</a:t>
            </a:r>
          </a:p>
          <a:p>
            <a:pPr algn="just"/>
            <a:r>
              <a:rPr lang="en-IN" sz="4000" b="0" dirty="0">
                <a:effectLst/>
                <a:latin typeface="Times New Roman" panose="02020603050405020304" pitchFamily="18" charset="0"/>
                <a:cs typeface="Times New Roman" panose="02020603050405020304" pitchFamily="18" charset="0"/>
              </a:rPr>
              <a:t>        main();</a:t>
            </a:r>
          </a:p>
          <a:p>
            <a:pPr algn="just"/>
            <a:r>
              <a:rPr lang="en-IN" sz="4000" b="0" dirty="0">
                <a:effectLst/>
                <a:latin typeface="Times New Roman" panose="02020603050405020304" pitchFamily="18" charset="0"/>
                <a:cs typeface="Times New Roman" panose="02020603050405020304" pitchFamily="18" charset="0"/>
              </a:rPr>
              <a:t>    }</a:t>
            </a:r>
          </a:p>
          <a:p>
            <a:pPr algn="just"/>
            <a:r>
              <a:rPr lang="en-IN" sz="4000" b="0" dirty="0">
                <a:effectLst/>
                <a:latin typeface="Times New Roman" panose="02020603050405020304" pitchFamily="18" charset="0"/>
                <a:cs typeface="Times New Roman" panose="02020603050405020304" pitchFamily="18" charset="0"/>
              </a:rPr>
              <a:t>    </a:t>
            </a:r>
            <a:r>
              <a:rPr lang="en-IN" sz="4000" b="0" dirty="0" err="1">
                <a:effectLst/>
                <a:latin typeface="Times New Roman" panose="02020603050405020304" pitchFamily="18" charset="0"/>
                <a:cs typeface="Times New Roman" panose="02020603050405020304" pitchFamily="18" charset="0"/>
              </a:rPr>
              <a:t>getchar</a:t>
            </a:r>
            <a:r>
              <a:rPr lang="en-IN" sz="4000" b="0" dirty="0">
                <a:effectLst/>
                <a:latin typeface="Times New Roman" panose="02020603050405020304" pitchFamily="18" charset="0"/>
                <a:cs typeface="Times New Roman" panose="02020603050405020304" pitchFamily="18" charset="0"/>
              </a:rPr>
              <a:t>();</a:t>
            </a:r>
          </a:p>
          <a:p>
            <a:pPr algn="just"/>
            <a:r>
              <a:rPr lang="en-IN" sz="4000" b="0" dirty="0">
                <a:effectLst/>
                <a:latin typeface="Times New Roman" panose="02020603050405020304" pitchFamily="18" charset="0"/>
                <a:cs typeface="Times New Roman" panose="02020603050405020304" pitchFamily="18" charset="0"/>
              </a:rPr>
              <a:t>}</a:t>
            </a:r>
          </a:p>
          <a:p>
            <a:pPr algn="just"/>
            <a:r>
              <a:rPr lang="en-IN" sz="4000" b="0" dirty="0">
                <a:effectLst/>
                <a:latin typeface="Times New Roman" panose="02020603050405020304" pitchFamily="18" charset="0"/>
                <a:cs typeface="Times New Roman" panose="02020603050405020304" pitchFamily="18" charset="0"/>
              </a:rPr>
              <a:t>//---------------------------------------main function close-------------------------------------------------------</a:t>
            </a:r>
          </a:p>
          <a:p>
            <a:pPr algn="just">
              <a:lnSpc>
                <a:spcPct val="150000"/>
              </a:lnSpc>
            </a:pPr>
            <a:r>
              <a:rPr lang="en-US" sz="6400" b="1" dirty="0">
                <a:latin typeface="Times New Roman" panose="02020603050405020304" pitchFamily="18" charset="0"/>
                <a:ea typeface="Calibri" panose="020F0502020204030204" pitchFamily="34" charset="0"/>
                <a:cs typeface="Times New Roman" panose="02020603050405020304" pitchFamily="18" charset="0"/>
              </a:rPr>
              <a:t>EXPLANATION:</a:t>
            </a:r>
            <a:r>
              <a:rPr lang="en-US" sz="5400" b="0" i="0" dirty="0">
                <a:solidFill>
                  <a:srgbClr val="3D3D3D"/>
                </a:solidFill>
                <a:effectLst/>
                <a:latin typeface="Roboto Regular"/>
              </a:rPr>
              <a:t> </a:t>
            </a:r>
            <a:r>
              <a:rPr lang="en-US" sz="5600" b="0" i="0" dirty="0">
                <a:solidFill>
                  <a:srgbClr val="3D3D3D"/>
                </a:solidFill>
                <a:effectLst/>
                <a:latin typeface="Times New Roman" panose="02020603050405020304" pitchFamily="18" charset="0"/>
                <a:cs typeface="Times New Roman" panose="02020603050405020304" pitchFamily="18" charset="0"/>
              </a:rPr>
              <a:t>This is the main function where we can choose the passenger sign or admin sign or we can leave the program.</a:t>
            </a:r>
            <a:r>
              <a:rPr lang="en-US" sz="4800" b="0" i="0" dirty="0">
                <a:effectLst/>
                <a:latin typeface="euclid_circular_a"/>
              </a:rPr>
              <a:t> </a:t>
            </a:r>
            <a:r>
              <a:rPr lang="en-US" sz="5600" b="0" i="0" dirty="0">
                <a:effectLst/>
                <a:latin typeface="Times New Roman" panose="02020603050405020304" pitchFamily="18" charset="0"/>
                <a:cs typeface="Times New Roman" panose="02020603050405020304" pitchFamily="18" charset="0"/>
              </a:rPr>
              <a:t>The switch statement allows us to execute one code block among many alternatives.</a:t>
            </a:r>
            <a:r>
              <a:rPr lang="en-US" sz="4800" b="0" i="0" dirty="0">
                <a:solidFill>
                  <a:srgbClr val="3D3D3D"/>
                </a:solidFill>
                <a:effectLst/>
                <a:latin typeface="Roboto Regular"/>
              </a:rPr>
              <a:t> </a:t>
            </a:r>
            <a:r>
              <a:rPr lang="en-US" sz="5600" b="0" i="0" dirty="0">
                <a:solidFill>
                  <a:srgbClr val="3D3D3D"/>
                </a:solidFill>
                <a:effectLst/>
                <a:latin typeface="Times New Roman" panose="02020603050405020304" pitchFamily="18" charset="0"/>
                <a:cs typeface="Times New Roman" panose="02020603050405020304" pitchFamily="18" charset="0"/>
              </a:rPr>
              <a:t>I therefore used switch statement among the alternatives.</a:t>
            </a:r>
            <a:endParaRPr lang="en-US" sz="5600" b="1" dirty="0">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14</a:t>
            </a:fld>
            <a:endParaRPr lang="en-IN" dirty="0"/>
          </a:p>
        </p:txBody>
      </p:sp>
    </p:spTree>
    <p:extLst>
      <p:ext uri="{BB962C8B-B14F-4D97-AF65-F5344CB8AC3E}">
        <p14:creationId xmlns:p14="http://schemas.microsoft.com/office/powerpoint/2010/main" val="3580488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fontScale="25000" lnSpcReduction="20000"/>
          </a:bodyPr>
          <a:lstStyle/>
          <a:p>
            <a:pPr algn="just">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4400" b="0" dirty="0">
              <a:effectLst/>
              <a:latin typeface="Times New Roman" panose="02020603050405020304" pitchFamily="18" charset="0"/>
              <a:cs typeface="Times New Roman" panose="02020603050405020304" pitchFamily="18" charset="0"/>
            </a:endParaRPr>
          </a:p>
          <a:p>
            <a:pPr algn="just"/>
            <a:r>
              <a:rPr lang="en-IN" sz="4400" b="0" dirty="0">
                <a:effectLst/>
                <a:latin typeface="Times New Roman" panose="02020603050405020304" pitchFamily="18" charset="0"/>
                <a:cs typeface="Times New Roman" panose="02020603050405020304" pitchFamily="18" charset="0"/>
              </a:rPr>
              <a:t>//-------------------------------------admin portal function-------------------------------------------------------</a:t>
            </a:r>
          </a:p>
          <a:p>
            <a:pPr algn="just"/>
            <a:r>
              <a:rPr lang="en-IN" sz="4400" b="0" dirty="0">
                <a:effectLst/>
                <a:latin typeface="Times New Roman" panose="02020603050405020304" pitchFamily="18" charset="0"/>
                <a:cs typeface="Times New Roman" panose="02020603050405020304" pitchFamily="18" charset="0"/>
              </a:rPr>
              <a:t>void admin()</a:t>
            </a:r>
          </a:p>
          <a:p>
            <a:pPr algn="just"/>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int </a:t>
            </a:r>
            <a:r>
              <a:rPr lang="en-IN" sz="4400" b="0" dirty="0" err="1">
                <a:effectLst/>
                <a:latin typeface="Times New Roman" panose="02020603050405020304" pitchFamily="18" charset="0"/>
                <a:cs typeface="Times New Roman" panose="02020603050405020304" pitchFamily="18" charset="0"/>
              </a:rPr>
              <a:t>chhh</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("\n\n\t\t\t\t\t\t\t********************Welcome To Admin Panel********************\n");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time_t</a:t>
            </a:r>
            <a:r>
              <a:rPr lang="en-IN" sz="4400" b="0" dirty="0">
                <a:effectLst/>
                <a:latin typeface="Times New Roman" panose="02020603050405020304" pitchFamily="18" charset="0"/>
                <a:cs typeface="Times New Roman" panose="02020603050405020304" pitchFamily="18" charset="0"/>
              </a:rPr>
              <a:t> t;</a:t>
            </a:r>
          </a:p>
          <a:p>
            <a:pPr algn="just"/>
            <a:r>
              <a:rPr lang="en-IN" sz="4400" b="0" dirty="0">
                <a:effectLst/>
                <a:latin typeface="Times New Roman" panose="02020603050405020304" pitchFamily="18" charset="0"/>
                <a:cs typeface="Times New Roman" panose="02020603050405020304" pitchFamily="18" charset="0"/>
              </a:rPr>
              <a:t>    time(&amp;t);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("\t\t\t\t\t\t\t\t\t\t\t\t\t\t\t\t\t\</a:t>
            </a:r>
            <a:r>
              <a:rPr lang="en-IN" sz="4400" b="0" dirty="0" err="1">
                <a:effectLst/>
                <a:latin typeface="Times New Roman" panose="02020603050405020304" pitchFamily="18" charset="0"/>
                <a:cs typeface="Times New Roman" panose="02020603050405020304" pitchFamily="18" charset="0"/>
              </a:rPr>
              <a:t>t%s</a:t>
            </a: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ctime</a:t>
            </a:r>
            <a:r>
              <a:rPr lang="en-IN" sz="4400" b="0" dirty="0">
                <a:effectLst/>
                <a:latin typeface="Times New Roman" panose="02020603050405020304" pitchFamily="18" charset="0"/>
                <a:cs typeface="Times New Roman" panose="02020603050405020304" pitchFamily="18" charset="0"/>
              </a:rPr>
              <a:t>(&amp;t));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("\t\t\t\t\t\t\t\t\t\</a:t>
            </a:r>
            <a:r>
              <a:rPr lang="en-IN" sz="4400" b="0" dirty="0" err="1">
                <a:effectLst/>
                <a:latin typeface="Times New Roman" panose="02020603050405020304" pitchFamily="18" charset="0"/>
                <a:cs typeface="Times New Roman" panose="02020603050405020304" pitchFamily="18" charset="0"/>
              </a:rPr>
              <a:t>tCHOOSE</a:t>
            </a:r>
            <a:r>
              <a:rPr lang="en-IN" sz="4400" b="0" dirty="0">
                <a:effectLst/>
                <a:latin typeface="Times New Roman" panose="02020603050405020304" pitchFamily="18" charset="0"/>
                <a:cs typeface="Times New Roman" panose="02020603050405020304" pitchFamily="18" charset="0"/>
              </a:rPr>
              <a:t> YOUR OPERATION");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("\n\n\n\t\t\t\t\t\t\t[1] VIEW PASSENGERS");</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("\n\n\t\t\t\t\t\t\t[2] ADD TRAIN");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("\n\n\t\t\t\t\t\t\t[3] DELETE TRAIN");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("\n\n\t\t\t\t\t\t\t[4] MAIN MENU");</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("\n\n\n\t\t\t\t\t\t\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YOUR CHOICE: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("%d", &amp;</a:t>
            </a:r>
            <a:r>
              <a:rPr lang="en-IN" sz="4400" b="0" dirty="0" err="1">
                <a:effectLst/>
                <a:latin typeface="Times New Roman" panose="02020603050405020304" pitchFamily="18" charset="0"/>
                <a:cs typeface="Times New Roman" panose="02020603050405020304" pitchFamily="18" charset="0"/>
              </a:rPr>
              <a:t>chhh</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switch (</a:t>
            </a:r>
            <a:r>
              <a:rPr lang="en-IN" sz="4400" b="0" dirty="0" err="1">
                <a:effectLst/>
                <a:latin typeface="Times New Roman" panose="02020603050405020304" pitchFamily="18" charset="0"/>
                <a:cs typeface="Times New Roman" panose="02020603050405020304" pitchFamily="18" charset="0"/>
              </a:rPr>
              <a:t>chhh</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case 1:</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viewpassenger</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break;</a:t>
            </a: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15</a:t>
            </a:fld>
            <a:endParaRPr lang="en-IN" dirty="0"/>
          </a:p>
        </p:txBody>
      </p:sp>
    </p:spTree>
    <p:extLst>
      <p:ext uri="{BB962C8B-B14F-4D97-AF65-F5344CB8AC3E}">
        <p14:creationId xmlns:p14="http://schemas.microsoft.com/office/powerpoint/2010/main" val="1199545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lnSpcReduction="10000"/>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1600" b="0" dirty="0">
              <a:effectLst/>
              <a:latin typeface="Times New Roman" panose="02020603050405020304" pitchFamily="18" charset="0"/>
              <a:cs typeface="Times New Roman" panose="02020603050405020304" pitchFamily="18" charset="0"/>
            </a:endParaRPr>
          </a:p>
          <a:p>
            <a:pPr algn="just"/>
            <a:r>
              <a:rPr lang="en-IN" sz="1200" b="0" dirty="0">
                <a:effectLst/>
                <a:latin typeface="Times New Roman" panose="02020603050405020304" pitchFamily="18" charset="0"/>
                <a:cs typeface="Times New Roman" panose="02020603050405020304" pitchFamily="18" charset="0"/>
              </a:rPr>
              <a:t>    case 2:</a:t>
            </a:r>
          </a:p>
          <a:p>
            <a:pPr algn="just"/>
            <a:r>
              <a:rPr lang="en-IN" sz="1200" b="0" dirty="0">
                <a:effectLst/>
                <a:latin typeface="Times New Roman" panose="02020603050405020304" pitchFamily="18" charset="0"/>
                <a:cs typeface="Times New Roman" panose="02020603050405020304" pitchFamily="18" charset="0"/>
              </a:rPr>
              <a:t>        </a:t>
            </a:r>
            <a:r>
              <a:rPr lang="en-IN" sz="1200" b="0" dirty="0" err="1">
                <a:effectLst/>
                <a:latin typeface="Times New Roman" panose="02020603050405020304" pitchFamily="18" charset="0"/>
                <a:cs typeface="Times New Roman" panose="02020603050405020304" pitchFamily="18" charset="0"/>
              </a:rPr>
              <a:t>addtrain</a:t>
            </a:r>
            <a:r>
              <a:rPr lang="en-IN" sz="1200" b="0" dirty="0">
                <a:effectLst/>
                <a:latin typeface="Times New Roman" panose="02020603050405020304" pitchFamily="18" charset="0"/>
                <a:cs typeface="Times New Roman" panose="02020603050405020304" pitchFamily="18" charset="0"/>
              </a:rPr>
              <a:t>();</a:t>
            </a:r>
          </a:p>
          <a:p>
            <a:pPr algn="just"/>
            <a:r>
              <a:rPr lang="en-IN" sz="1200" b="0" dirty="0">
                <a:effectLst/>
                <a:latin typeface="Times New Roman" panose="02020603050405020304" pitchFamily="18" charset="0"/>
                <a:cs typeface="Times New Roman" panose="02020603050405020304" pitchFamily="18" charset="0"/>
              </a:rPr>
              <a:t>        break;</a:t>
            </a:r>
          </a:p>
          <a:p>
            <a:pPr algn="just"/>
            <a:r>
              <a:rPr lang="en-IN" sz="1200" b="0" dirty="0">
                <a:effectLst/>
                <a:latin typeface="Times New Roman" panose="02020603050405020304" pitchFamily="18" charset="0"/>
                <a:cs typeface="Times New Roman" panose="02020603050405020304" pitchFamily="18" charset="0"/>
              </a:rPr>
              <a:t>    case 3:</a:t>
            </a:r>
          </a:p>
          <a:p>
            <a:pPr algn="just"/>
            <a:r>
              <a:rPr lang="en-IN" sz="1200" b="0" dirty="0">
                <a:effectLst/>
                <a:latin typeface="Times New Roman" panose="02020603050405020304" pitchFamily="18" charset="0"/>
                <a:cs typeface="Times New Roman" panose="02020603050405020304" pitchFamily="18" charset="0"/>
              </a:rPr>
              <a:t>        </a:t>
            </a:r>
            <a:r>
              <a:rPr lang="en-IN" sz="1200" b="0" dirty="0" err="1">
                <a:effectLst/>
                <a:latin typeface="Times New Roman" panose="02020603050405020304" pitchFamily="18" charset="0"/>
                <a:cs typeface="Times New Roman" panose="02020603050405020304" pitchFamily="18" charset="0"/>
              </a:rPr>
              <a:t>dlttrain</a:t>
            </a:r>
            <a:r>
              <a:rPr lang="en-IN" sz="1200" b="0" dirty="0">
                <a:effectLst/>
                <a:latin typeface="Times New Roman" panose="02020603050405020304" pitchFamily="18" charset="0"/>
                <a:cs typeface="Times New Roman" panose="02020603050405020304" pitchFamily="18" charset="0"/>
              </a:rPr>
              <a:t>();</a:t>
            </a:r>
          </a:p>
          <a:p>
            <a:pPr algn="just"/>
            <a:r>
              <a:rPr lang="en-IN" sz="1200" b="0" dirty="0">
                <a:effectLst/>
                <a:latin typeface="Times New Roman" panose="02020603050405020304" pitchFamily="18" charset="0"/>
                <a:cs typeface="Times New Roman" panose="02020603050405020304" pitchFamily="18" charset="0"/>
              </a:rPr>
              <a:t>        break;</a:t>
            </a:r>
          </a:p>
          <a:p>
            <a:pPr algn="just"/>
            <a:r>
              <a:rPr lang="en-IN" sz="1200" b="0" dirty="0">
                <a:effectLst/>
                <a:latin typeface="Times New Roman" panose="02020603050405020304" pitchFamily="18" charset="0"/>
                <a:cs typeface="Times New Roman" panose="02020603050405020304" pitchFamily="18" charset="0"/>
              </a:rPr>
              <a:t>    case 4:</a:t>
            </a:r>
          </a:p>
          <a:p>
            <a:pPr algn="just"/>
            <a:r>
              <a:rPr lang="en-IN" sz="1200" b="0" dirty="0">
                <a:effectLst/>
                <a:latin typeface="Times New Roman" panose="02020603050405020304" pitchFamily="18" charset="0"/>
                <a:cs typeface="Times New Roman" panose="02020603050405020304" pitchFamily="18" charset="0"/>
              </a:rPr>
              <a:t>        system("clear");</a:t>
            </a:r>
          </a:p>
          <a:p>
            <a:pPr algn="just"/>
            <a:r>
              <a:rPr lang="en-IN" sz="1200" b="0" dirty="0">
                <a:effectLst/>
                <a:latin typeface="Times New Roman" panose="02020603050405020304" pitchFamily="18" charset="0"/>
                <a:cs typeface="Times New Roman" panose="02020603050405020304" pitchFamily="18" charset="0"/>
              </a:rPr>
              <a:t>        main();</a:t>
            </a:r>
          </a:p>
          <a:p>
            <a:pPr algn="just"/>
            <a:r>
              <a:rPr lang="en-IN" sz="1200" b="0" dirty="0">
                <a:effectLst/>
                <a:latin typeface="Times New Roman" panose="02020603050405020304" pitchFamily="18" charset="0"/>
                <a:cs typeface="Times New Roman" panose="02020603050405020304" pitchFamily="18" charset="0"/>
              </a:rPr>
              <a:t>        break;</a:t>
            </a:r>
          </a:p>
          <a:p>
            <a:pPr algn="just"/>
            <a:r>
              <a:rPr lang="en-IN" sz="1200" b="0" dirty="0">
                <a:effectLst/>
                <a:latin typeface="Times New Roman" panose="02020603050405020304" pitchFamily="18" charset="0"/>
                <a:cs typeface="Times New Roman" panose="02020603050405020304" pitchFamily="18" charset="0"/>
              </a:rPr>
              <a:t>    default:</a:t>
            </a:r>
          </a:p>
          <a:p>
            <a:pPr algn="just"/>
            <a:r>
              <a:rPr lang="en-IN" sz="1200" b="0" dirty="0">
                <a:effectLst/>
                <a:latin typeface="Times New Roman" panose="02020603050405020304" pitchFamily="18" charset="0"/>
                <a:cs typeface="Times New Roman" panose="02020603050405020304" pitchFamily="18" charset="0"/>
              </a:rPr>
              <a:t>        </a:t>
            </a:r>
            <a:r>
              <a:rPr lang="en-IN" sz="1200" b="0" dirty="0" err="1">
                <a:effectLst/>
                <a:latin typeface="Times New Roman" panose="02020603050405020304" pitchFamily="18" charset="0"/>
                <a:cs typeface="Times New Roman" panose="02020603050405020304" pitchFamily="18" charset="0"/>
              </a:rPr>
              <a:t>getchar</a:t>
            </a:r>
            <a:r>
              <a:rPr lang="en-IN" sz="1200" b="0" dirty="0">
                <a:effectLst/>
                <a:latin typeface="Times New Roman" panose="02020603050405020304" pitchFamily="18" charset="0"/>
                <a:cs typeface="Times New Roman" panose="02020603050405020304" pitchFamily="18" charset="0"/>
              </a:rPr>
              <a:t>();</a:t>
            </a:r>
          </a:p>
          <a:p>
            <a:pPr algn="just"/>
            <a:r>
              <a:rPr lang="en-IN" sz="1200" b="0" dirty="0">
                <a:effectLst/>
                <a:latin typeface="Times New Roman" panose="02020603050405020304" pitchFamily="18" charset="0"/>
                <a:cs typeface="Times New Roman" panose="02020603050405020304" pitchFamily="18" charset="0"/>
              </a:rPr>
              <a:t>        </a:t>
            </a:r>
            <a:r>
              <a:rPr lang="en-IN" sz="1200" b="0" dirty="0" err="1">
                <a:effectLst/>
                <a:latin typeface="Times New Roman" panose="02020603050405020304" pitchFamily="18" charset="0"/>
                <a:cs typeface="Times New Roman" panose="02020603050405020304" pitchFamily="18" charset="0"/>
              </a:rPr>
              <a:t>printf</a:t>
            </a:r>
            <a:r>
              <a:rPr lang="en-IN" sz="1200" b="0" dirty="0">
                <a:effectLst/>
                <a:latin typeface="Times New Roman" panose="02020603050405020304" pitchFamily="18" charset="0"/>
                <a:cs typeface="Times New Roman" panose="02020603050405020304" pitchFamily="18" charset="0"/>
              </a:rPr>
              <a:t>("\n\t\t\</a:t>
            </a:r>
            <a:r>
              <a:rPr lang="en-IN" sz="1200" b="0" dirty="0" err="1">
                <a:effectLst/>
                <a:latin typeface="Times New Roman" panose="02020603050405020304" pitchFamily="18" charset="0"/>
                <a:cs typeface="Times New Roman" panose="02020603050405020304" pitchFamily="18" charset="0"/>
              </a:rPr>
              <a:t>tyou</a:t>
            </a:r>
            <a:r>
              <a:rPr lang="en-IN" sz="1200" b="0" dirty="0">
                <a:effectLst/>
                <a:latin typeface="Times New Roman" panose="02020603050405020304" pitchFamily="18" charset="0"/>
                <a:cs typeface="Times New Roman" panose="02020603050405020304" pitchFamily="18" charset="0"/>
              </a:rPr>
              <a:t> entered wrong key!!!!");</a:t>
            </a:r>
          </a:p>
          <a:p>
            <a:pPr algn="just"/>
            <a:r>
              <a:rPr lang="en-IN" sz="1200" b="0" dirty="0">
                <a:effectLst/>
                <a:latin typeface="Times New Roman" panose="02020603050405020304" pitchFamily="18" charset="0"/>
                <a:cs typeface="Times New Roman" panose="02020603050405020304" pitchFamily="18" charset="0"/>
              </a:rPr>
              <a:t>        </a:t>
            </a:r>
            <a:r>
              <a:rPr lang="en-IN" sz="1200" b="0" dirty="0" err="1">
                <a:effectLst/>
                <a:latin typeface="Times New Roman" panose="02020603050405020304" pitchFamily="18" charset="0"/>
                <a:cs typeface="Times New Roman" panose="02020603050405020304" pitchFamily="18" charset="0"/>
              </a:rPr>
              <a:t>getchar</a:t>
            </a:r>
            <a:r>
              <a:rPr lang="en-IN" sz="1200" b="0" dirty="0">
                <a:effectLst/>
                <a:latin typeface="Times New Roman" panose="02020603050405020304" pitchFamily="18" charset="0"/>
                <a:cs typeface="Times New Roman" panose="02020603050405020304" pitchFamily="18" charset="0"/>
              </a:rPr>
              <a:t>();</a:t>
            </a:r>
          </a:p>
          <a:p>
            <a:pPr algn="just"/>
            <a:r>
              <a:rPr lang="en-IN" sz="1200" b="0" dirty="0">
                <a:effectLst/>
                <a:latin typeface="Times New Roman" panose="02020603050405020304" pitchFamily="18" charset="0"/>
                <a:cs typeface="Times New Roman" panose="02020603050405020304" pitchFamily="18" charset="0"/>
              </a:rPr>
              <a:t>        system("clear");</a:t>
            </a:r>
          </a:p>
          <a:p>
            <a:pPr algn="just"/>
            <a:r>
              <a:rPr lang="en-IN" sz="1200" b="0" dirty="0">
                <a:effectLst/>
                <a:latin typeface="Times New Roman" panose="02020603050405020304" pitchFamily="18" charset="0"/>
                <a:cs typeface="Times New Roman" panose="02020603050405020304" pitchFamily="18" charset="0"/>
              </a:rPr>
              <a:t>        admin();</a:t>
            </a:r>
          </a:p>
          <a:p>
            <a:pPr algn="just"/>
            <a:r>
              <a:rPr lang="en-IN" sz="1200" b="0" dirty="0">
                <a:effectLst/>
                <a:latin typeface="Times New Roman" panose="02020603050405020304" pitchFamily="18" charset="0"/>
                <a:cs typeface="Times New Roman" panose="02020603050405020304" pitchFamily="18" charset="0"/>
              </a:rPr>
              <a:t>    }</a:t>
            </a:r>
          </a:p>
          <a:p>
            <a:pPr algn="just"/>
            <a:r>
              <a:rPr lang="en-IN" sz="1200" b="0" dirty="0">
                <a:effectLst/>
                <a:latin typeface="Times New Roman" panose="02020603050405020304" pitchFamily="18" charset="0"/>
                <a:cs typeface="Times New Roman" panose="02020603050405020304" pitchFamily="18" charset="0"/>
              </a:rPr>
              <a:t>    </a:t>
            </a:r>
            <a:r>
              <a:rPr lang="en-IN" sz="1200" b="0" dirty="0" err="1">
                <a:effectLst/>
                <a:latin typeface="Times New Roman" panose="02020603050405020304" pitchFamily="18" charset="0"/>
                <a:cs typeface="Times New Roman" panose="02020603050405020304" pitchFamily="18" charset="0"/>
              </a:rPr>
              <a:t>getchar</a:t>
            </a:r>
            <a:r>
              <a:rPr lang="en-IN" sz="1200" b="0" dirty="0">
                <a:effectLst/>
                <a:latin typeface="Times New Roman" panose="02020603050405020304" pitchFamily="18" charset="0"/>
                <a:cs typeface="Times New Roman" panose="02020603050405020304" pitchFamily="18" charset="0"/>
              </a:rPr>
              <a:t>();</a:t>
            </a:r>
          </a:p>
          <a:p>
            <a:pPr algn="just"/>
            <a:r>
              <a:rPr lang="en-IN" sz="1200" b="0" dirty="0">
                <a:effectLst/>
                <a:latin typeface="Times New Roman" panose="02020603050405020304" pitchFamily="18" charset="0"/>
                <a:cs typeface="Times New Roman" panose="02020603050405020304" pitchFamily="18" charset="0"/>
              </a:rPr>
              <a:t>}</a:t>
            </a:r>
          </a:p>
          <a:p>
            <a:pPr algn="just"/>
            <a:r>
              <a:rPr lang="en-US" sz="1600" b="1" dirty="0">
                <a:latin typeface="Times New Roman" panose="02020603050405020304" pitchFamily="18" charset="0"/>
                <a:ea typeface="Calibri" panose="020F0502020204030204" pitchFamily="34" charset="0"/>
                <a:cs typeface="Times New Roman" panose="02020603050405020304" pitchFamily="18" charset="0"/>
              </a:rPr>
              <a:t>EXPLANATION:</a:t>
            </a:r>
            <a:r>
              <a:rPr lang="en-US" sz="1200" b="0" i="0" dirty="0">
                <a:solidFill>
                  <a:srgbClr val="3D3D3D"/>
                </a:solidFill>
                <a:effectLst/>
                <a:latin typeface="Roboto Regular"/>
              </a:rPr>
              <a:t> </a:t>
            </a:r>
            <a:r>
              <a:rPr lang="en-US" sz="1400" b="0" i="0" dirty="0">
                <a:solidFill>
                  <a:srgbClr val="3D3D3D"/>
                </a:solidFill>
                <a:effectLst/>
                <a:latin typeface="Times New Roman" panose="02020603050405020304" pitchFamily="18" charset="0"/>
                <a:cs typeface="Times New Roman" panose="02020603050405020304" pitchFamily="18" charset="0"/>
              </a:rPr>
              <a:t>The administration portal will get the passenger list, add the train, delete the train options.</a:t>
            </a:r>
            <a:r>
              <a:rPr lang="en-US" sz="1100" b="0" i="0" dirty="0">
                <a:solidFill>
                  <a:srgbClr val="3D3D3D"/>
                </a:solidFill>
                <a:effectLst/>
                <a:latin typeface="Roboto Regular"/>
              </a:rPr>
              <a:t> </a:t>
            </a:r>
            <a:r>
              <a:rPr lang="en-US" sz="1400" b="0" i="0" dirty="0">
                <a:solidFill>
                  <a:srgbClr val="3D3D3D"/>
                </a:solidFill>
                <a:effectLst/>
                <a:latin typeface="Times New Roman" panose="02020603050405020304" pitchFamily="18" charset="0"/>
                <a:cs typeface="Times New Roman" panose="02020603050405020304" pitchFamily="18" charset="0"/>
              </a:rPr>
              <a:t>We used the switch case because we have a lot of options so that the switch case may have a lot of alternative choices.</a:t>
            </a:r>
            <a:endParaRPr lang="en-US" sz="14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5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300" b="0" dirty="0">
              <a:effectLst/>
              <a:latin typeface="Times New Roman" panose="02020603050405020304" pitchFamily="18" charset="0"/>
              <a:cs typeface="Times New Roman" panose="02020603050405020304" pitchFamily="18" charset="0"/>
            </a:endParaRPr>
          </a:p>
          <a:p>
            <a:pPr algn="l">
              <a:lnSpc>
                <a:spcPct val="150000"/>
              </a:lnSpc>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16</a:t>
            </a:fld>
            <a:endParaRPr lang="en-IN" dirty="0"/>
          </a:p>
        </p:txBody>
      </p:sp>
    </p:spTree>
    <p:extLst>
      <p:ext uri="{BB962C8B-B14F-4D97-AF65-F5344CB8AC3E}">
        <p14:creationId xmlns:p14="http://schemas.microsoft.com/office/powerpoint/2010/main" val="57212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fontScale="25000" lnSpcReduction="20000"/>
          </a:bodyPr>
          <a:lstStyle/>
          <a:p>
            <a:pPr algn="just">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6400" b="0" dirty="0">
              <a:effectLst/>
              <a:latin typeface="Times New Roman" panose="02020603050405020304" pitchFamily="18" charset="0"/>
              <a:cs typeface="Times New Roman" panose="02020603050405020304" pitchFamily="18" charset="0"/>
            </a:endParaRPr>
          </a:p>
          <a:p>
            <a:pPr algn="just"/>
            <a:r>
              <a:rPr lang="en-IN" sz="1400" b="0" dirty="0">
                <a:effectLst/>
                <a:latin typeface="Times New Roman" panose="02020603050405020304" pitchFamily="18" charset="0"/>
                <a:cs typeface="Times New Roman" panose="02020603050405020304" pitchFamily="18" charset="0"/>
              </a:rPr>
              <a:t>   </a:t>
            </a:r>
            <a:r>
              <a:rPr lang="en-IN" sz="3600" b="0" dirty="0">
                <a:effectLst/>
                <a:latin typeface="Times New Roman" panose="02020603050405020304" pitchFamily="18" charset="0"/>
                <a:cs typeface="Times New Roman" panose="02020603050405020304" pitchFamily="18" charset="0"/>
              </a:rPr>
              <a:t>//-----------------------------------------------------------password function-----------------------------------------------------------------</a:t>
            </a:r>
          </a:p>
          <a:p>
            <a:pPr algn="just"/>
            <a:r>
              <a:rPr lang="en-IN" sz="3600" b="0" dirty="0">
                <a:effectLst/>
                <a:latin typeface="Times New Roman" panose="02020603050405020304" pitchFamily="18" charset="0"/>
                <a:cs typeface="Times New Roman" panose="02020603050405020304" pitchFamily="18" charset="0"/>
              </a:rPr>
              <a:t>void password()</a:t>
            </a:r>
          </a:p>
          <a:p>
            <a:pPr algn="just"/>
            <a:r>
              <a:rPr lang="en-IN" sz="3600" b="0" dirty="0">
                <a:effectLst/>
                <a:latin typeface="Times New Roman" panose="02020603050405020304" pitchFamily="18" charset="0"/>
                <a:cs typeface="Times New Roman" panose="02020603050405020304" pitchFamily="18" charset="0"/>
              </a:rPr>
              <a:t>{</a:t>
            </a:r>
          </a:p>
          <a:p>
            <a:pPr algn="just"/>
            <a:r>
              <a:rPr lang="en-IN" sz="3600" b="0" dirty="0">
                <a:effectLst/>
                <a:latin typeface="Times New Roman" panose="02020603050405020304" pitchFamily="18" charset="0"/>
                <a:cs typeface="Times New Roman" panose="02020603050405020304" pitchFamily="18" charset="0"/>
              </a:rPr>
              <a:t>    int number = 12345;</a:t>
            </a:r>
          </a:p>
          <a:p>
            <a:pPr algn="just"/>
            <a:r>
              <a:rPr lang="en-IN" sz="3600" b="0" dirty="0">
                <a:effectLst/>
                <a:latin typeface="Times New Roman" panose="02020603050405020304" pitchFamily="18" charset="0"/>
                <a:cs typeface="Times New Roman" panose="02020603050405020304" pitchFamily="18" charset="0"/>
              </a:rPr>
              <a:t>    int pass;</a:t>
            </a:r>
          </a:p>
          <a:p>
            <a:pPr algn="just"/>
            <a:r>
              <a:rPr lang="en-IN" sz="3600" b="0" dirty="0">
                <a:effectLst/>
                <a:latin typeface="Times New Roman" panose="02020603050405020304" pitchFamily="18" charset="0"/>
                <a:cs typeface="Times New Roman" panose="02020603050405020304" pitchFamily="18" charset="0"/>
              </a:rPr>
              <a:t>    char user, id = user;</a:t>
            </a:r>
          </a:p>
          <a:p>
            <a:pPr algn="just"/>
            <a:r>
              <a:rPr lang="en-IN" sz="3600" b="0" dirty="0">
                <a:effectLst/>
                <a:latin typeface="Times New Roman" panose="02020603050405020304" pitchFamily="18" charset="0"/>
                <a:cs typeface="Times New Roman" panose="02020603050405020304" pitchFamily="18" charset="0"/>
              </a:rPr>
              <a:t>    </a:t>
            </a:r>
            <a:r>
              <a:rPr lang="en-IN" sz="3600" b="0" dirty="0" err="1">
                <a:effectLst/>
                <a:latin typeface="Times New Roman" panose="02020603050405020304" pitchFamily="18" charset="0"/>
                <a:cs typeface="Times New Roman" panose="02020603050405020304" pitchFamily="18" charset="0"/>
              </a:rPr>
              <a:t>printf</a:t>
            </a:r>
            <a:r>
              <a:rPr lang="en-IN" sz="3600" b="0" dirty="0">
                <a:effectLst/>
                <a:latin typeface="Times New Roman" panose="02020603050405020304" pitchFamily="18" charset="0"/>
                <a:cs typeface="Times New Roman" panose="02020603050405020304" pitchFamily="18" charset="0"/>
              </a:rPr>
              <a:t>("\n\n----------------------------------------------------------------------------------------------------------------------------------------------------------------------------");</a:t>
            </a:r>
          </a:p>
          <a:p>
            <a:pPr algn="just"/>
            <a:r>
              <a:rPr lang="en-IN" sz="3600" b="0" dirty="0">
                <a:effectLst/>
                <a:latin typeface="Times New Roman" panose="02020603050405020304" pitchFamily="18" charset="0"/>
                <a:cs typeface="Times New Roman" panose="02020603050405020304" pitchFamily="18" charset="0"/>
              </a:rPr>
              <a:t>    </a:t>
            </a:r>
            <a:r>
              <a:rPr lang="en-IN" sz="3600" b="0" dirty="0" err="1">
                <a:effectLst/>
                <a:latin typeface="Times New Roman" panose="02020603050405020304" pitchFamily="18" charset="0"/>
                <a:cs typeface="Times New Roman" panose="02020603050405020304" pitchFamily="18" charset="0"/>
              </a:rPr>
              <a:t>printf</a:t>
            </a:r>
            <a:r>
              <a:rPr lang="en-IN" sz="3600" b="0" dirty="0">
                <a:effectLst/>
                <a:latin typeface="Times New Roman" panose="02020603050405020304" pitchFamily="18" charset="0"/>
                <a:cs typeface="Times New Roman" panose="02020603050405020304" pitchFamily="18" charset="0"/>
              </a:rPr>
              <a:t>("\n\n\t\t\t\t\t ********************Welcome To Electronic Railway Ticket Booking********************\n");</a:t>
            </a:r>
          </a:p>
          <a:p>
            <a:pPr algn="just"/>
            <a:r>
              <a:rPr lang="en-IN" sz="3600" b="0" dirty="0">
                <a:effectLst/>
                <a:latin typeface="Times New Roman" panose="02020603050405020304" pitchFamily="18" charset="0"/>
                <a:cs typeface="Times New Roman" panose="02020603050405020304" pitchFamily="18" charset="0"/>
              </a:rPr>
              <a:t>    </a:t>
            </a:r>
            <a:r>
              <a:rPr lang="en-IN" sz="3600" b="0" dirty="0" err="1">
                <a:effectLst/>
                <a:latin typeface="Times New Roman" panose="02020603050405020304" pitchFamily="18" charset="0"/>
                <a:cs typeface="Times New Roman" panose="02020603050405020304" pitchFamily="18" charset="0"/>
              </a:rPr>
              <a:t>printf</a:t>
            </a:r>
            <a:r>
              <a:rPr lang="en-IN" sz="3600" b="0" dirty="0">
                <a:effectLst/>
                <a:latin typeface="Times New Roman" panose="02020603050405020304" pitchFamily="18" charset="0"/>
                <a:cs typeface="Times New Roman" panose="02020603050405020304" pitchFamily="18" charset="0"/>
              </a:rPr>
              <a:t>("\n\n----------------------------------------------------------------------------------------------------------------------------------------------------------------------------");</a:t>
            </a:r>
          </a:p>
          <a:p>
            <a:pPr algn="just"/>
            <a:br>
              <a:rPr lang="en-IN" sz="3600" b="0" dirty="0">
                <a:effectLst/>
                <a:latin typeface="Times New Roman" panose="02020603050405020304" pitchFamily="18" charset="0"/>
                <a:cs typeface="Times New Roman" panose="02020603050405020304" pitchFamily="18" charset="0"/>
              </a:rPr>
            </a:br>
            <a:r>
              <a:rPr lang="en-IN" sz="3600" b="0" dirty="0">
                <a:effectLst/>
                <a:latin typeface="Times New Roman" panose="02020603050405020304" pitchFamily="18" charset="0"/>
                <a:cs typeface="Times New Roman" panose="02020603050405020304" pitchFamily="18" charset="0"/>
              </a:rPr>
              <a:t>    </a:t>
            </a:r>
            <a:r>
              <a:rPr lang="en-IN" sz="3600" b="0" dirty="0" err="1">
                <a:effectLst/>
                <a:latin typeface="Times New Roman" panose="02020603050405020304" pitchFamily="18" charset="0"/>
                <a:cs typeface="Times New Roman" panose="02020603050405020304" pitchFamily="18" charset="0"/>
              </a:rPr>
              <a:t>time_t</a:t>
            </a:r>
            <a:r>
              <a:rPr lang="en-IN" sz="3600" b="0" dirty="0">
                <a:effectLst/>
                <a:latin typeface="Times New Roman" panose="02020603050405020304" pitchFamily="18" charset="0"/>
                <a:cs typeface="Times New Roman" panose="02020603050405020304" pitchFamily="18" charset="0"/>
              </a:rPr>
              <a:t> t;</a:t>
            </a:r>
          </a:p>
          <a:p>
            <a:pPr algn="just"/>
            <a:r>
              <a:rPr lang="en-IN" sz="3600" b="0" dirty="0">
                <a:effectLst/>
                <a:latin typeface="Times New Roman" panose="02020603050405020304" pitchFamily="18" charset="0"/>
                <a:cs typeface="Times New Roman" panose="02020603050405020304" pitchFamily="18" charset="0"/>
              </a:rPr>
              <a:t>    time(&amp;t);</a:t>
            </a:r>
          </a:p>
          <a:p>
            <a:pPr algn="just"/>
            <a:r>
              <a:rPr lang="en-IN" sz="3600" b="0" dirty="0">
                <a:effectLst/>
                <a:latin typeface="Times New Roman" panose="02020603050405020304" pitchFamily="18" charset="0"/>
                <a:cs typeface="Times New Roman" panose="02020603050405020304" pitchFamily="18" charset="0"/>
              </a:rPr>
              <a:t>    </a:t>
            </a:r>
            <a:r>
              <a:rPr lang="en-IN" sz="3600" b="0" dirty="0" err="1">
                <a:effectLst/>
                <a:latin typeface="Times New Roman" panose="02020603050405020304" pitchFamily="18" charset="0"/>
                <a:cs typeface="Times New Roman" panose="02020603050405020304" pitchFamily="18" charset="0"/>
              </a:rPr>
              <a:t>printf</a:t>
            </a:r>
            <a:r>
              <a:rPr lang="en-IN" sz="3600" b="0" dirty="0">
                <a:effectLst/>
                <a:latin typeface="Times New Roman" panose="02020603050405020304" pitchFamily="18" charset="0"/>
                <a:cs typeface="Times New Roman" panose="02020603050405020304" pitchFamily="18" charset="0"/>
              </a:rPr>
              <a:t>("\t\t\t\t\t\t\t\t\t\t\t\t\t\t\t\t\t\</a:t>
            </a:r>
            <a:r>
              <a:rPr lang="en-IN" sz="3600" b="0" dirty="0" err="1">
                <a:effectLst/>
                <a:latin typeface="Times New Roman" panose="02020603050405020304" pitchFamily="18" charset="0"/>
                <a:cs typeface="Times New Roman" panose="02020603050405020304" pitchFamily="18" charset="0"/>
              </a:rPr>
              <a:t>t%s</a:t>
            </a:r>
            <a:r>
              <a:rPr lang="en-IN" sz="3600" b="0" dirty="0">
                <a:effectLst/>
                <a:latin typeface="Times New Roman" panose="02020603050405020304" pitchFamily="18" charset="0"/>
                <a:cs typeface="Times New Roman" panose="02020603050405020304" pitchFamily="18" charset="0"/>
              </a:rPr>
              <a:t>", </a:t>
            </a:r>
            <a:r>
              <a:rPr lang="en-IN" sz="3600" b="0" dirty="0" err="1">
                <a:effectLst/>
                <a:latin typeface="Times New Roman" panose="02020603050405020304" pitchFamily="18" charset="0"/>
                <a:cs typeface="Times New Roman" panose="02020603050405020304" pitchFamily="18" charset="0"/>
              </a:rPr>
              <a:t>ctime</a:t>
            </a:r>
            <a:r>
              <a:rPr lang="en-IN" sz="3600" b="0" dirty="0">
                <a:effectLst/>
                <a:latin typeface="Times New Roman" panose="02020603050405020304" pitchFamily="18" charset="0"/>
                <a:cs typeface="Times New Roman" panose="02020603050405020304" pitchFamily="18" charset="0"/>
              </a:rPr>
              <a:t>(&amp;t));</a:t>
            </a:r>
          </a:p>
          <a:p>
            <a:pPr algn="just"/>
            <a:br>
              <a:rPr lang="en-IN" sz="3600" b="0" dirty="0">
                <a:effectLst/>
                <a:latin typeface="Times New Roman" panose="02020603050405020304" pitchFamily="18" charset="0"/>
                <a:cs typeface="Times New Roman" panose="02020603050405020304" pitchFamily="18" charset="0"/>
              </a:rPr>
            </a:br>
            <a:r>
              <a:rPr lang="en-IN" sz="3600" b="0" dirty="0">
                <a:effectLst/>
                <a:latin typeface="Times New Roman" panose="02020603050405020304" pitchFamily="18" charset="0"/>
                <a:cs typeface="Times New Roman" panose="02020603050405020304" pitchFamily="18" charset="0"/>
              </a:rPr>
              <a:t>    </a:t>
            </a:r>
            <a:r>
              <a:rPr lang="en-IN" sz="3600" b="0" dirty="0" err="1">
                <a:effectLst/>
                <a:latin typeface="Times New Roman" panose="02020603050405020304" pitchFamily="18" charset="0"/>
                <a:cs typeface="Times New Roman" panose="02020603050405020304" pitchFamily="18" charset="0"/>
              </a:rPr>
              <a:t>printf</a:t>
            </a:r>
            <a:r>
              <a:rPr lang="en-IN" sz="3600" b="0" dirty="0">
                <a:effectLst/>
                <a:latin typeface="Times New Roman" panose="02020603050405020304" pitchFamily="18" charset="0"/>
                <a:cs typeface="Times New Roman" panose="02020603050405020304" pitchFamily="18" charset="0"/>
              </a:rPr>
              <a:t>("----------------------------------------------------------------------------------------------------------------------------------------------------------------------------");</a:t>
            </a:r>
          </a:p>
          <a:p>
            <a:pPr algn="just"/>
            <a:r>
              <a:rPr lang="en-IN" sz="3600" b="0" dirty="0">
                <a:effectLst/>
                <a:latin typeface="Times New Roman" panose="02020603050405020304" pitchFamily="18" charset="0"/>
                <a:cs typeface="Times New Roman" panose="02020603050405020304" pitchFamily="18" charset="0"/>
              </a:rPr>
              <a:t>    </a:t>
            </a:r>
            <a:r>
              <a:rPr lang="en-IN" sz="3600" b="0" dirty="0" err="1">
                <a:effectLst/>
                <a:latin typeface="Times New Roman" panose="02020603050405020304" pitchFamily="18" charset="0"/>
                <a:cs typeface="Times New Roman" panose="02020603050405020304" pitchFamily="18" charset="0"/>
              </a:rPr>
              <a:t>printf</a:t>
            </a:r>
            <a:r>
              <a:rPr lang="en-IN" sz="3600" b="0" dirty="0">
                <a:effectLst/>
                <a:latin typeface="Times New Roman" panose="02020603050405020304" pitchFamily="18" charset="0"/>
                <a:cs typeface="Times New Roman" panose="02020603050405020304" pitchFamily="18" charset="0"/>
              </a:rPr>
              <a:t>("\n\n\n\t\t\t\t\t\t\t\t\</a:t>
            </a:r>
            <a:r>
              <a:rPr lang="en-IN" sz="3600" b="0" dirty="0" err="1">
                <a:effectLst/>
                <a:latin typeface="Times New Roman" panose="02020603050405020304" pitchFamily="18" charset="0"/>
                <a:cs typeface="Times New Roman" panose="02020603050405020304" pitchFamily="18" charset="0"/>
              </a:rPr>
              <a:t>tEnter</a:t>
            </a:r>
            <a:r>
              <a:rPr lang="en-IN" sz="3600" b="0" dirty="0">
                <a:effectLst/>
                <a:latin typeface="Times New Roman" panose="02020603050405020304" pitchFamily="18" charset="0"/>
                <a:cs typeface="Times New Roman" panose="02020603050405020304" pitchFamily="18" charset="0"/>
              </a:rPr>
              <a:t> password: ");</a:t>
            </a:r>
          </a:p>
          <a:p>
            <a:pPr algn="just"/>
            <a:r>
              <a:rPr lang="en-IN" sz="3600" b="0" dirty="0">
                <a:effectLst/>
                <a:latin typeface="Times New Roman" panose="02020603050405020304" pitchFamily="18" charset="0"/>
                <a:cs typeface="Times New Roman" panose="02020603050405020304" pitchFamily="18" charset="0"/>
              </a:rPr>
              <a:t>    </a:t>
            </a:r>
            <a:r>
              <a:rPr lang="en-IN" sz="3600" b="0" dirty="0" err="1">
                <a:effectLst/>
                <a:latin typeface="Times New Roman" panose="02020603050405020304" pitchFamily="18" charset="0"/>
                <a:cs typeface="Times New Roman" panose="02020603050405020304" pitchFamily="18" charset="0"/>
              </a:rPr>
              <a:t>scanf</a:t>
            </a:r>
            <a:r>
              <a:rPr lang="en-IN" sz="3600" b="0" dirty="0">
                <a:effectLst/>
                <a:latin typeface="Times New Roman" panose="02020603050405020304" pitchFamily="18" charset="0"/>
                <a:cs typeface="Times New Roman" panose="02020603050405020304" pitchFamily="18" charset="0"/>
              </a:rPr>
              <a:t>("%d", &amp;pass);</a:t>
            </a:r>
          </a:p>
          <a:p>
            <a:pPr algn="just"/>
            <a:r>
              <a:rPr lang="en-IN" sz="3600" b="0" dirty="0">
                <a:effectLst/>
                <a:latin typeface="Times New Roman" panose="02020603050405020304" pitchFamily="18" charset="0"/>
                <a:cs typeface="Times New Roman" panose="02020603050405020304" pitchFamily="18" charset="0"/>
              </a:rPr>
              <a:t>    if (pass == number)</a:t>
            </a:r>
          </a:p>
          <a:p>
            <a:pPr algn="just"/>
            <a:r>
              <a:rPr lang="en-IN" sz="3600" b="0" dirty="0">
                <a:effectLst/>
                <a:latin typeface="Times New Roman" panose="02020603050405020304" pitchFamily="18" charset="0"/>
                <a:cs typeface="Times New Roman" panose="02020603050405020304" pitchFamily="18" charset="0"/>
              </a:rPr>
              <a:t>    {</a:t>
            </a:r>
          </a:p>
          <a:p>
            <a:pPr algn="just"/>
            <a:r>
              <a:rPr lang="en-IN" sz="3600" b="0" dirty="0">
                <a:effectLst/>
                <a:latin typeface="Times New Roman" panose="02020603050405020304" pitchFamily="18" charset="0"/>
                <a:cs typeface="Times New Roman" panose="02020603050405020304" pitchFamily="18" charset="0"/>
              </a:rPr>
              <a:t>        </a:t>
            </a:r>
            <a:r>
              <a:rPr lang="en-IN" sz="3600" b="0" dirty="0" err="1">
                <a:effectLst/>
                <a:latin typeface="Times New Roman" panose="02020603050405020304" pitchFamily="18" charset="0"/>
                <a:cs typeface="Times New Roman" panose="02020603050405020304" pitchFamily="18" charset="0"/>
              </a:rPr>
              <a:t>printf</a:t>
            </a:r>
            <a:r>
              <a:rPr lang="en-IN" sz="3600" b="0" dirty="0">
                <a:effectLst/>
                <a:latin typeface="Times New Roman" panose="02020603050405020304" pitchFamily="18" charset="0"/>
                <a:cs typeface="Times New Roman" panose="02020603050405020304" pitchFamily="18" charset="0"/>
              </a:rPr>
              <a:t>("\n\n\t\t\t\t\t\t\t\t    You have logged in successfully");</a:t>
            </a:r>
          </a:p>
          <a:p>
            <a:pPr algn="just"/>
            <a:r>
              <a:rPr lang="en-IN" sz="3600" b="0" dirty="0">
                <a:effectLst/>
                <a:latin typeface="Times New Roman" panose="02020603050405020304" pitchFamily="18" charset="0"/>
                <a:cs typeface="Times New Roman" panose="02020603050405020304" pitchFamily="18" charset="0"/>
              </a:rPr>
              <a:t>        </a:t>
            </a:r>
            <a:r>
              <a:rPr lang="en-IN" sz="3600" b="0" dirty="0" err="1">
                <a:effectLst/>
                <a:latin typeface="Times New Roman" panose="02020603050405020304" pitchFamily="18" charset="0"/>
                <a:cs typeface="Times New Roman" panose="02020603050405020304" pitchFamily="18" charset="0"/>
              </a:rPr>
              <a:t>getchar</a:t>
            </a:r>
            <a:r>
              <a:rPr lang="en-IN" sz="3600" b="0" dirty="0">
                <a:effectLst/>
                <a:latin typeface="Times New Roman" panose="02020603050405020304" pitchFamily="18" charset="0"/>
                <a:cs typeface="Times New Roman" panose="02020603050405020304" pitchFamily="18" charset="0"/>
              </a:rPr>
              <a:t>();</a:t>
            </a:r>
          </a:p>
          <a:p>
            <a:pPr algn="just"/>
            <a:r>
              <a:rPr lang="en-IN" sz="3600" b="0" dirty="0">
                <a:effectLst/>
                <a:latin typeface="Times New Roman" panose="02020603050405020304" pitchFamily="18" charset="0"/>
                <a:cs typeface="Times New Roman" panose="02020603050405020304" pitchFamily="18" charset="0"/>
              </a:rPr>
              <a:t>        system("clear");</a:t>
            </a:r>
          </a:p>
          <a:p>
            <a:pPr algn="just"/>
            <a:r>
              <a:rPr lang="en-IN" sz="3600" b="0" dirty="0">
                <a:effectLst/>
                <a:latin typeface="Times New Roman" panose="02020603050405020304" pitchFamily="18" charset="0"/>
                <a:cs typeface="Times New Roman" panose="02020603050405020304" pitchFamily="18" charset="0"/>
              </a:rPr>
              <a:t>        admin();</a:t>
            </a:r>
          </a:p>
          <a:p>
            <a:pPr algn="just"/>
            <a:r>
              <a:rPr lang="en-IN" sz="3600" b="0" dirty="0">
                <a:effectLst/>
                <a:latin typeface="Times New Roman" panose="02020603050405020304" pitchFamily="18" charset="0"/>
                <a:cs typeface="Times New Roman" panose="02020603050405020304" pitchFamily="18" charset="0"/>
              </a:rPr>
              <a:t>    }</a:t>
            </a:r>
          </a:p>
          <a:p>
            <a:pPr algn="just"/>
            <a:r>
              <a:rPr lang="en-IN" sz="3600" b="0" dirty="0">
                <a:effectLst/>
                <a:latin typeface="Times New Roman" panose="02020603050405020304" pitchFamily="18" charset="0"/>
                <a:cs typeface="Times New Roman" panose="02020603050405020304" pitchFamily="18" charset="0"/>
              </a:rPr>
              <a:t>    else</a:t>
            </a:r>
          </a:p>
          <a:p>
            <a:pPr algn="just"/>
            <a:r>
              <a:rPr lang="en-IN" sz="3600" b="0" dirty="0">
                <a:effectLst/>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17</a:t>
            </a:fld>
            <a:endParaRPr lang="en-IN" dirty="0"/>
          </a:p>
        </p:txBody>
      </p:sp>
    </p:spTree>
    <p:extLst>
      <p:ext uri="{BB962C8B-B14F-4D97-AF65-F5344CB8AC3E}">
        <p14:creationId xmlns:p14="http://schemas.microsoft.com/office/powerpoint/2010/main" val="114865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1600" b="0" dirty="0">
              <a:effectLst/>
              <a:latin typeface="Times New Roman" panose="02020603050405020304" pitchFamily="18" charset="0"/>
              <a:cs typeface="Times New Roman" panose="02020603050405020304" pitchFamily="18" charset="0"/>
            </a:endParaRPr>
          </a:p>
          <a:p>
            <a:pPr algn="just"/>
            <a:r>
              <a:rPr lang="en-IN" sz="1400" b="0" dirty="0">
                <a:effectLst/>
                <a:latin typeface="Times New Roman" panose="02020603050405020304" pitchFamily="18" charset="0"/>
                <a:cs typeface="Times New Roman" panose="02020603050405020304" pitchFamily="18" charset="0"/>
              </a:rPr>
              <a:t>        </a:t>
            </a:r>
            <a:r>
              <a:rPr lang="en-IN" sz="1400" b="0" dirty="0" err="1">
                <a:effectLst/>
                <a:latin typeface="Times New Roman" panose="02020603050405020304" pitchFamily="18" charset="0"/>
                <a:cs typeface="Times New Roman" panose="02020603050405020304" pitchFamily="18" charset="0"/>
              </a:rPr>
              <a:t>printf</a:t>
            </a:r>
            <a:r>
              <a:rPr lang="en-IN" sz="1400" b="0" dirty="0">
                <a:effectLst/>
                <a:latin typeface="Times New Roman" panose="02020603050405020304" pitchFamily="18" charset="0"/>
                <a:cs typeface="Times New Roman" panose="02020603050405020304" pitchFamily="18" charset="0"/>
              </a:rPr>
              <a:t>("\n\n\n\t\t\t\t\t\t\t\t Error! Entered password is wrong.");</a:t>
            </a:r>
          </a:p>
          <a:p>
            <a:pPr algn="just"/>
            <a:r>
              <a:rPr lang="en-IN" sz="1400" b="0" dirty="0">
                <a:effectLst/>
                <a:latin typeface="Times New Roman" panose="02020603050405020304" pitchFamily="18" charset="0"/>
                <a:cs typeface="Times New Roman" panose="02020603050405020304" pitchFamily="18" charset="0"/>
              </a:rPr>
              <a:t>        </a:t>
            </a:r>
            <a:r>
              <a:rPr lang="en-IN" sz="1400" b="0" dirty="0" err="1">
                <a:effectLst/>
                <a:latin typeface="Times New Roman" panose="02020603050405020304" pitchFamily="18" charset="0"/>
                <a:cs typeface="Times New Roman" panose="02020603050405020304" pitchFamily="18" charset="0"/>
              </a:rPr>
              <a:t>getchar</a:t>
            </a:r>
            <a:r>
              <a:rPr lang="en-IN" sz="1400" b="0" dirty="0">
                <a:effectLst/>
                <a:latin typeface="Times New Roman" panose="02020603050405020304" pitchFamily="18" charset="0"/>
                <a:cs typeface="Times New Roman" panose="02020603050405020304" pitchFamily="18" charset="0"/>
              </a:rPr>
              <a:t>();</a:t>
            </a:r>
          </a:p>
          <a:p>
            <a:pPr algn="just"/>
            <a:r>
              <a:rPr lang="en-IN" sz="1400" b="0" dirty="0">
                <a:effectLst/>
                <a:latin typeface="Times New Roman" panose="02020603050405020304" pitchFamily="18" charset="0"/>
                <a:cs typeface="Times New Roman" panose="02020603050405020304" pitchFamily="18" charset="0"/>
              </a:rPr>
              <a:t>        system("clear");</a:t>
            </a:r>
          </a:p>
          <a:p>
            <a:pPr algn="just"/>
            <a:r>
              <a:rPr lang="en-IN" sz="1400" b="0" dirty="0">
                <a:effectLst/>
                <a:latin typeface="Times New Roman" panose="02020603050405020304" pitchFamily="18" charset="0"/>
                <a:cs typeface="Times New Roman" panose="02020603050405020304" pitchFamily="18" charset="0"/>
              </a:rPr>
              <a:t>        main();</a:t>
            </a:r>
          </a:p>
          <a:p>
            <a:pPr algn="just"/>
            <a:r>
              <a:rPr lang="en-IN" sz="1400" b="0" dirty="0">
                <a:effectLst/>
                <a:latin typeface="Times New Roman" panose="02020603050405020304" pitchFamily="18" charset="0"/>
                <a:cs typeface="Times New Roman" panose="02020603050405020304" pitchFamily="18" charset="0"/>
              </a:rPr>
              <a:t>    }</a:t>
            </a:r>
          </a:p>
          <a:p>
            <a:pPr algn="just"/>
            <a:r>
              <a:rPr lang="en-IN" sz="1400" b="0" dirty="0">
                <a:effectLst/>
                <a:latin typeface="Times New Roman" panose="02020603050405020304" pitchFamily="18" charset="0"/>
                <a:cs typeface="Times New Roman" panose="02020603050405020304" pitchFamily="18" charset="0"/>
              </a:rPr>
              <a:t>}</a:t>
            </a:r>
          </a:p>
          <a:p>
            <a:pPr algn="just"/>
            <a:endParaRPr lang="en-IN" sz="800" b="0" dirty="0">
              <a:effectLst/>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ea typeface="Calibri" panose="020F0502020204030204" pitchFamily="34" charset="0"/>
                <a:cs typeface="Times New Roman" panose="02020603050405020304" pitchFamily="18" charset="0"/>
              </a:rPr>
              <a:t>EXPLANATION:</a:t>
            </a:r>
            <a:r>
              <a:rPr lang="en-US" sz="1100" b="0" i="0" dirty="0">
                <a:solidFill>
                  <a:srgbClr val="3D3D3D"/>
                </a:solidFill>
                <a:effectLst/>
                <a:latin typeface="Roboto Regular"/>
              </a:rPr>
              <a:t> </a:t>
            </a:r>
            <a:r>
              <a:rPr lang="en-US" sz="1400" b="0" i="0" dirty="0">
                <a:solidFill>
                  <a:srgbClr val="3D3D3D"/>
                </a:solidFill>
                <a:effectLst/>
                <a:latin typeface="Times New Roman" panose="02020603050405020304" pitchFamily="18" charset="0"/>
                <a:cs typeface="Times New Roman" panose="02020603050405020304" pitchFamily="18" charset="0"/>
              </a:rPr>
              <a:t>We have secured the administration panel with password so that it may not be accessed by others.</a:t>
            </a:r>
            <a:endParaRPr lang="en-US" sz="14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05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8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050" b="0" dirty="0">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18</a:t>
            </a:fld>
            <a:endParaRPr lang="en-IN" dirty="0"/>
          </a:p>
        </p:txBody>
      </p:sp>
    </p:spTree>
    <p:extLst>
      <p:ext uri="{BB962C8B-B14F-4D97-AF65-F5344CB8AC3E}">
        <p14:creationId xmlns:p14="http://schemas.microsoft.com/office/powerpoint/2010/main" val="2367762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fontScale="25000" lnSpcReduction="20000"/>
          </a:bodyPr>
          <a:lstStyle/>
          <a:p>
            <a:pPr algn="just">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6400" dirty="0">
              <a:latin typeface="Times New Roman" panose="02020603050405020304" pitchFamily="18" charset="0"/>
              <a:cs typeface="Times New Roman" panose="02020603050405020304" pitchFamily="18" charset="0"/>
            </a:endParaRPr>
          </a:p>
          <a:p>
            <a:pPr algn="just"/>
            <a:r>
              <a:rPr lang="en-IN" sz="4400" b="0" dirty="0">
                <a:effectLst/>
                <a:latin typeface="Times New Roman" panose="02020603050405020304" pitchFamily="18" charset="0"/>
                <a:cs typeface="Times New Roman" panose="02020603050405020304" pitchFamily="18" charset="0"/>
              </a:rPr>
              <a:t>//-------------------------------------------------------------------------passenger panel----------------------------------</a:t>
            </a:r>
          </a:p>
          <a:p>
            <a:pPr algn="just"/>
            <a:r>
              <a:rPr lang="en-IN" sz="4400" b="0" dirty="0">
                <a:effectLst/>
                <a:latin typeface="Times New Roman" panose="02020603050405020304" pitchFamily="18" charset="0"/>
                <a:cs typeface="Times New Roman" panose="02020603050405020304" pitchFamily="18" charset="0"/>
              </a:rPr>
              <a:t>void passenger()</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int p;</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("\n\n\t\t\t\t\t ********************Welcome To Passenger Ticket Booking Panel********************\n");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("\n\n\n\t\t\t[1] AVAILABLE TRAINS\n");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("\n\n\t\t\t[2] MAKE RESERVATION\n");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("\n\n\t\t\t[3] CANCEL RESERVATION\n");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("\n\n\t\t\t[4] PNR STATUS\n");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("\n\n\t\t\t[5] FOOD CATERING\n");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("\n\n\t\t\t[6] MAIN MENU\n");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Your Choice:");</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("%d", &amp;p);</a:t>
            </a:r>
          </a:p>
          <a:p>
            <a:pPr algn="just"/>
            <a:r>
              <a:rPr lang="en-IN" sz="4400" b="0" dirty="0">
                <a:effectLst/>
                <a:latin typeface="Times New Roman" panose="02020603050405020304" pitchFamily="18" charset="0"/>
                <a:cs typeface="Times New Roman" panose="02020603050405020304" pitchFamily="18" charset="0"/>
              </a:rPr>
              <a:t>        system("clear");</a:t>
            </a:r>
          </a:p>
          <a:p>
            <a:pPr algn="just"/>
            <a:br>
              <a:rPr lang="en-IN" sz="4400" b="0" dirty="0">
                <a:effectLst/>
                <a:latin typeface="Times New Roman" panose="02020603050405020304" pitchFamily="18" charset="0"/>
                <a:cs typeface="Times New Roman" panose="02020603050405020304" pitchFamily="18" charset="0"/>
              </a:rPr>
            </a:br>
            <a:r>
              <a:rPr lang="en-IN" sz="4400" b="0" dirty="0">
                <a:effectLst/>
                <a:latin typeface="Times New Roman" panose="02020603050405020304" pitchFamily="18" charset="0"/>
                <a:cs typeface="Times New Roman" panose="02020603050405020304" pitchFamily="18" charset="0"/>
              </a:rPr>
              <a:t>        if (p == 1)</a:t>
            </a:r>
          </a:p>
          <a:p>
            <a:pPr algn="just"/>
            <a:r>
              <a:rPr lang="en-IN" sz="4400" b="0" dirty="0">
                <a:effectLst/>
                <a:latin typeface="Times New Roman" panose="02020603050405020304" pitchFamily="18" charset="0"/>
                <a:cs typeface="Times New Roman" panose="02020603050405020304" pitchFamily="18" charset="0"/>
              </a:rPr>
              <a:t>        { int </a:t>
            </a:r>
            <a:r>
              <a:rPr lang="en-IN" sz="4400" b="0" dirty="0" err="1">
                <a:effectLst/>
                <a:latin typeface="Times New Roman" panose="02020603050405020304" pitchFamily="18" charset="0"/>
                <a:cs typeface="Times New Roman" panose="02020603050405020304" pitchFamily="18" charset="0"/>
              </a:rPr>
              <a:t>ch</a:t>
            </a: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system("clear");</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aread</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("\n\n\t\t\t\t\t ********************Welcome To Electronic Railway Ticket Booking********************\n");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endParaRPr lang="en-IN" sz="1050" b="0" dirty="0">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19</a:t>
            </a:fld>
            <a:endParaRPr lang="en-IN" dirty="0"/>
          </a:p>
        </p:txBody>
      </p:sp>
    </p:spTree>
    <p:extLst>
      <p:ext uri="{BB962C8B-B14F-4D97-AF65-F5344CB8AC3E}">
        <p14:creationId xmlns:p14="http://schemas.microsoft.com/office/powerpoint/2010/main" val="896515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ABSTRACT</a:t>
            </a:r>
          </a:p>
          <a:p>
            <a:pPr algn="just">
              <a:lnSpc>
                <a:spcPct val="150000"/>
              </a:lnSpc>
              <a:spcAft>
                <a:spcPts val="800"/>
              </a:spcAft>
            </a:pP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A</a:t>
            </a: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s the name suggests Railway Reservation System is software that handles the entire booking data of the railway. It is fully based on the concept of reserving train tickets for various destinations. Previously the task of handling the tickets at a time was very difficult, so there was a need for software that can handle all Railway Reservation System.</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Railway Reservation System facilitates the passengers to enquire about the trains available on the basis of source and destination, booking, cancellation, PNR Status, food services, etc.</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project contains Introduction to the Railways Reservation System It is the computerized system of reserving the seats of train seats in advanced. It is mainly used for long route as well as for short route also. Online reservation has made the process for the reservation of seats very much easier than ever before.</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have created separate logins for the passengers as well as admin, in which the admin login is password protected. The admin panel is password-protected so, the user other than admin will not be able to access the dashboard.</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6942494-CE36-4520-965E-E348FF88DB67}"/>
              </a:ext>
            </a:extLst>
          </p:cNvPr>
          <p:cNvSpPr>
            <a:spLocks noGrp="1"/>
          </p:cNvSpPr>
          <p:nvPr>
            <p:ph type="sldNum" sz="quarter" idx="12"/>
          </p:nvPr>
        </p:nvSpPr>
        <p:spPr/>
        <p:txBody>
          <a:bodyPr/>
          <a:lstStyle/>
          <a:p>
            <a:fld id="{054F642A-1347-40E3-ABF3-3DBE15D3D4D5}" type="slidenum">
              <a:rPr lang="en-IN" smtClean="0"/>
              <a:t>2</a:t>
            </a:fld>
            <a:endParaRPr lang="en-IN"/>
          </a:p>
        </p:txBody>
      </p:sp>
    </p:spTree>
    <p:extLst>
      <p:ext uri="{BB962C8B-B14F-4D97-AF65-F5344CB8AC3E}">
        <p14:creationId xmlns:p14="http://schemas.microsoft.com/office/powerpoint/2010/main" val="437869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fontScale="25000" lnSpcReduction="20000"/>
          </a:bodyPr>
          <a:lstStyle/>
          <a:p>
            <a:pPr algn="just">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6400" dirty="0">
              <a:latin typeface="Times New Roman" panose="02020603050405020304" pitchFamily="18" charset="0"/>
              <a:cs typeface="Times New Roman" panose="02020603050405020304" pitchFamily="18" charset="0"/>
            </a:endParaRP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time_t</a:t>
            </a:r>
            <a:r>
              <a:rPr lang="en-IN" sz="4400" b="0" dirty="0">
                <a:effectLst/>
                <a:latin typeface="Times New Roman" panose="02020603050405020304" pitchFamily="18" charset="0"/>
                <a:cs typeface="Times New Roman" panose="02020603050405020304" pitchFamily="18" charset="0"/>
              </a:rPr>
              <a:t> t;</a:t>
            </a:r>
          </a:p>
          <a:p>
            <a:pPr algn="just"/>
            <a:r>
              <a:rPr lang="en-IN" sz="4400" b="0" dirty="0">
                <a:effectLst/>
                <a:latin typeface="Times New Roman" panose="02020603050405020304" pitchFamily="18" charset="0"/>
                <a:cs typeface="Times New Roman" panose="02020603050405020304" pitchFamily="18" charset="0"/>
              </a:rPr>
              <a:t>            time(&amp;t);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("\t\t\t\t\t\t\t\t\t\t\t\t\t\t\t\t\t\</a:t>
            </a:r>
            <a:r>
              <a:rPr lang="en-IN" sz="4400" b="0" dirty="0" err="1">
                <a:effectLst/>
                <a:latin typeface="Times New Roman" panose="02020603050405020304" pitchFamily="18" charset="0"/>
                <a:cs typeface="Times New Roman" panose="02020603050405020304" pitchFamily="18" charset="0"/>
              </a:rPr>
              <a:t>t%s</a:t>
            </a: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ctime</a:t>
            </a:r>
            <a:r>
              <a:rPr lang="en-IN" sz="4400" b="0" dirty="0">
                <a:effectLst/>
                <a:latin typeface="Times New Roman" panose="02020603050405020304" pitchFamily="18" charset="0"/>
                <a:cs typeface="Times New Roman" panose="02020603050405020304" pitchFamily="18" charset="0"/>
              </a:rPr>
              <a:t>(&amp;t));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    \</a:t>
            </a:r>
            <a:r>
              <a:rPr lang="en-IN" sz="4400" b="0" dirty="0" err="1">
                <a:effectLst/>
                <a:latin typeface="Times New Roman" panose="02020603050405020304" pitchFamily="18" charset="0"/>
                <a:cs typeface="Times New Roman" panose="02020603050405020304" pitchFamily="18" charset="0"/>
              </a:rPr>
              <a:t>tTRAIN</a:t>
            </a:r>
            <a:r>
              <a:rPr lang="en-IN" sz="4400" b="0" dirty="0">
                <a:effectLst/>
                <a:latin typeface="Times New Roman" panose="02020603050405020304" pitchFamily="18" charset="0"/>
                <a:cs typeface="Times New Roman" panose="02020603050405020304" pitchFamily="18" charset="0"/>
              </a:rPr>
              <a:t> NO\</a:t>
            </a:r>
            <a:r>
              <a:rPr lang="en-IN" sz="4400" b="0" dirty="0" err="1">
                <a:effectLst/>
                <a:latin typeface="Times New Roman" panose="02020603050405020304" pitchFamily="18" charset="0"/>
                <a:cs typeface="Times New Roman" panose="02020603050405020304" pitchFamily="18" charset="0"/>
              </a:rPr>
              <a:t>tTRAIN</a:t>
            </a:r>
            <a:r>
              <a:rPr lang="en-IN" sz="4400" b="0" dirty="0">
                <a:effectLst/>
                <a:latin typeface="Times New Roman" panose="02020603050405020304" pitchFamily="18" charset="0"/>
                <a:cs typeface="Times New Roman" panose="02020603050405020304" pitchFamily="18" charset="0"/>
              </a:rPr>
              <a:t> NAME\</a:t>
            </a:r>
            <a:r>
              <a:rPr lang="en-IN" sz="4400" b="0" dirty="0" err="1">
                <a:effectLst/>
                <a:latin typeface="Times New Roman" panose="02020603050405020304" pitchFamily="18" charset="0"/>
                <a:cs typeface="Times New Roman" panose="02020603050405020304" pitchFamily="18" charset="0"/>
              </a:rPr>
              <a:t>tFROM</a:t>
            </a:r>
            <a:r>
              <a:rPr lang="en-IN" sz="4400" b="0" dirty="0">
                <a:effectLst/>
                <a:latin typeface="Times New Roman" panose="02020603050405020304" pitchFamily="18" charset="0"/>
                <a:cs typeface="Times New Roman" panose="02020603050405020304" pitchFamily="18" charset="0"/>
              </a:rPr>
              <a:t>\t  DEPARTURE TIME\t TO\</a:t>
            </a:r>
            <a:r>
              <a:rPr lang="en-IN" sz="4400" b="0" dirty="0" err="1">
                <a:effectLst/>
                <a:latin typeface="Times New Roman" panose="02020603050405020304" pitchFamily="18" charset="0"/>
                <a:cs typeface="Times New Roman" panose="02020603050405020304" pitchFamily="18" charset="0"/>
              </a:rPr>
              <a:t>tARRIVAL</a:t>
            </a:r>
            <a:r>
              <a:rPr lang="en-IN" sz="4400" b="0" dirty="0">
                <a:effectLst/>
                <a:latin typeface="Times New Roman" panose="02020603050405020304" pitchFamily="18" charset="0"/>
                <a:cs typeface="Times New Roman" panose="02020603050405020304" pitchFamily="18" charset="0"/>
              </a:rPr>
              <a:t> TIME\</a:t>
            </a:r>
            <a:r>
              <a:rPr lang="en-IN" sz="4400" b="0" dirty="0" err="1">
                <a:effectLst/>
                <a:latin typeface="Times New Roman" panose="02020603050405020304" pitchFamily="18" charset="0"/>
                <a:cs typeface="Times New Roman" panose="02020603050405020304" pitchFamily="18" charset="0"/>
              </a:rPr>
              <a:t>tTOTAL</a:t>
            </a:r>
            <a:r>
              <a:rPr lang="en-IN" sz="4400" b="0" dirty="0">
                <a:effectLst/>
                <a:latin typeface="Times New Roman" panose="02020603050405020304" pitchFamily="18" charset="0"/>
                <a:cs typeface="Times New Roman" panose="02020603050405020304" pitchFamily="18" charset="0"/>
              </a:rPr>
              <a:t> TIME\</a:t>
            </a:r>
            <a:r>
              <a:rPr lang="en-IN" sz="4400" b="0" dirty="0" err="1">
                <a:effectLst/>
                <a:latin typeface="Times New Roman" panose="02020603050405020304" pitchFamily="18" charset="0"/>
                <a:cs typeface="Times New Roman" panose="02020603050405020304" pitchFamily="18" charset="0"/>
              </a:rPr>
              <a:t>tSL</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tDATE</a:t>
            </a:r>
            <a:r>
              <a:rPr lang="en-IN" sz="4400" b="0" dirty="0">
                <a:effectLst/>
                <a:latin typeface="Times New Roman" panose="02020603050405020304" pitchFamily="18" charset="0"/>
                <a:cs typeface="Times New Roman" panose="02020603050405020304" pitchFamily="18" charset="0"/>
              </a:rPr>
              <a:t>\n\n");</a:t>
            </a:r>
          </a:p>
          <a:p>
            <a:pPr algn="just"/>
            <a:r>
              <a:rPr lang="en-IN" sz="4400" b="0" dirty="0">
                <a:effectLst/>
                <a:latin typeface="Times New Roman" panose="02020603050405020304" pitchFamily="18" charset="0"/>
                <a:cs typeface="Times New Roman" panose="02020603050405020304" pitchFamily="18" charset="0"/>
              </a:rPr>
              <a:t>            for (</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 = 0; </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 &lt; k; </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("\t %s\t\t %s\t\</a:t>
            </a:r>
            <a:r>
              <a:rPr lang="en-IN" sz="4400" b="0" dirty="0" err="1">
                <a:effectLst/>
                <a:latin typeface="Times New Roman" panose="02020603050405020304" pitchFamily="18" charset="0"/>
                <a:cs typeface="Times New Roman" panose="02020603050405020304" pitchFamily="18" charset="0"/>
              </a:rPr>
              <a:t>t%s</a:t>
            </a:r>
            <a:r>
              <a:rPr lang="en-IN" sz="4400" b="0" dirty="0">
                <a:effectLst/>
                <a:latin typeface="Times New Roman" panose="02020603050405020304" pitchFamily="18" charset="0"/>
                <a:cs typeface="Times New Roman" panose="02020603050405020304" pitchFamily="18" charset="0"/>
              </a:rPr>
              <a:t>\t    %s\t\t %s\t  %s\</a:t>
            </a:r>
            <a:r>
              <a:rPr lang="en-IN" sz="4400" b="0" dirty="0" err="1">
                <a:effectLst/>
                <a:latin typeface="Times New Roman" panose="02020603050405020304" pitchFamily="18" charset="0"/>
                <a:cs typeface="Times New Roman" panose="02020603050405020304" pitchFamily="18" charset="0"/>
              </a:rPr>
              <a:t>t%s</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t%d</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t%s</a:t>
            </a:r>
            <a:r>
              <a:rPr lang="en-IN" sz="4400" b="0" dirty="0">
                <a:effectLst/>
                <a:latin typeface="Times New Roman" panose="02020603050405020304" pitchFamily="18" charset="0"/>
                <a:cs typeface="Times New Roman" panose="02020603050405020304" pitchFamily="18" charset="0"/>
              </a:rPr>
              <a:t>\n",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train_number</a:t>
            </a:r>
            <a:r>
              <a:rPr lang="en-IN" sz="4400" b="0" dirty="0">
                <a:effectLst/>
                <a:latin typeface="Times New Roman" panose="02020603050405020304" pitchFamily="18" charset="0"/>
                <a:cs typeface="Times New Roman" panose="02020603050405020304" pitchFamily="18" charset="0"/>
              </a:rPr>
              <a:t>,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train_name</a:t>
            </a:r>
            <a:r>
              <a:rPr lang="en-IN" sz="4400" b="0" dirty="0">
                <a:effectLst/>
                <a:latin typeface="Times New Roman" panose="02020603050405020304" pitchFamily="18" charset="0"/>
                <a:cs typeface="Times New Roman" panose="02020603050405020304" pitchFamily="18" charset="0"/>
              </a:rPr>
              <a:t>,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].from,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departure_time</a:t>
            </a:r>
            <a:r>
              <a:rPr lang="en-IN" sz="4400" b="0" dirty="0">
                <a:effectLst/>
                <a:latin typeface="Times New Roman" panose="02020603050405020304" pitchFamily="18" charset="0"/>
                <a:cs typeface="Times New Roman" panose="02020603050405020304" pitchFamily="18" charset="0"/>
              </a:rPr>
              <a:t>,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].to,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arrival_time</a:t>
            </a:r>
            <a:r>
              <a:rPr lang="en-IN" sz="4400" b="0" dirty="0">
                <a:effectLst/>
                <a:latin typeface="Times New Roman" panose="02020603050405020304" pitchFamily="18" charset="0"/>
                <a:cs typeface="Times New Roman" panose="02020603050405020304" pitchFamily="18" charset="0"/>
              </a:rPr>
              <a:t>,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travel_time</a:t>
            </a:r>
            <a:r>
              <a:rPr lang="en-IN" sz="4400" b="0" dirty="0">
                <a:effectLst/>
                <a:latin typeface="Times New Roman" panose="02020603050405020304" pitchFamily="18" charset="0"/>
                <a:cs typeface="Times New Roman" panose="02020603050405020304" pitchFamily="18" charset="0"/>
              </a:rPr>
              <a:t>,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No_seats</a:t>
            </a:r>
            <a:r>
              <a:rPr lang="en-IN" sz="4400" b="0" dirty="0">
                <a:effectLst/>
                <a:latin typeface="Times New Roman" panose="02020603050405020304" pitchFamily="18" charset="0"/>
                <a:cs typeface="Times New Roman" panose="02020603050405020304" pitchFamily="18" charset="0"/>
              </a:rPr>
              <a:t>,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].date);</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1 to go back to previous menu or Enter 0 to go back to main menu");</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YOUR CHOICE: ");</a:t>
            </a:r>
          </a:p>
          <a:p>
            <a:pPr algn="just"/>
            <a:r>
              <a:rPr lang="en-IN" sz="4400" b="0" dirty="0">
                <a:effectLst/>
                <a:latin typeface="Times New Roman" panose="02020603050405020304" pitchFamily="18" charset="0"/>
                <a:cs typeface="Times New Roman" panose="02020603050405020304" pitchFamily="18" charset="0"/>
              </a:rPr>
              <a:t>            int v;</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("%d", &amp;v);</a:t>
            </a:r>
          </a:p>
          <a:p>
            <a:pPr algn="just"/>
            <a:r>
              <a:rPr lang="en-IN" sz="4400" b="0" dirty="0">
                <a:effectLst/>
                <a:latin typeface="Times New Roman" panose="02020603050405020304" pitchFamily="18" charset="0"/>
                <a:cs typeface="Times New Roman" panose="02020603050405020304" pitchFamily="18" charset="0"/>
              </a:rPr>
              <a:t>            system("clear");</a:t>
            </a:r>
          </a:p>
          <a:p>
            <a:pPr algn="just"/>
            <a:r>
              <a:rPr lang="en-IN" sz="4400" b="0" dirty="0">
                <a:effectLst/>
                <a:latin typeface="Times New Roman" panose="02020603050405020304" pitchFamily="18" charset="0"/>
                <a:cs typeface="Times New Roman" panose="02020603050405020304" pitchFamily="18" charset="0"/>
              </a:rPr>
              <a:t>            switch (v)</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case 1:</a:t>
            </a:r>
          </a:p>
          <a:p>
            <a:pPr algn="just"/>
            <a:r>
              <a:rPr lang="en-IN" sz="4400" b="0" dirty="0">
                <a:effectLst/>
                <a:latin typeface="Times New Roman" panose="02020603050405020304" pitchFamily="18" charset="0"/>
                <a:cs typeface="Times New Roman" panose="02020603050405020304" pitchFamily="18" charset="0"/>
              </a:rPr>
              <a:t>                passenger();</a:t>
            </a:r>
          </a:p>
          <a:p>
            <a:pPr algn="just"/>
            <a:r>
              <a:rPr lang="en-IN" sz="4400" b="0" dirty="0">
                <a:effectLst/>
                <a:latin typeface="Times New Roman" panose="02020603050405020304" pitchFamily="18" charset="0"/>
                <a:cs typeface="Times New Roman" panose="02020603050405020304" pitchFamily="18" charset="0"/>
              </a:rPr>
              <a:t>                break;</a:t>
            </a:r>
          </a:p>
          <a:p>
            <a:pPr algn="just"/>
            <a:r>
              <a:rPr lang="en-IN" sz="4400" b="0" dirty="0">
                <a:effectLst/>
                <a:latin typeface="Times New Roman" panose="02020603050405020304" pitchFamily="18" charset="0"/>
                <a:cs typeface="Times New Roman" panose="02020603050405020304" pitchFamily="18" charset="0"/>
              </a:rPr>
              <a:t>            case 0:</a:t>
            </a:r>
          </a:p>
          <a:p>
            <a:pPr algn="just"/>
            <a:r>
              <a:rPr lang="en-IN" sz="4400" b="0" dirty="0">
                <a:effectLst/>
                <a:latin typeface="Times New Roman" panose="02020603050405020304" pitchFamily="18" charset="0"/>
                <a:cs typeface="Times New Roman" panose="02020603050405020304" pitchFamily="18" charset="0"/>
              </a:rPr>
              <a:t>                system("clear");</a:t>
            </a:r>
          </a:p>
          <a:p>
            <a:pPr algn="just"/>
            <a:r>
              <a:rPr lang="en-IN" sz="4400" b="0" dirty="0">
                <a:effectLst/>
                <a:latin typeface="Times New Roman" panose="02020603050405020304" pitchFamily="18" charset="0"/>
                <a:cs typeface="Times New Roman" panose="02020603050405020304" pitchFamily="18" charset="0"/>
              </a:rPr>
              <a:t>                main();</a:t>
            </a:r>
          </a:p>
          <a:p>
            <a:pPr algn="just"/>
            <a:r>
              <a:rPr lang="en-IN" sz="4400" b="0" dirty="0">
                <a:effectLst/>
                <a:latin typeface="Times New Roman" panose="02020603050405020304" pitchFamily="18" charset="0"/>
                <a:cs typeface="Times New Roman" panose="02020603050405020304" pitchFamily="18" charset="0"/>
              </a:rPr>
              <a:t>                break;</a:t>
            </a:r>
          </a:p>
          <a:p>
            <a:pPr algn="just"/>
            <a:r>
              <a:rPr lang="en-IN" sz="4400" b="0" dirty="0">
                <a:effectLst/>
                <a:latin typeface="Times New Roman" panose="02020603050405020304" pitchFamily="18" charset="0"/>
                <a:cs typeface="Times New Roman" panose="02020603050405020304" pitchFamily="18" charset="0"/>
              </a:rPr>
              <a:t>           </a:t>
            </a:r>
            <a:endParaRPr lang="en-IN" sz="1050" b="0" dirty="0">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20</a:t>
            </a:fld>
            <a:endParaRPr lang="en-IN" dirty="0"/>
          </a:p>
        </p:txBody>
      </p:sp>
    </p:spTree>
    <p:extLst>
      <p:ext uri="{BB962C8B-B14F-4D97-AF65-F5344CB8AC3E}">
        <p14:creationId xmlns:p14="http://schemas.microsoft.com/office/powerpoint/2010/main" val="1285421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fontScale="25000" lnSpcReduction="20000"/>
          </a:bodyPr>
          <a:lstStyle/>
          <a:p>
            <a:pPr algn="just">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6400" dirty="0">
              <a:latin typeface="Times New Roman" panose="02020603050405020304" pitchFamily="18" charset="0"/>
              <a:cs typeface="Times New Roman" panose="02020603050405020304" pitchFamily="18" charset="0"/>
            </a:endParaRPr>
          </a:p>
          <a:p>
            <a:pPr algn="just"/>
            <a:r>
              <a:rPr lang="en-IN" sz="4400" b="0" dirty="0">
                <a:effectLst/>
                <a:latin typeface="Times New Roman" panose="02020603050405020304" pitchFamily="18" charset="0"/>
                <a:cs typeface="Times New Roman" panose="02020603050405020304" pitchFamily="18" charset="0"/>
              </a:rPr>
              <a:t>default: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getchar</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tyou</a:t>
            </a:r>
            <a:r>
              <a:rPr lang="en-IN" sz="4400" b="0" dirty="0">
                <a:effectLst/>
                <a:latin typeface="Times New Roman" panose="02020603050405020304" pitchFamily="18" charset="0"/>
                <a:cs typeface="Times New Roman" panose="02020603050405020304" pitchFamily="18" charset="0"/>
              </a:rPr>
              <a:t> entered wrong key!!!!");</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getchar</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system("clear");</a:t>
            </a:r>
          </a:p>
          <a:p>
            <a:pPr algn="just"/>
            <a:r>
              <a:rPr lang="en-IN" sz="4400" b="0" dirty="0">
                <a:effectLst/>
                <a:latin typeface="Times New Roman" panose="02020603050405020304" pitchFamily="18" charset="0"/>
                <a:cs typeface="Times New Roman" panose="02020603050405020304" pitchFamily="18" charset="0"/>
              </a:rPr>
              <a:t>                main();</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if (p == 2)</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("\n\n\t\t\t\t\t ********************Welcome To Electronic Railway Ticket Booking********************\n");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br>
              <a:rPr lang="en-IN" sz="4400" b="0" dirty="0">
                <a:effectLst/>
                <a:latin typeface="Times New Roman" panose="02020603050405020304" pitchFamily="18" charset="0"/>
                <a:cs typeface="Times New Roman" panose="02020603050405020304" pitchFamily="18" charset="0"/>
              </a:rPr>
            </a:b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time_t</a:t>
            </a:r>
            <a:r>
              <a:rPr lang="en-IN" sz="4400" b="0" dirty="0">
                <a:effectLst/>
                <a:latin typeface="Times New Roman" panose="02020603050405020304" pitchFamily="18" charset="0"/>
                <a:cs typeface="Times New Roman" panose="02020603050405020304" pitchFamily="18" charset="0"/>
              </a:rPr>
              <a:t> t;</a:t>
            </a:r>
          </a:p>
          <a:p>
            <a:pPr algn="just"/>
            <a:r>
              <a:rPr lang="en-IN" sz="4400" b="0" dirty="0">
                <a:effectLst/>
                <a:latin typeface="Times New Roman" panose="02020603050405020304" pitchFamily="18" charset="0"/>
                <a:cs typeface="Times New Roman" panose="02020603050405020304" pitchFamily="18" charset="0"/>
              </a:rPr>
              <a:t>            time(&amp;t);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("\t\t\t\t\t\t\t\t\t\t\t\t\t\t\t\t\t\</a:t>
            </a:r>
            <a:r>
              <a:rPr lang="en-IN" sz="4400" b="0" dirty="0" err="1">
                <a:effectLst/>
                <a:latin typeface="Times New Roman" panose="02020603050405020304" pitchFamily="18" charset="0"/>
                <a:cs typeface="Times New Roman" panose="02020603050405020304" pitchFamily="18" charset="0"/>
              </a:rPr>
              <a:t>t%s</a:t>
            </a: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ctime</a:t>
            </a:r>
            <a:r>
              <a:rPr lang="en-IN" sz="4400" b="0" dirty="0">
                <a:effectLst/>
                <a:latin typeface="Times New Roman" panose="02020603050405020304" pitchFamily="18" charset="0"/>
                <a:cs typeface="Times New Roman" panose="02020603050405020304" pitchFamily="18" charset="0"/>
              </a:rPr>
              <a:t>(&amp;t));</a:t>
            </a:r>
          </a:p>
          <a:p>
            <a:pPr algn="just"/>
            <a:br>
              <a:rPr lang="en-IN" sz="4400" b="0" dirty="0">
                <a:effectLst/>
                <a:latin typeface="Times New Roman" panose="02020603050405020304" pitchFamily="18" charset="0"/>
                <a:cs typeface="Times New Roman" panose="02020603050405020304" pitchFamily="18" charset="0"/>
              </a:rPr>
            </a:b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("\n\n\n\n\n\n\n\t\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'1' to proceed");</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'2' to go back to previous menu or Enter '0' to go back to main menu");</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YOUR CHOICE: ");</a:t>
            </a:r>
          </a:p>
          <a:p>
            <a:pPr algn="just"/>
            <a:r>
              <a:rPr lang="en-IN" sz="4400" b="0" dirty="0">
                <a:effectLst/>
                <a:latin typeface="Times New Roman" panose="02020603050405020304" pitchFamily="18" charset="0"/>
                <a:cs typeface="Times New Roman" panose="02020603050405020304" pitchFamily="18" charset="0"/>
              </a:rPr>
              <a:t>            int v;</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("%d", &amp;v);</a:t>
            </a:r>
          </a:p>
          <a:p>
            <a:pPr algn="just"/>
            <a:r>
              <a:rPr lang="en-IN" sz="4400" b="0" dirty="0">
                <a:effectLst/>
                <a:latin typeface="Times New Roman" panose="02020603050405020304" pitchFamily="18" charset="0"/>
                <a:cs typeface="Times New Roman" panose="02020603050405020304" pitchFamily="18" charset="0"/>
              </a:rPr>
              <a:t>            system("</a:t>
            </a:r>
            <a:r>
              <a:rPr lang="en-IN" sz="4400" b="0" dirty="0" err="1">
                <a:effectLst/>
                <a:latin typeface="Times New Roman" panose="02020603050405020304" pitchFamily="18" charset="0"/>
                <a:cs typeface="Times New Roman" panose="02020603050405020304" pitchFamily="18" charset="0"/>
              </a:rPr>
              <a:t>cls</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endParaRPr lang="en-IN" sz="1050" b="0" dirty="0">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21</a:t>
            </a:fld>
            <a:endParaRPr lang="en-IN" dirty="0"/>
          </a:p>
        </p:txBody>
      </p:sp>
    </p:spTree>
    <p:extLst>
      <p:ext uri="{BB962C8B-B14F-4D97-AF65-F5344CB8AC3E}">
        <p14:creationId xmlns:p14="http://schemas.microsoft.com/office/powerpoint/2010/main" val="3150599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fontScale="25000" lnSpcReduction="20000"/>
          </a:bodyPr>
          <a:lstStyle/>
          <a:p>
            <a:pPr algn="just">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6400" dirty="0">
              <a:latin typeface="Times New Roman" panose="02020603050405020304" pitchFamily="18" charset="0"/>
              <a:cs typeface="Times New Roman" panose="02020603050405020304" pitchFamily="18" charset="0"/>
            </a:endParaRPr>
          </a:p>
          <a:p>
            <a:pPr algn="just"/>
            <a:r>
              <a:rPr lang="en-IN" sz="4400" b="0" dirty="0">
                <a:effectLst/>
                <a:latin typeface="Times New Roman" panose="02020603050405020304" pitchFamily="18" charset="0"/>
                <a:cs typeface="Times New Roman" panose="02020603050405020304" pitchFamily="18" charset="0"/>
              </a:rPr>
              <a:t>switch (v)</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case 1:</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bookticket</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break;</a:t>
            </a:r>
          </a:p>
          <a:p>
            <a:pPr algn="just"/>
            <a:r>
              <a:rPr lang="en-IN" sz="4400" b="0" dirty="0">
                <a:effectLst/>
                <a:latin typeface="Times New Roman" panose="02020603050405020304" pitchFamily="18" charset="0"/>
                <a:cs typeface="Times New Roman" panose="02020603050405020304" pitchFamily="18" charset="0"/>
              </a:rPr>
              <a:t>            case 2:</a:t>
            </a:r>
          </a:p>
          <a:p>
            <a:pPr algn="just"/>
            <a:r>
              <a:rPr lang="en-IN" sz="4400" b="0" dirty="0">
                <a:effectLst/>
                <a:latin typeface="Times New Roman" panose="02020603050405020304" pitchFamily="18" charset="0"/>
                <a:cs typeface="Times New Roman" panose="02020603050405020304" pitchFamily="18" charset="0"/>
              </a:rPr>
              <a:t>                passenger();</a:t>
            </a:r>
          </a:p>
          <a:p>
            <a:pPr algn="just"/>
            <a:r>
              <a:rPr lang="en-IN" sz="4400" b="0" dirty="0">
                <a:effectLst/>
                <a:latin typeface="Times New Roman" panose="02020603050405020304" pitchFamily="18" charset="0"/>
                <a:cs typeface="Times New Roman" panose="02020603050405020304" pitchFamily="18" charset="0"/>
              </a:rPr>
              <a:t>                break;</a:t>
            </a:r>
          </a:p>
          <a:p>
            <a:pPr algn="just"/>
            <a:r>
              <a:rPr lang="en-IN" sz="4400" b="0" dirty="0">
                <a:effectLst/>
                <a:latin typeface="Times New Roman" panose="02020603050405020304" pitchFamily="18" charset="0"/>
                <a:cs typeface="Times New Roman" panose="02020603050405020304" pitchFamily="18" charset="0"/>
              </a:rPr>
              <a:t>            case 0:</a:t>
            </a:r>
          </a:p>
          <a:p>
            <a:pPr algn="just"/>
            <a:r>
              <a:rPr lang="en-IN" sz="4400" b="0" dirty="0">
                <a:effectLst/>
                <a:latin typeface="Times New Roman" panose="02020603050405020304" pitchFamily="18" charset="0"/>
                <a:cs typeface="Times New Roman" panose="02020603050405020304" pitchFamily="18" charset="0"/>
              </a:rPr>
              <a:t>                system("</a:t>
            </a:r>
            <a:r>
              <a:rPr lang="en-IN" sz="4400" b="0" dirty="0" err="1">
                <a:effectLst/>
                <a:latin typeface="Times New Roman" panose="02020603050405020304" pitchFamily="18" charset="0"/>
                <a:cs typeface="Times New Roman" panose="02020603050405020304" pitchFamily="18" charset="0"/>
              </a:rPr>
              <a:t>cls</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main();</a:t>
            </a:r>
          </a:p>
          <a:p>
            <a:pPr algn="just"/>
            <a:r>
              <a:rPr lang="en-IN" sz="4400" b="0" dirty="0">
                <a:effectLst/>
                <a:latin typeface="Times New Roman" panose="02020603050405020304" pitchFamily="18" charset="0"/>
                <a:cs typeface="Times New Roman" panose="02020603050405020304" pitchFamily="18" charset="0"/>
              </a:rPr>
              <a:t>                break;</a:t>
            </a:r>
          </a:p>
          <a:p>
            <a:pPr algn="just"/>
            <a:r>
              <a:rPr lang="en-IN" sz="4400" b="0" dirty="0">
                <a:effectLst/>
                <a:latin typeface="Times New Roman" panose="02020603050405020304" pitchFamily="18" charset="0"/>
                <a:cs typeface="Times New Roman" panose="02020603050405020304" pitchFamily="18" charset="0"/>
              </a:rPr>
              <a:t>            default: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tyou</a:t>
            </a:r>
            <a:r>
              <a:rPr lang="en-IN" sz="4400" b="0" dirty="0">
                <a:effectLst/>
                <a:latin typeface="Times New Roman" panose="02020603050405020304" pitchFamily="18" charset="0"/>
                <a:cs typeface="Times New Roman" panose="02020603050405020304" pitchFamily="18" charset="0"/>
              </a:rPr>
              <a:t> entered wrong key!!!!");</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getch</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system("</a:t>
            </a:r>
            <a:r>
              <a:rPr lang="en-IN" sz="4400" b="0" dirty="0" err="1">
                <a:effectLst/>
                <a:latin typeface="Times New Roman" panose="02020603050405020304" pitchFamily="18" charset="0"/>
                <a:cs typeface="Times New Roman" panose="02020603050405020304" pitchFamily="18" charset="0"/>
              </a:rPr>
              <a:t>cls</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main();</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if (p == 3)</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("\n\n\t\t\t\t\t ********************Welcome To Electronic Railway Ticket Booking********************\n");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br>
              <a:rPr lang="en-IN" sz="4400" b="0" dirty="0">
                <a:effectLst/>
                <a:latin typeface="Times New Roman" panose="02020603050405020304" pitchFamily="18" charset="0"/>
                <a:cs typeface="Times New Roman" panose="02020603050405020304" pitchFamily="18" charset="0"/>
              </a:rPr>
            </a:br>
            <a:r>
              <a:rPr lang="en-IN" sz="4400" b="0" dirty="0">
                <a:effectLst/>
                <a:latin typeface="Times New Roman" panose="02020603050405020304" pitchFamily="18" charset="0"/>
                <a:cs typeface="Times New Roman" panose="02020603050405020304" pitchFamily="18" charset="0"/>
              </a:rPr>
              <a:t>           </a:t>
            </a:r>
            <a:endParaRPr lang="en-IN" sz="1050" b="0" dirty="0">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22</a:t>
            </a:fld>
            <a:endParaRPr lang="en-IN" dirty="0"/>
          </a:p>
        </p:txBody>
      </p:sp>
    </p:spTree>
    <p:extLst>
      <p:ext uri="{BB962C8B-B14F-4D97-AF65-F5344CB8AC3E}">
        <p14:creationId xmlns:p14="http://schemas.microsoft.com/office/powerpoint/2010/main" val="3473673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fontScale="25000" lnSpcReduction="20000"/>
          </a:bodyPr>
          <a:lstStyle/>
          <a:p>
            <a:pPr algn="just">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6400" dirty="0">
              <a:latin typeface="Times New Roman" panose="02020603050405020304" pitchFamily="18" charset="0"/>
              <a:cs typeface="Times New Roman" panose="02020603050405020304" pitchFamily="18" charset="0"/>
            </a:endParaRPr>
          </a:p>
          <a:p>
            <a:pPr algn="just"/>
            <a:r>
              <a:rPr lang="en-IN" sz="4400" b="0" dirty="0" err="1">
                <a:effectLst/>
                <a:latin typeface="Times New Roman" panose="02020603050405020304" pitchFamily="18" charset="0"/>
                <a:cs typeface="Times New Roman" panose="02020603050405020304" pitchFamily="18" charset="0"/>
              </a:rPr>
              <a:t>time_t</a:t>
            </a:r>
            <a:r>
              <a:rPr lang="en-IN" sz="4400" b="0" dirty="0">
                <a:effectLst/>
                <a:latin typeface="Times New Roman" panose="02020603050405020304" pitchFamily="18" charset="0"/>
                <a:cs typeface="Times New Roman" panose="02020603050405020304" pitchFamily="18" charset="0"/>
              </a:rPr>
              <a:t> t;</a:t>
            </a:r>
          </a:p>
          <a:p>
            <a:pPr algn="just"/>
            <a:r>
              <a:rPr lang="en-IN" sz="4400" b="0" dirty="0">
                <a:effectLst/>
                <a:latin typeface="Times New Roman" panose="02020603050405020304" pitchFamily="18" charset="0"/>
                <a:cs typeface="Times New Roman" panose="02020603050405020304" pitchFamily="18" charset="0"/>
              </a:rPr>
              <a:t>            time(&amp;t);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("\t\t\t\t\t\t\t\t\t\t\t\t\t\t\t\t\t\</a:t>
            </a:r>
            <a:r>
              <a:rPr lang="en-IN" sz="4400" b="0" dirty="0" err="1">
                <a:effectLst/>
                <a:latin typeface="Times New Roman" panose="02020603050405020304" pitchFamily="18" charset="0"/>
                <a:cs typeface="Times New Roman" panose="02020603050405020304" pitchFamily="18" charset="0"/>
              </a:rPr>
              <a:t>t%s</a:t>
            </a: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ctime</a:t>
            </a:r>
            <a:r>
              <a:rPr lang="en-IN" sz="4400" b="0" dirty="0">
                <a:effectLst/>
                <a:latin typeface="Times New Roman" panose="02020603050405020304" pitchFamily="18" charset="0"/>
                <a:cs typeface="Times New Roman" panose="02020603050405020304" pitchFamily="18" charset="0"/>
              </a:rPr>
              <a:t>(&amp;t));</a:t>
            </a:r>
          </a:p>
          <a:p>
            <a:pPr algn="just"/>
            <a:br>
              <a:rPr lang="en-IN" sz="4400" b="0" dirty="0">
                <a:effectLst/>
                <a:latin typeface="Times New Roman" panose="02020603050405020304" pitchFamily="18" charset="0"/>
                <a:cs typeface="Times New Roman" panose="02020603050405020304" pitchFamily="18" charset="0"/>
              </a:rPr>
            </a:b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("\n\n\n\n\n\n\n\t\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'1' to proceed");</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2 to go back to previous menu or Enter 0 to go back to main menu");</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YOUR CHOICE: ");</a:t>
            </a:r>
          </a:p>
          <a:p>
            <a:pPr algn="just"/>
            <a:r>
              <a:rPr lang="en-IN" sz="4400" b="0" dirty="0">
                <a:effectLst/>
                <a:latin typeface="Times New Roman" panose="02020603050405020304" pitchFamily="18" charset="0"/>
                <a:cs typeface="Times New Roman" panose="02020603050405020304" pitchFamily="18" charset="0"/>
              </a:rPr>
              <a:t>            int v;</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("%d", &amp;v);</a:t>
            </a:r>
          </a:p>
          <a:p>
            <a:pPr algn="just"/>
            <a:r>
              <a:rPr lang="en-IN" sz="4400" b="0" dirty="0">
                <a:effectLst/>
                <a:latin typeface="Times New Roman" panose="02020603050405020304" pitchFamily="18" charset="0"/>
                <a:cs typeface="Times New Roman" panose="02020603050405020304" pitchFamily="18" charset="0"/>
              </a:rPr>
              <a:t>            system("clear");</a:t>
            </a:r>
          </a:p>
          <a:p>
            <a:pPr algn="just"/>
            <a:r>
              <a:rPr lang="en-IN" sz="4400" b="0" dirty="0">
                <a:effectLst/>
                <a:latin typeface="Times New Roman" panose="02020603050405020304" pitchFamily="18" charset="0"/>
                <a:cs typeface="Times New Roman" panose="02020603050405020304" pitchFamily="18" charset="0"/>
              </a:rPr>
              <a:t>            switch (v)</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case 1:</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cancelticket</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break;</a:t>
            </a:r>
          </a:p>
          <a:p>
            <a:pPr algn="just"/>
            <a:r>
              <a:rPr lang="en-IN" sz="4400" b="0" dirty="0">
                <a:effectLst/>
                <a:latin typeface="Times New Roman" panose="02020603050405020304" pitchFamily="18" charset="0"/>
                <a:cs typeface="Times New Roman" panose="02020603050405020304" pitchFamily="18" charset="0"/>
              </a:rPr>
              <a:t>            case 2:</a:t>
            </a:r>
          </a:p>
          <a:p>
            <a:pPr algn="just"/>
            <a:r>
              <a:rPr lang="en-IN" sz="4400" b="0" dirty="0">
                <a:effectLst/>
                <a:latin typeface="Times New Roman" panose="02020603050405020304" pitchFamily="18" charset="0"/>
                <a:cs typeface="Times New Roman" panose="02020603050405020304" pitchFamily="18" charset="0"/>
              </a:rPr>
              <a:t>                passenger();</a:t>
            </a:r>
          </a:p>
          <a:p>
            <a:pPr algn="just"/>
            <a:r>
              <a:rPr lang="en-IN" sz="4400" b="0" dirty="0">
                <a:effectLst/>
                <a:latin typeface="Times New Roman" panose="02020603050405020304" pitchFamily="18" charset="0"/>
                <a:cs typeface="Times New Roman" panose="02020603050405020304" pitchFamily="18" charset="0"/>
              </a:rPr>
              <a:t>                break;</a:t>
            </a:r>
          </a:p>
          <a:p>
            <a:pPr algn="just"/>
            <a:r>
              <a:rPr lang="en-IN" sz="4400" b="0" dirty="0">
                <a:effectLst/>
                <a:latin typeface="Times New Roman" panose="02020603050405020304" pitchFamily="18" charset="0"/>
                <a:cs typeface="Times New Roman" panose="02020603050405020304" pitchFamily="18" charset="0"/>
              </a:rPr>
              <a:t>            case 0:</a:t>
            </a:r>
          </a:p>
          <a:p>
            <a:pPr algn="just"/>
            <a:r>
              <a:rPr lang="en-IN" sz="4400" b="0" dirty="0">
                <a:effectLst/>
                <a:latin typeface="Times New Roman" panose="02020603050405020304" pitchFamily="18" charset="0"/>
                <a:cs typeface="Times New Roman" panose="02020603050405020304" pitchFamily="18" charset="0"/>
              </a:rPr>
              <a:t>                system("clear");</a:t>
            </a:r>
          </a:p>
          <a:p>
            <a:pPr algn="just"/>
            <a:r>
              <a:rPr lang="en-IN" sz="4400" b="0" dirty="0">
                <a:effectLst/>
                <a:latin typeface="Times New Roman" panose="02020603050405020304" pitchFamily="18" charset="0"/>
                <a:cs typeface="Times New Roman" panose="02020603050405020304" pitchFamily="18" charset="0"/>
              </a:rPr>
              <a:t>                main();</a:t>
            </a:r>
          </a:p>
          <a:p>
            <a:pPr algn="just"/>
            <a:r>
              <a:rPr lang="en-IN" sz="4400" b="0" dirty="0">
                <a:effectLst/>
                <a:latin typeface="Times New Roman" panose="02020603050405020304" pitchFamily="18" charset="0"/>
                <a:cs typeface="Times New Roman" panose="02020603050405020304" pitchFamily="18" charset="0"/>
              </a:rPr>
              <a:t>                break;</a:t>
            </a:r>
          </a:p>
          <a:p>
            <a:pPr algn="just"/>
            <a:r>
              <a:rPr lang="en-IN" sz="4400" b="0" dirty="0">
                <a:effectLst/>
                <a:latin typeface="Times New Roman" panose="02020603050405020304" pitchFamily="18" charset="0"/>
                <a:cs typeface="Times New Roman" panose="02020603050405020304" pitchFamily="18" charset="0"/>
              </a:rPr>
              <a:t>            default:</a:t>
            </a:r>
          </a:p>
          <a:p>
            <a:pPr algn="just"/>
            <a:r>
              <a:rPr lang="en-IN" sz="4400" b="0" dirty="0">
                <a:effectLst/>
                <a:latin typeface="Times New Roman" panose="02020603050405020304" pitchFamily="18" charset="0"/>
                <a:cs typeface="Times New Roman" panose="02020603050405020304" pitchFamily="18" charset="0"/>
              </a:rPr>
              <a:t>   </a:t>
            </a:r>
            <a:endParaRPr lang="en-IN" sz="1050" b="0" dirty="0">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23</a:t>
            </a:fld>
            <a:endParaRPr lang="en-IN" dirty="0"/>
          </a:p>
        </p:txBody>
      </p:sp>
    </p:spTree>
    <p:extLst>
      <p:ext uri="{BB962C8B-B14F-4D97-AF65-F5344CB8AC3E}">
        <p14:creationId xmlns:p14="http://schemas.microsoft.com/office/powerpoint/2010/main" val="3666935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fontScale="25000" lnSpcReduction="20000"/>
          </a:bodyPr>
          <a:lstStyle/>
          <a:p>
            <a:pPr algn="just">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6400" dirty="0">
              <a:latin typeface="Times New Roman" panose="02020603050405020304" pitchFamily="18" charset="0"/>
              <a:cs typeface="Times New Roman" panose="02020603050405020304" pitchFamily="18" charset="0"/>
            </a:endParaRPr>
          </a:p>
          <a:p>
            <a:pPr algn="just"/>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tyou</a:t>
            </a:r>
            <a:r>
              <a:rPr lang="en-IN" sz="4400" b="0" dirty="0">
                <a:effectLst/>
                <a:latin typeface="Times New Roman" panose="02020603050405020304" pitchFamily="18" charset="0"/>
                <a:cs typeface="Times New Roman" panose="02020603050405020304" pitchFamily="18" charset="0"/>
              </a:rPr>
              <a:t> entered wrong key!!!!");</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getchar</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system("clear");</a:t>
            </a:r>
          </a:p>
          <a:p>
            <a:pPr algn="just"/>
            <a:r>
              <a:rPr lang="en-IN" sz="4400" b="0" dirty="0">
                <a:effectLst/>
                <a:latin typeface="Times New Roman" panose="02020603050405020304" pitchFamily="18" charset="0"/>
                <a:cs typeface="Times New Roman" panose="02020603050405020304" pitchFamily="18" charset="0"/>
              </a:rPr>
              <a:t>                main();</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if (p == 4)</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("\n\n\t\t\t\t\t ********************Welcome To Electronic Railway Ticket Booking********************\n");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br>
              <a:rPr lang="en-IN" sz="4400" b="0" dirty="0">
                <a:effectLst/>
                <a:latin typeface="Times New Roman" panose="02020603050405020304" pitchFamily="18" charset="0"/>
                <a:cs typeface="Times New Roman" panose="02020603050405020304" pitchFamily="18" charset="0"/>
              </a:rPr>
            </a:b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time_t</a:t>
            </a:r>
            <a:r>
              <a:rPr lang="en-IN" sz="4400" b="0" dirty="0">
                <a:effectLst/>
                <a:latin typeface="Times New Roman" panose="02020603050405020304" pitchFamily="18" charset="0"/>
                <a:cs typeface="Times New Roman" panose="02020603050405020304" pitchFamily="18" charset="0"/>
              </a:rPr>
              <a:t> t;</a:t>
            </a:r>
          </a:p>
          <a:p>
            <a:pPr algn="just"/>
            <a:r>
              <a:rPr lang="en-IN" sz="4400" b="0" dirty="0">
                <a:effectLst/>
                <a:latin typeface="Times New Roman" panose="02020603050405020304" pitchFamily="18" charset="0"/>
                <a:cs typeface="Times New Roman" panose="02020603050405020304" pitchFamily="18" charset="0"/>
              </a:rPr>
              <a:t>            time(&amp;t);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("\t\t\t\t\t\t\t\t\t\t\t\t\t\t\t\t\t\</a:t>
            </a:r>
            <a:r>
              <a:rPr lang="en-IN" sz="4400" b="0" dirty="0" err="1">
                <a:effectLst/>
                <a:latin typeface="Times New Roman" panose="02020603050405020304" pitchFamily="18" charset="0"/>
                <a:cs typeface="Times New Roman" panose="02020603050405020304" pitchFamily="18" charset="0"/>
              </a:rPr>
              <a:t>t%s</a:t>
            </a: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ctime</a:t>
            </a:r>
            <a:r>
              <a:rPr lang="en-IN" sz="4400" b="0" dirty="0">
                <a:effectLst/>
                <a:latin typeface="Times New Roman" panose="02020603050405020304" pitchFamily="18" charset="0"/>
                <a:cs typeface="Times New Roman" panose="02020603050405020304" pitchFamily="18" charset="0"/>
              </a:rPr>
              <a:t>(&amp;t));</a:t>
            </a:r>
          </a:p>
          <a:p>
            <a:pPr algn="just"/>
            <a:br>
              <a:rPr lang="en-IN" sz="4400" b="0" dirty="0">
                <a:effectLst/>
                <a:latin typeface="Times New Roman" panose="02020603050405020304" pitchFamily="18" charset="0"/>
                <a:cs typeface="Times New Roman" panose="02020603050405020304" pitchFamily="18" charset="0"/>
              </a:rPr>
            </a:b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("\n\n\n\n\n\n\n\t\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'1' to proceed");</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2 to go back to previous menu or Enter 0 to go back to main menu");</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YOUR CHOICE: ");</a:t>
            </a:r>
          </a:p>
          <a:p>
            <a:pPr algn="just"/>
            <a:r>
              <a:rPr lang="en-IN" sz="4400" b="0" dirty="0">
                <a:effectLst/>
                <a:latin typeface="Times New Roman" panose="02020603050405020304" pitchFamily="18" charset="0"/>
                <a:cs typeface="Times New Roman" panose="02020603050405020304" pitchFamily="18" charset="0"/>
              </a:rPr>
              <a:t>            int v;</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("%d", &amp;v);</a:t>
            </a:r>
          </a:p>
          <a:p>
            <a:pPr algn="just"/>
            <a:r>
              <a:rPr lang="en-IN" sz="4400" b="0" dirty="0">
                <a:effectLst/>
                <a:latin typeface="Times New Roman" panose="02020603050405020304" pitchFamily="18" charset="0"/>
                <a:cs typeface="Times New Roman" panose="02020603050405020304" pitchFamily="18" charset="0"/>
              </a:rPr>
              <a:t>            system("clear");</a:t>
            </a:r>
          </a:p>
          <a:p>
            <a:pPr algn="just"/>
            <a:r>
              <a:rPr lang="en-IN" sz="4400" b="0" dirty="0">
                <a:effectLst/>
                <a:latin typeface="Times New Roman" panose="02020603050405020304" pitchFamily="18" charset="0"/>
                <a:cs typeface="Times New Roman" panose="02020603050405020304" pitchFamily="18" charset="0"/>
              </a:rPr>
              <a:t>            switch (v)</a:t>
            </a:r>
          </a:p>
          <a:p>
            <a:pPr algn="just"/>
            <a:endParaRPr lang="en-IN" sz="1050" b="0" dirty="0">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24</a:t>
            </a:fld>
            <a:endParaRPr lang="en-IN" dirty="0"/>
          </a:p>
        </p:txBody>
      </p:sp>
    </p:spTree>
    <p:extLst>
      <p:ext uri="{BB962C8B-B14F-4D97-AF65-F5344CB8AC3E}">
        <p14:creationId xmlns:p14="http://schemas.microsoft.com/office/powerpoint/2010/main" val="2436361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fontScale="25000" lnSpcReduction="20000"/>
          </a:bodyPr>
          <a:lstStyle/>
          <a:p>
            <a:pPr algn="just">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6400" dirty="0">
              <a:latin typeface="Times New Roman" panose="02020603050405020304" pitchFamily="18" charset="0"/>
              <a:cs typeface="Times New Roman" panose="02020603050405020304" pitchFamily="18" charset="0"/>
            </a:endParaRPr>
          </a:p>
          <a:p>
            <a:pPr algn="just"/>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tyou</a:t>
            </a:r>
            <a:r>
              <a:rPr lang="en-IN" sz="4400" b="0" dirty="0">
                <a:effectLst/>
                <a:latin typeface="Times New Roman" panose="02020603050405020304" pitchFamily="18" charset="0"/>
                <a:cs typeface="Times New Roman" panose="02020603050405020304" pitchFamily="18" charset="0"/>
              </a:rPr>
              <a:t> entered wrong key!!!!");</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case 1:</a:t>
            </a:r>
          </a:p>
          <a:p>
            <a:pPr algn="just"/>
            <a:r>
              <a:rPr lang="en-IN" sz="4400" b="0" dirty="0">
                <a:effectLst/>
                <a:latin typeface="Times New Roman" panose="02020603050405020304" pitchFamily="18" charset="0"/>
                <a:cs typeface="Times New Roman" panose="02020603050405020304" pitchFamily="18" charset="0"/>
              </a:rPr>
              <a:t>                status();</a:t>
            </a:r>
          </a:p>
          <a:p>
            <a:pPr algn="just"/>
            <a:r>
              <a:rPr lang="en-IN" sz="4400" b="0" dirty="0">
                <a:effectLst/>
                <a:latin typeface="Times New Roman" panose="02020603050405020304" pitchFamily="18" charset="0"/>
                <a:cs typeface="Times New Roman" panose="02020603050405020304" pitchFamily="18" charset="0"/>
              </a:rPr>
              <a:t>                break;</a:t>
            </a:r>
          </a:p>
          <a:p>
            <a:pPr algn="just"/>
            <a:r>
              <a:rPr lang="en-IN" sz="4400" b="0" dirty="0">
                <a:effectLst/>
                <a:latin typeface="Times New Roman" panose="02020603050405020304" pitchFamily="18" charset="0"/>
                <a:cs typeface="Times New Roman" panose="02020603050405020304" pitchFamily="18" charset="0"/>
              </a:rPr>
              <a:t>            case 2:</a:t>
            </a:r>
          </a:p>
          <a:p>
            <a:pPr algn="just"/>
            <a:r>
              <a:rPr lang="en-IN" sz="4400" b="0" dirty="0">
                <a:effectLst/>
                <a:latin typeface="Times New Roman" panose="02020603050405020304" pitchFamily="18" charset="0"/>
                <a:cs typeface="Times New Roman" panose="02020603050405020304" pitchFamily="18" charset="0"/>
              </a:rPr>
              <a:t>                passenger();</a:t>
            </a:r>
          </a:p>
          <a:p>
            <a:pPr algn="just"/>
            <a:r>
              <a:rPr lang="en-IN" sz="4400" b="0" dirty="0">
                <a:effectLst/>
                <a:latin typeface="Times New Roman" panose="02020603050405020304" pitchFamily="18" charset="0"/>
                <a:cs typeface="Times New Roman" panose="02020603050405020304" pitchFamily="18" charset="0"/>
              </a:rPr>
              <a:t>                break;</a:t>
            </a:r>
          </a:p>
          <a:p>
            <a:pPr algn="just"/>
            <a:r>
              <a:rPr lang="en-IN" sz="4400" b="0" dirty="0">
                <a:effectLst/>
                <a:latin typeface="Times New Roman" panose="02020603050405020304" pitchFamily="18" charset="0"/>
                <a:cs typeface="Times New Roman" panose="02020603050405020304" pitchFamily="18" charset="0"/>
              </a:rPr>
              <a:t>            case 0:</a:t>
            </a:r>
          </a:p>
          <a:p>
            <a:pPr algn="just"/>
            <a:r>
              <a:rPr lang="en-IN" sz="4400" b="0" dirty="0">
                <a:effectLst/>
                <a:latin typeface="Times New Roman" panose="02020603050405020304" pitchFamily="18" charset="0"/>
                <a:cs typeface="Times New Roman" panose="02020603050405020304" pitchFamily="18" charset="0"/>
              </a:rPr>
              <a:t>                system("clear");</a:t>
            </a:r>
          </a:p>
          <a:p>
            <a:pPr algn="just"/>
            <a:r>
              <a:rPr lang="en-IN" sz="4400" b="0" dirty="0">
                <a:effectLst/>
                <a:latin typeface="Times New Roman" panose="02020603050405020304" pitchFamily="18" charset="0"/>
                <a:cs typeface="Times New Roman" panose="02020603050405020304" pitchFamily="18" charset="0"/>
              </a:rPr>
              <a:t>                main();</a:t>
            </a:r>
          </a:p>
          <a:p>
            <a:pPr algn="just"/>
            <a:r>
              <a:rPr lang="en-IN" sz="4400" b="0" dirty="0">
                <a:effectLst/>
                <a:latin typeface="Times New Roman" panose="02020603050405020304" pitchFamily="18" charset="0"/>
                <a:cs typeface="Times New Roman" panose="02020603050405020304" pitchFamily="18" charset="0"/>
              </a:rPr>
              <a:t>                break;</a:t>
            </a:r>
          </a:p>
          <a:p>
            <a:pPr algn="just"/>
            <a:r>
              <a:rPr lang="en-IN" sz="4400" b="0" dirty="0">
                <a:effectLst/>
                <a:latin typeface="Times New Roman" panose="02020603050405020304" pitchFamily="18" charset="0"/>
                <a:cs typeface="Times New Roman" panose="02020603050405020304" pitchFamily="18" charset="0"/>
              </a:rPr>
              <a:t>            default: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tyou</a:t>
            </a:r>
            <a:r>
              <a:rPr lang="en-IN" sz="4400" b="0" dirty="0">
                <a:effectLst/>
                <a:latin typeface="Times New Roman" panose="02020603050405020304" pitchFamily="18" charset="0"/>
                <a:cs typeface="Times New Roman" panose="02020603050405020304" pitchFamily="18" charset="0"/>
              </a:rPr>
              <a:t> entered wrong key!!!!");</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getchar</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system("clear");</a:t>
            </a:r>
          </a:p>
          <a:p>
            <a:pPr algn="just"/>
            <a:r>
              <a:rPr lang="en-IN" sz="4400" b="0" dirty="0">
                <a:effectLst/>
                <a:latin typeface="Times New Roman" panose="02020603050405020304" pitchFamily="18" charset="0"/>
                <a:cs typeface="Times New Roman" panose="02020603050405020304" pitchFamily="18" charset="0"/>
              </a:rPr>
              <a:t>                main();</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if (p == 5)</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("\n\n\t\t\t\t\t ********************Welcome To Electronic Railway Ticket Booking********************\n");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br>
              <a:rPr lang="en-IN" sz="4400" b="0" dirty="0">
                <a:effectLst/>
                <a:latin typeface="Times New Roman" panose="02020603050405020304" pitchFamily="18" charset="0"/>
                <a:cs typeface="Times New Roman" panose="02020603050405020304" pitchFamily="18" charset="0"/>
              </a:rPr>
            </a:br>
            <a:r>
              <a:rPr lang="en-IN" sz="4400" b="0" dirty="0">
                <a:effectLst/>
                <a:latin typeface="Times New Roman" panose="02020603050405020304" pitchFamily="18" charset="0"/>
                <a:cs typeface="Times New Roman" panose="02020603050405020304" pitchFamily="18" charset="0"/>
              </a:rPr>
              <a:t>           </a:t>
            </a:r>
            <a:endParaRPr lang="en-IN" sz="1050" b="0" dirty="0">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25</a:t>
            </a:fld>
            <a:endParaRPr lang="en-IN" dirty="0"/>
          </a:p>
        </p:txBody>
      </p:sp>
    </p:spTree>
    <p:extLst>
      <p:ext uri="{BB962C8B-B14F-4D97-AF65-F5344CB8AC3E}">
        <p14:creationId xmlns:p14="http://schemas.microsoft.com/office/powerpoint/2010/main" val="2480236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fontScale="25000" lnSpcReduction="20000"/>
          </a:bodyPr>
          <a:lstStyle/>
          <a:p>
            <a:pPr algn="just">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6400" dirty="0">
              <a:latin typeface="Times New Roman" panose="02020603050405020304" pitchFamily="18" charset="0"/>
              <a:cs typeface="Times New Roman" panose="02020603050405020304" pitchFamily="18" charset="0"/>
            </a:endParaRPr>
          </a:p>
          <a:p>
            <a:pPr algn="just"/>
            <a:r>
              <a:rPr lang="en-IN" sz="4400" b="0" dirty="0" err="1">
                <a:effectLst/>
                <a:latin typeface="Times New Roman" panose="02020603050405020304" pitchFamily="18" charset="0"/>
                <a:cs typeface="Times New Roman" panose="02020603050405020304" pitchFamily="18" charset="0"/>
              </a:rPr>
              <a:t>time_t</a:t>
            </a:r>
            <a:r>
              <a:rPr lang="en-IN" sz="4400" b="0" dirty="0">
                <a:effectLst/>
                <a:latin typeface="Times New Roman" panose="02020603050405020304" pitchFamily="18" charset="0"/>
                <a:cs typeface="Times New Roman" panose="02020603050405020304" pitchFamily="18" charset="0"/>
              </a:rPr>
              <a:t> t;</a:t>
            </a:r>
          </a:p>
          <a:p>
            <a:pPr algn="just"/>
            <a:r>
              <a:rPr lang="en-IN" sz="4400" b="0" dirty="0">
                <a:effectLst/>
                <a:latin typeface="Times New Roman" panose="02020603050405020304" pitchFamily="18" charset="0"/>
                <a:cs typeface="Times New Roman" panose="02020603050405020304" pitchFamily="18" charset="0"/>
              </a:rPr>
              <a:t>            time(&amp;t);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("\t\t\t\t\t\t\t\t\t\t\t\t\t\t\t\t\t\</a:t>
            </a:r>
            <a:r>
              <a:rPr lang="en-IN" sz="4400" b="0" dirty="0" err="1">
                <a:effectLst/>
                <a:latin typeface="Times New Roman" panose="02020603050405020304" pitchFamily="18" charset="0"/>
                <a:cs typeface="Times New Roman" panose="02020603050405020304" pitchFamily="18" charset="0"/>
              </a:rPr>
              <a:t>t%s</a:t>
            </a: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ctime</a:t>
            </a:r>
            <a:r>
              <a:rPr lang="en-IN" sz="4400" b="0" dirty="0">
                <a:effectLst/>
                <a:latin typeface="Times New Roman" panose="02020603050405020304" pitchFamily="18" charset="0"/>
                <a:cs typeface="Times New Roman" panose="02020603050405020304" pitchFamily="18" charset="0"/>
              </a:rPr>
              <a:t>(&amp;t));</a:t>
            </a:r>
          </a:p>
          <a:p>
            <a:pPr algn="just"/>
            <a:br>
              <a:rPr lang="en-IN" sz="4400" b="0" dirty="0">
                <a:effectLst/>
                <a:latin typeface="Times New Roman" panose="02020603050405020304" pitchFamily="18" charset="0"/>
                <a:cs typeface="Times New Roman" panose="02020603050405020304" pitchFamily="18" charset="0"/>
              </a:rPr>
            </a:b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("\n\n\n\n\n\n\n\t\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'1' to proceed");</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2 to go back to previous menu or Enter 0 to go back to main menu");</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YOUR CHOICE: ");</a:t>
            </a:r>
          </a:p>
          <a:p>
            <a:pPr algn="just"/>
            <a:r>
              <a:rPr lang="en-IN" sz="4400" b="0" dirty="0">
                <a:effectLst/>
                <a:latin typeface="Times New Roman" panose="02020603050405020304" pitchFamily="18" charset="0"/>
                <a:cs typeface="Times New Roman" panose="02020603050405020304" pitchFamily="18" charset="0"/>
              </a:rPr>
              <a:t>            int v;</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("%d", &amp;v);</a:t>
            </a:r>
          </a:p>
          <a:p>
            <a:pPr algn="just"/>
            <a:r>
              <a:rPr lang="en-IN" sz="4400" b="0" dirty="0">
                <a:effectLst/>
                <a:latin typeface="Times New Roman" panose="02020603050405020304" pitchFamily="18" charset="0"/>
                <a:cs typeface="Times New Roman" panose="02020603050405020304" pitchFamily="18" charset="0"/>
              </a:rPr>
              <a:t>            system("clear");</a:t>
            </a:r>
          </a:p>
          <a:p>
            <a:pPr algn="just"/>
            <a:r>
              <a:rPr lang="en-IN" sz="4400" b="0" dirty="0">
                <a:effectLst/>
                <a:latin typeface="Times New Roman" panose="02020603050405020304" pitchFamily="18" charset="0"/>
                <a:cs typeface="Times New Roman" panose="02020603050405020304" pitchFamily="18" charset="0"/>
              </a:rPr>
              <a:t>            switch (v)</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case 1:</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foodcatering</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break;</a:t>
            </a:r>
          </a:p>
          <a:p>
            <a:pPr algn="just"/>
            <a:r>
              <a:rPr lang="en-IN" sz="4400" b="0" dirty="0">
                <a:effectLst/>
                <a:latin typeface="Times New Roman" panose="02020603050405020304" pitchFamily="18" charset="0"/>
                <a:cs typeface="Times New Roman" panose="02020603050405020304" pitchFamily="18" charset="0"/>
              </a:rPr>
              <a:t>            case 2:</a:t>
            </a:r>
          </a:p>
          <a:p>
            <a:pPr algn="just"/>
            <a:r>
              <a:rPr lang="en-IN" sz="4400" b="0" dirty="0">
                <a:effectLst/>
                <a:latin typeface="Times New Roman" panose="02020603050405020304" pitchFamily="18" charset="0"/>
                <a:cs typeface="Times New Roman" panose="02020603050405020304" pitchFamily="18" charset="0"/>
              </a:rPr>
              <a:t>                passenger();</a:t>
            </a:r>
          </a:p>
          <a:p>
            <a:pPr algn="just"/>
            <a:r>
              <a:rPr lang="en-IN" sz="4400" b="0" dirty="0">
                <a:effectLst/>
                <a:latin typeface="Times New Roman" panose="02020603050405020304" pitchFamily="18" charset="0"/>
                <a:cs typeface="Times New Roman" panose="02020603050405020304" pitchFamily="18" charset="0"/>
              </a:rPr>
              <a:t>                break;</a:t>
            </a:r>
          </a:p>
          <a:p>
            <a:pPr algn="just"/>
            <a:r>
              <a:rPr lang="en-IN" sz="4400" b="0" dirty="0">
                <a:effectLst/>
                <a:latin typeface="Times New Roman" panose="02020603050405020304" pitchFamily="18" charset="0"/>
                <a:cs typeface="Times New Roman" panose="02020603050405020304" pitchFamily="18" charset="0"/>
              </a:rPr>
              <a:t>            case 0:</a:t>
            </a:r>
          </a:p>
          <a:p>
            <a:pPr algn="just"/>
            <a:r>
              <a:rPr lang="en-IN" sz="4400" b="0" dirty="0">
                <a:effectLst/>
                <a:latin typeface="Times New Roman" panose="02020603050405020304" pitchFamily="18" charset="0"/>
                <a:cs typeface="Times New Roman" panose="02020603050405020304" pitchFamily="18" charset="0"/>
              </a:rPr>
              <a:t>                system("clear");</a:t>
            </a:r>
          </a:p>
          <a:p>
            <a:pPr algn="just"/>
            <a:r>
              <a:rPr lang="en-IN" sz="4400" b="0" dirty="0">
                <a:effectLst/>
                <a:latin typeface="Times New Roman" panose="02020603050405020304" pitchFamily="18" charset="0"/>
                <a:cs typeface="Times New Roman" panose="02020603050405020304" pitchFamily="18" charset="0"/>
              </a:rPr>
              <a:t>                main();</a:t>
            </a:r>
          </a:p>
          <a:p>
            <a:pPr algn="just"/>
            <a:r>
              <a:rPr lang="en-IN" sz="4400" b="0" dirty="0">
                <a:effectLst/>
                <a:latin typeface="Times New Roman" panose="02020603050405020304" pitchFamily="18" charset="0"/>
                <a:cs typeface="Times New Roman" panose="02020603050405020304" pitchFamily="18" charset="0"/>
              </a:rPr>
              <a:t>                break;</a:t>
            </a:r>
          </a:p>
          <a:p>
            <a:pPr algn="just"/>
            <a:r>
              <a:rPr lang="en-IN" sz="4400" b="0" dirty="0">
                <a:effectLst/>
                <a:latin typeface="Times New Roman" panose="02020603050405020304" pitchFamily="18" charset="0"/>
                <a:cs typeface="Times New Roman" panose="02020603050405020304" pitchFamily="18" charset="0"/>
              </a:rPr>
              <a:t>            default:</a:t>
            </a:r>
          </a:p>
          <a:p>
            <a:pPr algn="just">
              <a:lnSpc>
                <a:spcPct val="150000"/>
              </a:lnSpc>
            </a:pPr>
            <a:endParaRPr lang="en-US" sz="44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44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44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44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44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4400" b="0" dirty="0">
                <a:effectLst/>
                <a:latin typeface="Times New Roman" panose="02020603050405020304" pitchFamily="18" charset="0"/>
                <a:cs typeface="Times New Roman" panose="02020603050405020304" pitchFamily="18" charset="0"/>
              </a:rPr>
              <a:t>           </a:t>
            </a:r>
            <a:endParaRPr lang="en-IN" sz="1050" b="0" dirty="0">
              <a:effectLst/>
              <a:latin typeface="Times New Roman" panose="02020603050405020304" pitchFamily="18" charset="0"/>
              <a:cs typeface="Times New Roman" panose="02020603050405020304" pitchFamily="18" charset="0"/>
            </a:endParaRPr>
          </a:p>
          <a:p>
            <a:pPr algn="just"/>
            <a:r>
              <a:rPr lang="en-IN" sz="4400" b="0" dirty="0">
                <a:effectLst/>
                <a:latin typeface="Times New Roman" panose="02020603050405020304" pitchFamily="18" charset="0"/>
                <a:cs typeface="Times New Roman" panose="02020603050405020304" pitchFamily="18" charset="0"/>
              </a:rPr>
              <a:t>           </a:t>
            </a:r>
            <a:endParaRPr lang="en-IN" sz="1050" b="0" dirty="0">
              <a:effectLst/>
              <a:latin typeface="Times New Roman" panose="02020603050405020304" pitchFamily="18" charset="0"/>
              <a:cs typeface="Times New Roman" panose="02020603050405020304" pitchFamily="18" charset="0"/>
            </a:endParaRPr>
          </a:p>
          <a:p>
            <a:pPr algn="just"/>
            <a:r>
              <a:rPr lang="en-IN" sz="4400" b="0" dirty="0">
                <a:effectLst/>
                <a:latin typeface="Times New Roman" panose="02020603050405020304" pitchFamily="18" charset="0"/>
                <a:cs typeface="Times New Roman" panose="02020603050405020304" pitchFamily="18" charset="0"/>
              </a:rPr>
              <a:t>   </a:t>
            </a:r>
            <a:br>
              <a:rPr lang="en-IN" sz="4400" b="0" dirty="0">
                <a:effectLst/>
                <a:latin typeface="Times New Roman" panose="02020603050405020304" pitchFamily="18" charset="0"/>
                <a:cs typeface="Times New Roman" panose="02020603050405020304" pitchFamily="18" charset="0"/>
              </a:rPr>
            </a:br>
            <a:r>
              <a:rPr lang="en-IN" sz="4400" b="0" dirty="0">
                <a:effectLst/>
                <a:latin typeface="Times New Roman" panose="02020603050405020304" pitchFamily="18" charset="0"/>
                <a:cs typeface="Times New Roman" panose="02020603050405020304" pitchFamily="18" charset="0"/>
              </a:rPr>
              <a:t>           </a:t>
            </a:r>
            <a:endParaRPr lang="en-IN" sz="1050" b="0" dirty="0">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26</a:t>
            </a:fld>
            <a:endParaRPr lang="en-IN" dirty="0"/>
          </a:p>
        </p:txBody>
      </p:sp>
    </p:spTree>
    <p:extLst>
      <p:ext uri="{BB962C8B-B14F-4D97-AF65-F5344CB8AC3E}">
        <p14:creationId xmlns:p14="http://schemas.microsoft.com/office/powerpoint/2010/main" val="3276180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fontScale="25000" lnSpcReduction="20000"/>
          </a:bodyPr>
          <a:lstStyle/>
          <a:p>
            <a:pPr algn="just">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6400" dirty="0">
              <a:latin typeface="Times New Roman" panose="02020603050405020304" pitchFamily="18" charset="0"/>
              <a:cs typeface="Times New Roman" panose="02020603050405020304" pitchFamily="18" charset="0"/>
            </a:endParaRP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tyou</a:t>
            </a:r>
            <a:r>
              <a:rPr lang="en-IN" sz="4400" b="0" dirty="0">
                <a:effectLst/>
                <a:latin typeface="Times New Roman" panose="02020603050405020304" pitchFamily="18" charset="0"/>
                <a:cs typeface="Times New Roman" panose="02020603050405020304" pitchFamily="18" charset="0"/>
              </a:rPr>
              <a:t> entered wrong key!!!!");</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getchar</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system("clear");</a:t>
            </a:r>
          </a:p>
          <a:p>
            <a:pPr algn="just"/>
            <a:r>
              <a:rPr lang="en-IN" sz="4400" b="0" dirty="0">
                <a:effectLst/>
                <a:latin typeface="Times New Roman" panose="02020603050405020304" pitchFamily="18" charset="0"/>
                <a:cs typeface="Times New Roman" panose="02020603050405020304" pitchFamily="18" charset="0"/>
              </a:rPr>
              <a:t>                main();</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if (p == 6)</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system("clear");</a:t>
            </a:r>
          </a:p>
          <a:p>
            <a:pPr algn="just"/>
            <a:r>
              <a:rPr lang="en-IN" sz="4400" b="0" dirty="0">
                <a:effectLst/>
                <a:latin typeface="Times New Roman" panose="02020603050405020304" pitchFamily="18" charset="0"/>
                <a:cs typeface="Times New Roman" panose="02020603050405020304" pitchFamily="18" charset="0"/>
              </a:rPr>
              <a:t>            main();</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a:t>
            </a:r>
          </a:p>
          <a:p>
            <a:pPr algn="just">
              <a:lnSpc>
                <a:spcPct val="150000"/>
              </a:lnSpc>
            </a:pPr>
            <a:r>
              <a:rPr lang="en-US" sz="6400" b="1" dirty="0">
                <a:latin typeface="Times New Roman" panose="02020603050405020304" pitchFamily="18" charset="0"/>
                <a:ea typeface="Calibri" panose="020F0502020204030204" pitchFamily="34" charset="0"/>
                <a:cs typeface="Times New Roman" panose="02020603050405020304" pitchFamily="18" charset="0"/>
              </a:rPr>
              <a:t>EXPLANATION:</a:t>
            </a:r>
            <a:r>
              <a:rPr lang="en-IN" sz="3600" b="0" i="0" dirty="0">
                <a:solidFill>
                  <a:srgbClr val="3D3D3D"/>
                </a:solidFill>
                <a:effectLst/>
                <a:latin typeface="Roboto Regular"/>
              </a:rPr>
              <a:t> </a:t>
            </a:r>
            <a:r>
              <a:rPr lang="en-IN" sz="5600" b="0" i="0" dirty="0">
                <a:solidFill>
                  <a:srgbClr val="3D3D3D"/>
                </a:solidFill>
                <a:effectLst/>
                <a:latin typeface="Times New Roman" panose="02020603050405020304" pitchFamily="18" charset="0"/>
                <a:cs typeface="Times New Roman" panose="02020603050405020304" pitchFamily="18" charset="0"/>
              </a:rPr>
              <a:t>The passenger panel contains options like trains available, reservation, cancellation, PNR status, food menu.</a:t>
            </a:r>
            <a:endParaRPr lang="en-US" sz="56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44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44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44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4400" b="0" dirty="0">
                <a:effectLst/>
                <a:latin typeface="Times New Roman" panose="02020603050405020304" pitchFamily="18" charset="0"/>
                <a:cs typeface="Times New Roman" panose="02020603050405020304" pitchFamily="18" charset="0"/>
              </a:rPr>
              <a:t>           </a:t>
            </a:r>
            <a:endParaRPr lang="en-IN" sz="1050" b="0" dirty="0">
              <a:effectLst/>
              <a:latin typeface="Times New Roman" panose="02020603050405020304" pitchFamily="18" charset="0"/>
              <a:cs typeface="Times New Roman" panose="02020603050405020304" pitchFamily="18" charset="0"/>
            </a:endParaRPr>
          </a:p>
          <a:p>
            <a:pPr algn="just"/>
            <a:r>
              <a:rPr lang="en-IN" sz="4400" b="0" dirty="0">
                <a:effectLst/>
                <a:latin typeface="Times New Roman" panose="02020603050405020304" pitchFamily="18" charset="0"/>
                <a:cs typeface="Times New Roman" panose="02020603050405020304" pitchFamily="18" charset="0"/>
              </a:rPr>
              <a:t>           </a:t>
            </a:r>
            <a:br>
              <a:rPr lang="en-IN" sz="4400" b="0" dirty="0">
                <a:effectLst/>
                <a:latin typeface="Times New Roman" panose="02020603050405020304" pitchFamily="18" charset="0"/>
                <a:cs typeface="Times New Roman" panose="02020603050405020304" pitchFamily="18" charset="0"/>
              </a:rPr>
            </a:br>
            <a:r>
              <a:rPr lang="en-IN" sz="4400" b="0" dirty="0">
                <a:effectLst/>
                <a:latin typeface="Times New Roman" panose="02020603050405020304" pitchFamily="18" charset="0"/>
                <a:cs typeface="Times New Roman" panose="02020603050405020304" pitchFamily="18" charset="0"/>
              </a:rPr>
              <a:t>    </a:t>
            </a:r>
            <a:endParaRPr lang="en-IN" sz="1050" b="0" dirty="0">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27</a:t>
            </a:fld>
            <a:endParaRPr lang="en-IN" dirty="0"/>
          </a:p>
        </p:txBody>
      </p:sp>
    </p:spTree>
    <p:extLst>
      <p:ext uri="{BB962C8B-B14F-4D97-AF65-F5344CB8AC3E}">
        <p14:creationId xmlns:p14="http://schemas.microsoft.com/office/powerpoint/2010/main" val="329175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fontScale="25000" lnSpcReduction="20000"/>
          </a:bodyPr>
          <a:lstStyle/>
          <a:p>
            <a:pPr algn="just">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6400" dirty="0">
              <a:latin typeface="Times New Roman" panose="02020603050405020304" pitchFamily="18" charset="0"/>
              <a:cs typeface="Times New Roman" panose="02020603050405020304" pitchFamily="18" charset="0"/>
            </a:endParaRPr>
          </a:p>
          <a:p>
            <a:pPr algn="just"/>
            <a:r>
              <a:rPr lang="en-IN" sz="4400" b="0" dirty="0">
                <a:effectLst/>
                <a:latin typeface="Times New Roman" panose="02020603050405020304" pitchFamily="18" charset="0"/>
                <a:cs typeface="Times New Roman" panose="02020603050405020304" pitchFamily="18" charset="0"/>
              </a:rPr>
              <a:t>//------------------------------------------book ticket-------------------------------------------------------------------------------------</a:t>
            </a:r>
          </a:p>
          <a:p>
            <a:pPr algn="just"/>
            <a:r>
              <a:rPr lang="en-IN" sz="4400" b="0" dirty="0">
                <a:effectLst/>
                <a:latin typeface="Times New Roman" panose="02020603050405020304" pitchFamily="18" charset="0"/>
                <a:cs typeface="Times New Roman" panose="02020603050405020304" pitchFamily="18" charset="0"/>
              </a:rPr>
              <a:t>void </a:t>
            </a:r>
            <a:r>
              <a:rPr lang="en-IN" sz="4400" b="0" dirty="0" err="1">
                <a:effectLst/>
                <a:latin typeface="Times New Roman" panose="02020603050405020304" pitchFamily="18" charset="0"/>
                <a:cs typeface="Times New Roman" panose="02020603050405020304" pitchFamily="18" charset="0"/>
              </a:rPr>
              <a:t>bookticket</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int c, j, n, </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 found = -1;</a:t>
            </a:r>
          </a:p>
          <a:p>
            <a:pPr algn="just"/>
            <a:r>
              <a:rPr lang="en-IN" sz="4400" b="0" dirty="0">
                <a:effectLst/>
                <a:latin typeface="Times New Roman" panose="02020603050405020304" pitchFamily="18" charset="0"/>
                <a:cs typeface="Times New Roman" panose="02020603050405020304" pitchFamily="18" charset="0"/>
              </a:rPr>
              <a:t>    char v, </a:t>
            </a:r>
            <a:r>
              <a:rPr lang="en-IN" sz="4400" b="0" dirty="0" err="1">
                <a:effectLst/>
                <a:latin typeface="Times New Roman" panose="02020603050405020304" pitchFamily="18" charset="0"/>
                <a:cs typeface="Times New Roman" panose="02020603050405020304" pitchFamily="18" charset="0"/>
              </a:rPr>
              <a:t>train_number</a:t>
            </a:r>
            <a:r>
              <a:rPr lang="en-IN" sz="4400" b="0" dirty="0">
                <a:effectLst/>
                <a:latin typeface="Times New Roman" panose="02020603050405020304" pitchFamily="18" charset="0"/>
                <a:cs typeface="Times New Roman" panose="02020603050405020304" pitchFamily="18" charset="0"/>
              </a:rPr>
              <a:t>[10];</a:t>
            </a:r>
          </a:p>
          <a:p>
            <a:pPr algn="just"/>
            <a:r>
              <a:rPr lang="en-IN" sz="4400" b="0" dirty="0">
                <a:effectLst/>
                <a:latin typeface="Times New Roman" panose="02020603050405020304" pitchFamily="18" charset="0"/>
                <a:cs typeface="Times New Roman" panose="02020603050405020304" pitchFamily="18" charset="0"/>
              </a:rPr>
              <a:t>    system("</a:t>
            </a:r>
            <a:r>
              <a:rPr lang="en-IN" sz="4400" b="0" dirty="0" err="1">
                <a:effectLst/>
                <a:latin typeface="Times New Roman" panose="02020603050405020304" pitchFamily="18" charset="0"/>
                <a:cs typeface="Times New Roman" panose="02020603050405020304" pitchFamily="18" charset="0"/>
              </a:rPr>
              <a:t>cls</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aread</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("\n\n\t\t\t\t\t ********************Welcome To Electronic Railway Ticket Booking********************\n");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time_t</a:t>
            </a:r>
            <a:r>
              <a:rPr lang="en-IN" sz="4400" b="0" dirty="0">
                <a:effectLst/>
                <a:latin typeface="Times New Roman" panose="02020603050405020304" pitchFamily="18" charset="0"/>
                <a:cs typeface="Times New Roman" panose="02020603050405020304" pitchFamily="18" charset="0"/>
              </a:rPr>
              <a:t> t;</a:t>
            </a:r>
          </a:p>
          <a:p>
            <a:pPr algn="just"/>
            <a:r>
              <a:rPr lang="en-IN" sz="4400" b="0" dirty="0">
                <a:effectLst/>
                <a:latin typeface="Times New Roman" panose="02020603050405020304" pitchFamily="18" charset="0"/>
                <a:cs typeface="Times New Roman" panose="02020603050405020304" pitchFamily="18" charset="0"/>
              </a:rPr>
              <a:t>    time(&amp;t);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("\t\t\t\t\t\t\t\t\t\t\t\t\t\t\t\t\t\</a:t>
            </a:r>
            <a:r>
              <a:rPr lang="en-IN" sz="4400" b="0" dirty="0" err="1">
                <a:effectLst/>
                <a:latin typeface="Times New Roman" panose="02020603050405020304" pitchFamily="18" charset="0"/>
                <a:cs typeface="Times New Roman" panose="02020603050405020304" pitchFamily="18" charset="0"/>
              </a:rPr>
              <a:t>t%s</a:t>
            </a: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ctime</a:t>
            </a:r>
            <a:r>
              <a:rPr lang="en-IN" sz="4400" b="0" dirty="0">
                <a:effectLst/>
                <a:latin typeface="Times New Roman" panose="02020603050405020304" pitchFamily="18" charset="0"/>
                <a:cs typeface="Times New Roman" panose="02020603050405020304" pitchFamily="18" charset="0"/>
              </a:rPr>
              <a:t>(&amp;t));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a:t>
            </a:r>
            <a:r>
              <a:rPr lang="en-IN" sz="4400" b="0" dirty="0" err="1">
                <a:effectLst/>
                <a:latin typeface="Times New Roman" panose="02020603050405020304" pitchFamily="18" charset="0"/>
                <a:cs typeface="Times New Roman" panose="02020603050405020304" pitchFamily="18" charset="0"/>
              </a:rPr>
              <a:t>thow</a:t>
            </a:r>
            <a:r>
              <a:rPr lang="en-IN" sz="4400" b="0" dirty="0">
                <a:effectLst/>
                <a:latin typeface="Times New Roman" panose="02020603050405020304" pitchFamily="18" charset="0"/>
                <a:cs typeface="Times New Roman" panose="02020603050405020304" pitchFamily="18" charset="0"/>
              </a:rPr>
              <a:t> many ticket do you want to buy: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("%d", &amp;n);</a:t>
            </a:r>
          </a:p>
          <a:p>
            <a:pPr algn="just"/>
            <a:r>
              <a:rPr lang="en-IN" sz="4400" b="0" dirty="0">
                <a:effectLst/>
                <a:latin typeface="Times New Roman" panose="02020603050405020304" pitchFamily="18" charset="0"/>
                <a:cs typeface="Times New Roman" panose="02020603050405020304" pitchFamily="18" charset="0"/>
              </a:rPr>
              <a:t>    for (j = u; j &lt; u + n; </a:t>
            </a:r>
            <a:r>
              <a:rPr lang="en-IN" sz="4400" b="0" dirty="0" err="1">
                <a:effectLst/>
                <a:latin typeface="Times New Roman" panose="02020603050405020304" pitchFamily="18" charset="0"/>
                <a:cs typeface="Times New Roman" panose="02020603050405020304" pitchFamily="18" charset="0"/>
              </a:rPr>
              <a:t>j++</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train number: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("%s", book[j].</a:t>
            </a:r>
            <a:r>
              <a:rPr lang="en-IN" sz="4400" b="0" dirty="0" err="1">
                <a:effectLst/>
                <a:latin typeface="Times New Roman" panose="02020603050405020304" pitchFamily="18" charset="0"/>
                <a:cs typeface="Times New Roman" panose="02020603050405020304" pitchFamily="18" charset="0"/>
              </a:rPr>
              <a:t>train_number</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for (</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 = 0; </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 &lt; k; </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if (</a:t>
            </a:r>
            <a:r>
              <a:rPr lang="en-IN" sz="4400" b="0" dirty="0" err="1">
                <a:effectLst/>
                <a:latin typeface="Times New Roman" panose="02020603050405020304" pitchFamily="18" charset="0"/>
                <a:cs typeface="Times New Roman" panose="02020603050405020304" pitchFamily="18" charset="0"/>
              </a:rPr>
              <a:t>strcmp</a:t>
            </a:r>
            <a:r>
              <a:rPr lang="en-IN" sz="4400" b="0" dirty="0">
                <a:effectLst/>
                <a:latin typeface="Times New Roman" panose="02020603050405020304" pitchFamily="18" charset="0"/>
                <a:cs typeface="Times New Roman" panose="02020603050405020304" pitchFamily="18" charset="0"/>
              </a:rPr>
              <a:t>(book[j].</a:t>
            </a:r>
            <a:r>
              <a:rPr lang="en-IN" sz="4400" b="0" dirty="0" err="1">
                <a:effectLst/>
                <a:latin typeface="Times New Roman" panose="02020603050405020304" pitchFamily="18" charset="0"/>
                <a:cs typeface="Times New Roman" panose="02020603050405020304" pitchFamily="18" charset="0"/>
              </a:rPr>
              <a:t>train_number</a:t>
            </a:r>
            <a:r>
              <a:rPr lang="en-IN" sz="4400" b="0" dirty="0">
                <a:effectLst/>
                <a:latin typeface="Times New Roman" panose="02020603050405020304" pitchFamily="18" charset="0"/>
                <a:cs typeface="Times New Roman" panose="02020603050405020304" pitchFamily="18" charset="0"/>
              </a:rPr>
              <a:t>,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train_number</a:t>
            </a:r>
            <a:r>
              <a:rPr lang="en-IN" sz="4400" b="0" dirty="0">
                <a:effectLst/>
                <a:latin typeface="Times New Roman" panose="02020603050405020304" pitchFamily="18" charset="0"/>
                <a:cs typeface="Times New Roman" panose="02020603050405020304" pitchFamily="18" charset="0"/>
              </a:rPr>
              <a:t>) == 0)</a:t>
            </a: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28</a:t>
            </a:fld>
            <a:endParaRPr lang="en-IN" dirty="0"/>
          </a:p>
        </p:txBody>
      </p:sp>
    </p:spTree>
    <p:extLst>
      <p:ext uri="{BB962C8B-B14F-4D97-AF65-F5344CB8AC3E}">
        <p14:creationId xmlns:p14="http://schemas.microsoft.com/office/powerpoint/2010/main" val="2899880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fontScale="25000" lnSpcReduction="20000"/>
          </a:bodyPr>
          <a:lstStyle/>
          <a:p>
            <a:pPr algn="just">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6400" dirty="0">
              <a:latin typeface="Times New Roman" panose="02020603050405020304" pitchFamily="18" charset="0"/>
              <a:cs typeface="Times New Roman" panose="02020603050405020304" pitchFamily="18" charset="0"/>
            </a:endParaRPr>
          </a:p>
          <a:p>
            <a:pPr algn="just"/>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if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No_seats</a:t>
            </a:r>
            <a:r>
              <a:rPr lang="en-IN" sz="4400" b="0" dirty="0">
                <a:effectLst/>
                <a:latin typeface="Times New Roman" panose="02020603050405020304" pitchFamily="18" charset="0"/>
                <a:cs typeface="Times New Roman" panose="02020603050405020304" pitchFamily="18" charset="0"/>
              </a:rPr>
              <a:t> == 0)</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a:t>
            </a:r>
            <a:r>
              <a:rPr lang="en-IN" sz="4400" b="0" dirty="0" err="1">
                <a:effectLst/>
                <a:latin typeface="Times New Roman" panose="02020603050405020304" pitchFamily="18" charset="0"/>
                <a:cs typeface="Times New Roman" panose="02020603050405020304" pitchFamily="18" charset="0"/>
              </a:rPr>
              <a:t>tnot</a:t>
            </a:r>
            <a:r>
              <a:rPr lang="en-IN" sz="4400" b="0" dirty="0">
                <a:effectLst/>
                <a:latin typeface="Times New Roman" panose="02020603050405020304" pitchFamily="18" charset="0"/>
                <a:cs typeface="Times New Roman" panose="02020603050405020304" pitchFamily="18" charset="0"/>
              </a:rPr>
              <a:t> available seat");</a:t>
            </a:r>
          </a:p>
          <a:p>
            <a:pPr algn="just"/>
            <a:br>
              <a:rPr lang="en-IN" sz="4400" b="0" dirty="0">
                <a:effectLst/>
                <a:latin typeface="Times New Roman" panose="02020603050405020304" pitchFamily="18" charset="0"/>
                <a:cs typeface="Times New Roman" panose="02020603050405020304" pitchFamily="18" charset="0"/>
              </a:rPr>
            </a:b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getch</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system("</a:t>
            </a:r>
            <a:r>
              <a:rPr lang="en-IN" sz="4400" b="0" dirty="0" err="1">
                <a:effectLst/>
                <a:latin typeface="Times New Roman" panose="02020603050405020304" pitchFamily="18" charset="0"/>
                <a:cs typeface="Times New Roman" panose="02020603050405020304" pitchFamily="18" charset="0"/>
              </a:rPr>
              <a:t>cls</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main();</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else</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found = 1;</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book %d no ticket: ", j + 1);</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date: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("%s", book[j].date);</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your name: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("%s", book[j].</a:t>
            </a:r>
            <a:r>
              <a:rPr lang="en-IN" sz="4400" b="0" dirty="0" err="1">
                <a:effectLst/>
                <a:latin typeface="Times New Roman" panose="02020603050405020304" pitchFamily="18" charset="0"/>
                <a:cs typeface="Times New Roman" panose="02020603050405020304" pitchFamily="18" charset="0"/>
              </a:rPr>
              <a:t>first_name</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your phone number: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("%s", book[j].phone);</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tseat</a:t>
            </a:r>
            <a:r>
              <a:rPr lang="en-IN" sz="4400" b="0" dirty="0">
                <a:effectLst/>
                <a:latin typeface="Times New Roman" panose="02020603050405020304" pitchFamily="18" charset="0"/>
                <a:cs typeface="Times New Roman" panose="02020603050405020304" pitchFamily="18" charset="0"/>
              </a:rPr>
              <a:t> number : %d",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No_seats</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book[j].</a:t>
            </a:r>
            <a:r>
              <a:rPr lang="en-IN" sz="4400" b="0" dirty="0" err="1">
                <a:effectLst/>
                <a:latin typeface="Times New Roman" panose="02020603050405020304" pitchFamily="18" charset="0"/>
                <a:cs typeface="Times New Roman" panose="02020603050405020304" pitchFamily="18" charset="0"/>
              </a:rPr>
              <a:t>No_seats</a:t>
            </a:r>
            <a:r>
              <a:rPr lang="en-IN" sz="4400" b="0" dirty="0">
                <a:effectLst/>
                <a:latin typeface="Times New Roman" panose="02020603050405020304" pitchFamily="18" charset="0"/>
                <a:cs typeface="Times New Roman" panose="02020603050405020304" pitchFamily="18" charset="0"/>
              </a:rPr>
              <a:t> =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No_seats</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("\n\n\n\t\</a:t>
            </a:r>
            <a:r>
              <a:rPr lang="en-IN" sz="4400" b="0" dirty="0" err="1">
                <a:effectLst/>
                <a:latin typeface="Times New Roman" panose="02020603050405020304" pitchFamily="18" charset="0"/>
                <a:cs typeface="Times New Roman" panose="02020603050405020304" pitchFamily="18" charset="0"/>
              </a:rPr>
              <a:t>tPNR</a:t>
            </a:r>
            <a:r>
              <a:rPr lang="en-IN" sz="4400" b="0" dirty="0">
                <a:effectLst/>
                <a:latin typeface="Times New Roman" panose="02020603050405020304" pitchFamily="18" charset="0"/>
                <a:cs typeface="Times New Roman" panose="02020603050405020304" pitchFamily="18" charset="0"/>
              </a:rPr>
              <a:t>:%d",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pnr</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book[j].</a:t>
            </a:r>
            <a:r>
              <a:rPr lang="en-IN" sz="4400" b="0" dirty="0" err="1">
                <a:effectLst/>
                <a:latin typeface="Times New Roman" panose="02020603050405020304" pitchFamily="18" charset="0"/>
                <a:cs typeface="Times New Roman" panose="02020603050405020304" pitchFamily="18" charset="0"/>
              </a:rPr>
              <a:t>pnr</a:t>
            </a:r>
            <a:r>
              <a:rPr lang="en-IN" sz="4400" b="0" dirty="0">
                <a:effectLst/>
                <a:latin typeface="Times New Roman" panose="02020603050405020304" pitchFamily="18" charset="0"/>
                <a:cs typeface="Times New Roman" panose="02020603050405020304" pitchFamily="18" charset="0"/>
              </a:rPr>
              <a:t> =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pnr</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bookticket_write</a:t>
            </a:r>
            <a:r>
              <a:rPr lang="en-IN" sz="4400" b="0" dirty="0">
                <a:effectLst/>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29</a:t>
            </a:fld>
            <a:endParaRPr lang="en-IN" dirty="0"/>
          </a:p>
        </p:txBody>
      </p:sp>
    </p:spTree>
    <p:extLst>
      <p:ext uri="{BB962C8B-B14F-4D97-AF65-F5344CB8AC3E}">
        <p14:creationId xmlns:p14="http://schemas.microsoft.com/office/powerpoint/2010/main" val="1253494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CONTENTS</a:t>
            </a:r>
          </a:p>
          <a:p>
            <a:pPr algn="l">
              <a:lnSpc>
                <a:spcPct val="150000"/>
              </a:lnSpc>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a:latin typeface="Times New Roman" panose="02020603050405020304" pitchFamily="18" charset="0"/>
                <a:ea typeface="Calibri" panose="020F0502020204030204" pitchFamily="34" charset="0"/>
                <a:cs typeface="Times New Roman" panose="02020603050405020304" pitchFamily="18" charset="0"/>
              </a:rPr>
              <a:t>Chapter No    	               Chapter Name		Page No</a:t>
            </a:r>
          </a:p>
          <a:p>
            <a:pPr algn="just">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		Introduction			        4</a:t>
            </a:r>
          </a:p>
          <a:p>
            <a:pPr algn="l">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2 		Objective			        5</a:t>
            </a:r>
          </a:p>
          <a:p>
            <a:pPr algn="l">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3 		System Requirement specifications	        6</a:t>
            </a:r>
          </a:p>
          <a:p>
            <a:pPr algn="l">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3.1	Hardware specifications</a:t>
            </a:r>
          </a:p>
          <a:p>
            <a:pPr algn="l">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3.2 	Software specifications</a:t>
            </a:r>
          </a:p>
          <a:p>
            <a:pPr algn="l">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4 		System Design		      7-9</a:t>
            </a:r>
          </a:p>
          <a:p>
            <a:pPr algn="l">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5 		System Implementation		     10-37</a:t>
            </a:r>
          </a:p>
          <a:p>
            <a:pPr algn="l">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6 		Results			     </a:t>
            </a:r>
            <a:r>
              <a:rPr lang="en-US" sz="1200" dirty="0">
                <a:latin typeface="Times New Roman" panose="02020603050405020304" pitchFamily="18" charset="0"/>
                <a:ea typeface="Calibri" panose="020F0502020204030204" pitchFamily="34" charset="0"/>
                <a:cs typeface="Times New Roman" panose="02020603050405020304" pitchFamily="18" charset="0"/>
              </a:rPr>
              <a:t>38</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-45</a:t>
            </a:r>
          </a:p>
        </p:txBody>
      </p:sp>
      <p:sp>
        <p:nvSpPr>
          <p:cNvPr id="2" name="Slide Number Placeholder 1">
            <a:extLst>
              <a:ext uri="{FF2B5EF4-FFF2-40B4-BE49-F238E27FC236}">
                <a16:creationId xmlns:a16="http://schemas.microsoft.com/office/drawing/2014/main" id="{474B9B41-6300-4EDF-92E7-6D19B19E5252}"/>
              </a:ext>
            </a:extLst>
          </p:cNvPr>
          <p:cNvSpPr>
            <a:spLocks noGrp="1"/>
          </p:cNvSpPr>
          <p:nvPr>
            <p:ph type="sldNum" sz="quarter" idx="12"/>
          </p:nvPr>
        </p:nvSpPr>
        <p:spPr/>
        <p:txBody>
          <a:bodyPr/>
          <a:lstStyle/>
          <a:p>
            <a:fld id="{054F642A-1347-40E3-ABF3-3DBE15D3D4D5}" type="slidenum">
              <a:rPr lang="en-IN" smtClean="0"/>
              <a:t>3</a:t>
            </a:fld>
            <a:endParaRPr lang="en-IN"/>
          </a:p>
        </p:txBody>
      </p:sp>
    </p:spTree>
    <p:extLst>
      <p:ext uri="{BB962C8B-B14F-4D97-AF65-F5344CB8AC3E}">
        <p14:creationId xmlns:p14="http://schemas.microsoft.com/office/powerpoint/2010/main" val="588635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fontScale="25000" lnSpcReduction="20000"/>
          </a:bodyPr>
          <a:lstStyle/>
          <a:p>
            <a:pPr algn="just">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6400" dirty="0">
              <a:latin typeface="Times New Roman" panose="02020603050405020304" pitchFamily="18" charset="0"/>
              <a:cs typeface="Times New Roman" panose="02020603050405020304" pitchFamily="18" charset="0"/>
            </a:endParaRPr>
          </a:p>
          <a:p>
            <a:pPr algn="just"/>
            <a:r>
              <a:rPr lang="en-IN" sz="4400" b="0" dirty="0">
                <a:effectLst/>
                <a:latin typeface="Times New Roman" panose="02020603050405020304" pitchFamily="18" charset="0"/>
                <a:cs typeface="Times New Roman" panose="02020603050405020304" pitchFamily="18" charset="0"/>
              </a:rPr>
              <a:t>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No_seats</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pnr</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awrite</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if (found == -1)</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a:t>
            </a:r>
            <a:r>
              <a:rPr lang="en-IN" sz="4400" b="0" dirty="0" err="1">
                <a:effectLst/>
                <a:latin typeface="Times New Roman" panose="02020603050405020304" pitchFamily="18" charset="0"/>
                <a:cs typeface="Times New Roman" panose="02020603050405020304" pitchFamily="18" charset="0"/>
              </a:rPr>
              <a:t>ttrain</a:t>
            </a:r>
            <a:r>
              <a:rPr lang="en-IN" sz="4400" b="0" dirty="0">
                <a:effectLst/>
                <a:latin typeface="Times New Roman" panose="02020603050405020304" pitchFamily="18" charset="0"/>
                <a:cs typeface="Times New Roman" panose="02020603050405020304" pitchFamily="18" charset="0"/>
              </a:rPr>
              <a:t> not found!!!");</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getch</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system("</a:t>
            </a:r>
            <a:r>
              <a:rPr lang="en-IN" sz="4400" b="0" dirty="0" err="1">
                <a:effectLst/>
                <a:latin typeface="Times New Roman" panose="02020603050405020304" pitchFamily="18" charset="0"/>
                <a:cs typeface="Times New Roman" panose="02020603050405020304" pitchFamily="18" charset="0"/>
              </a:rPr>
              <a:t>cls</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main();</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u = j;</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bookticket_write</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'2' for main menu 1 for previous menu&amp; press any key to exit: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("%d", &amp;c);</a:t>
            </a:r>
          </a:p>
          <a:p>
            <a:pPr algn="just"/>
            <a:r>
              <a:rPr lang="en-IN" sz="4400" b="0" dirty="0">
                <a:effectLst/>
                <a:latin typeface="Times New Roman" panose="02020603050405020304" pitchFamily="18" charset="0"/>
                <a:cs typeface="Times New Roman" panose="02020603050405020304" pitchFamily="18" charset="0"/>
              </a:rPr>
              <a:t>    if (c == 1)</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system("</a:t>
            </a:r>
            <a:r>
              <a:rPr lang="en-IN" sz="4400" b="0" dirty="0" err="1">
                <a:effectLst/>
                <a:latin typeface="Times New Roman" panose="02020603050405020304" pitchFamily="18" charset="0"/>
                <a:cs typeface="Times New Roman" panose="02020603050405020304" pitchFamily="18" charset="0"/>
              </a:rPr>
              <a:t>cls</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passenger();</a:t>
            </a:r>
          </a:p>
          <a:p>
            <a:pPr algn="just"/>
            <a:r>
              <a:rPr lang="en-IN" sz="4400" b="0" dirty="0">
                <a:effectLst/>
                <a:latin typeface="Times New Roman" panose="02020603050405020304" pitchFamily="18" charset="0"/>
                <a:cs typeface="Times New Roman" panose="02020603050405020304" pitchFamily="18" charset="0"/>
              </a:rPr>
              <a:t>    }</a:t>
            </a:r>
          </a:p>
          <a:p>
            <a:pPr algn="just"/>
            <a:endParaRPr lang="en-IN" sz="4400" b="0" dirty="0">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30</a:t>
            </a:fld>
            <a:endParaRPr lang="en-IN" dirty="0"/>
          </a:p>
        </p:txBody>
      </p:sp>
    </p:spTree>
    <p:extLst>
      <p:ext uri="{BB962C8B-B14F-4D97-AF65-F5344CB8AC3E}">
        <p14:creationId xmlns:p14="http://schemas.microsoft.com/office/powerpoint/2010/main" val="2526473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1600" dirty="0">
              <a:latin typeface="Times New Roman" panose="02020603050405020304" pitchFamily="18" charset="0"/>
              <a:cs typeface="Times New Roman" panose="02020603050405020304" pitchFamily="18" charset="0"/>
            </a:endParaRPr>
          </a:p>
          <a:p>
            <a:pPr algn="just"/>
            <a:r>
              <a:rPr lang="en-IN" sz="1300" b="0" dirty="0">
                <a:effectLst/>
                <a:latin typeface="Times New Roman" panose="02020603050405020304" pitchFamily="18" charset="0"/>
                <a:cs typeface="Times New Roman" panose="02020603050405020304" pitchFamily="18" charset="0"/>
              </a:rPr>
              <a:t>    if (c == 2)</a:t>
            </a:r>
          </a:p>
          <a:p>
            <a:pPr algn="just"/>
            <a:r>
              <a:rPr lang="en-IN" sz="1300" b="0" dirty="0">
                <a:effectLst/>
                <a:latin typeface="Times New Roman" panose="02020603050405020304" pitchFamily="18" charset="0"/>
                <a:cs typeface="Times New Roman" panose="02020603050405020304" pitchFamily="18" charset="0"/>
              </a:rPr>
              <a:t>    {</a:t>
            </a:r>
          </a:p>
          <a:p>
            <a:pPr algn="just"/>
            <a:r>
              <a:rPr lang="en-IN" sz="1300" b="0" dirty="0">
                <a:effectLst/>
                <a:latin typeface="Times New Roman" panose="02020603050405020304" pitchFamily="18" charset="0"/>
                <a:cs typeface="Times New Roman" panose="02020603050405020304" pitchFamily="18" charset="0"/>
              </a:rPr>
              <a:t>        system("</a:t>
            </a:r>
            <a:r>
              <a:rPr lang="en-IN" sz="1300" b="0" dirty="0" err="1">
                <a:effectLst/>
                <a:latin typeface="Times New Roman" panose="02020603050405020304" pitchFamily="18" charset="0"/>
                <a:cs typeface="Times New Roman" panose="02020603050405020304" pitchFamily="18" charset="0"/>
              </a:rPr>
              <a:t>cls</a:t>
            </a:r>
            <a:r>
              <a:rPr lang="en-IN" sz="1300" b="0" dirty="0">
                <a:effectLst/>
                <a:latin typeface="Times New Roman" panose="02020603050405020304" pitchFamily="18" charset="0"/>
                <a:cs typeface="Times New Roman" panose="02020603050405020304" pitchFamily="18" charset="0"/>
              </a:rPr>
              <a:t>");</a:t>
            </a:r>
          </a:p>
          <a:p>
            <a:pPr algn="just"/>
            <a:r>
              <a:rPr lang="en-IN" sz="1300" b="0" dirty="0">
                <a:effectLst/>
                <a:latin typeface="Times New Roman" panose="02020603050405020304" pitchFamily="18" charset="0"/>
                <a:cs typeface="Times New Roman" panose="02020603050405020304" pitchFamily="18" charset="0"/>
              </a:rPr>
              <a:t>        admin();</a:t>
            </a:r>
          </a:p>
          <a:p>
            <a:pPr algn="just"/>
            <a:r>
              <a:rPr lang="en-IN" sz="1300" b="0" dirty="0">
                <a:effectLst/>
                <a:latin typeface="Times New Roman" panose="02020603050405020304" pitchFamily="18" charset="0"/>
                <a:cs typeface="Times New Roman" panose="02020603050405020304" pitchFamily="18" charset="0"/>
              </a:rPr>
              <a:t>    }</a:t>
            </a:r>
          </a:p>
          <a:p>
            <a:pPr algn="just"/>
            <a:r>
              <a:rPr lang="en-IN" sz="1300" b="0" dirty="0">
                <a:effectLst/>
                <a:latin typeface="Times New Roman" panose="02020603050405020304" pitchFamily="18" charset="0"/>
                <a:cs typeface="Times New Roman" panose="02020603050405020304" pitchFamily="18" charset="0"/>
              </a:rPr>
              <a:t>    else</a:t>
            </a:r>
          </a:p>
          <a:p>
            <a:pPr algn="just"/>
            <a:r>
              <a:rPr lang="en-IN" sz="1300" b="0" dirty="0">
                <a:effectLst/>
                <a:latin typeface="Times New Roman" panose="02020603050405020304" pitchFamily="18" charset="0"/>
                <a:cs typeface="Times New Roman" panose="02020603050405020304" pitchFamily="18" charset="0"/>
              </a:rPr>
              <a:t>    {</a:t>
            </a:r>
          </a:p>
          <a:p>
            <a:pPr algn="just"/>
            <a:r>
              <a:rPr lang="en-IN" sz="1300" b="0" dirty="0">
                <a:effectLst/>
                <a:latin typeface="Times New Roman" panose="02020603050405020304" pitchFamily="18" charset="0"/>
                <a:cs typeface="Times New Roman" panose="02020603050405020304" pitchFamily="18" charset="0"/>
              </a:rPr>
              <a:t>        exit;</a:t>
            </a:r>
          </a:p>
          <a:p>
            <a:pPr algn="just"/>
            <a:r>
              <a:rPr lang="en-IN" sz="1300" b="0" dirty="0">
                <a:effectLst/>
                <a:latin typeface="Times New Roman" panose="02020603050405020304" pitchFamily="18" charset="0"/>
                <a:cs typeface="Times New Roman" panose="02020603050405020304" pitchFamily="18" charset="0"/>
              </a:rPr>
              <a:t>    }</a:t>
            </a:r>
          </a:p>
          <a:p>
            <a:pPr algn="just"/>
            <a:r>
              <a:rPr lang="en-IN" sz="1300" b="0" dirty="0">
                <a:effectLst/>
                <a:latin typeface="Times New Roman" panose="02020603050405020304" pitchFamily="18" charset="0"/>
                <a:cs typeface="Times New Roman" panose="02020603050405020304" pitchFamily="18" charset="0"/>
              </a:rPr>
              <a:t>}</a:t>
            </a:r>
            <a:r>
              <a:rPr lang="en-US" sz="18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sz="16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EXPLANATION:</a:t>
            </a:r>
            <a:r>
              <a:rPr lang="en-US" sz="1200" b="0" i="0" dirty="0">
                <a:solidFill>
                  <a:srgbClr val="3D3D3D"/>
                </a:solidFill>
                <a:effectLst/>
                <a:latin typeface="Roboto Regular"/>
              </a:rPr>
              <a:t> </a:t>
            </a:r>
            <a:r>
              <a:rPr lang="en-US" sz="1400" b="0" i="0" dirty="0">
                <a:solidFill>
                  <a:srgbClr val="3D3D3D"/>
                </a:solidFill>
                <a:effectLst/>
                <a:latin typeface="Times New Roman" panose="02020603050405020304" pitchFamily="18" charset="0"/>
                <a:cs typeface="Times New Roman" panose="02020603050405020304" pitchFamily="18" charset="0"/>
              </a:rPr>
              <a:t>This option enables us to book tickets where passenger details must be entered here i.e. name, phone number, date, etc.</a:t>
            </a:r>
            <a:endParaRPr lang="en-IN" sz="1400" dirty="0">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31</a:t>
            </a:fld>
            <a:endParaRPr lang="en-IN" dirty="0"/>
          </a:p>
        </p:txBody>
      </p:sp>
    </p:spTree>
    <p:extLst>
      <p:ext uri="{BB962C8B-B14F-4D97-AF65-F5344CB8AC3E}">
        <p14:creationId xmlns:p14="http://schemas.microsoft.com/office/powerpoint/2010/main" val="486013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fontScale="25000" lnSpcReduction="20000"/>
          </a:bodyPr>
          <a:lstStyle/>
          <a:p>
            <a:pPr algn="just">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6400" b="1" dirty="0">
              <a:latin typeface="Times New Roman" panose="02020603050405020304" pitchFamily="18" charset="0"/>
              <a:cs typeface="Times New Roman" panose="02020603050405020304" pitchFamily="18" charset="0"/>
            </a:endParaRPr>
          </a:p>
          <a:p>
            <a:pPr algn="just"/>
            <a:r>
              <a:rPr lang="en-IN" sz="4400" b="0" dirty="0">
                <a:effectLst/>
                <a:latin typeface="Times New Roman" panose="02020603050405020304" pitchFamily="18" charset="0"/>
                <a:cs typeface="Times New Roman" panose="02020603050405020304" pitchFamily="18" charset="0"/>
              </a:rPr>
              <a:t>    //--------------------------------------view passengers function----------------------------------------</a:t>
            </a:r>
          </a:p>
          <a:p>
            <a:pPr algn="just"/>
            <a:r>
              <a:rPr lang="en-IN" sz="4400" b="0" dirty="0">
                <a:effectLst/>
                <a:latin typeface="Times New Roman" panose="02020603050405020304" pitchFamily="18" charset="0"/>
                <a:cs typeface="Times New Roman" panose="02020603050405020304" pitchFamily="18" charset="0"/>
              </a:rPr>
              <a:t>void </a:t>
            </a:r>
            <a:r>
              <a:rPr lang="en-IN" sz="4400" b="0" dirty="0" err="1">
                <a:effectLst/>
                <a:latin typeface="Times New Roman" panose="02020603050405020304" pitchFamily="18" charset="0"/>
                <a:cs typeface="Times New Roman" panose="02020603050405020304" pitchFamily="18" charset="0"/>
              </a:rPr>
              <a:t>viewpassenger</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int a, j;</a:t>
            </a:r>
          </a:p>
          <a:p>
            <a:pPr algn="just"/>
            <a:r>
              <a:rPr lang="en-IN" sz="4400" b="0" dirty="0">
                <a:effectLst/>
                <a:latin typeface="Times New Roman" panose="02020603050405020304" pitchFamily="18" charset="0"/>
                <a:cs typeface="Times New Roman" panose="02020603050405020304" pitchFamily="18" charset="0"/>
              </a:rPr>
              <a:t>    system("clear");</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("\n\n\t\t\t\t\t ********************Welcome To Electronic Railway Ticket Booking********************\n");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time_t</a:t>
            </a:r>
            <a:r>
              <a:rPr lang="en-IN" sz="4400" b="0" dirty="0">
                <a:effectLst/>
                <a:latin typeface="Times New Roman" panose="02020603050405020304" pitchFamily="18" charset="0"/>
                <a:cs typeface="Times New Roman" panose="02020603050405020304" pitchFamily="18" charset="0"/>
              </a:rPr>
              <a:t> t;</a:t>
            </a:r>
          </a:p>
          <a:p>
            <a:pPr algn="just"/>
            <a:r>
              <a:rPr lang="en-IN" sz="4400" b="0" dirty="0">
                <a:effectLst/>
                <a:latin typeface="Times New Roman" panose="02020603050405020304" pitchFamily="18" charset="0"/>
                <a:cs typeface="Times New Roman" panose="02020603050405020304" pitchFamily="18" charset="0"/>
              </a:rPr>
              <a:t>    time(&amp;t);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("\t\t\t\t\t\t\t\t\t\t\t\t\t\t\t\t\t\</a:t>
            </a:r>
            <a:r>
              <a:rPr lang="en-IN" sz="4400" b="0" dirty="0" err="1">
                <a:effectLst/>
                <a:latin typeface="Times New Roman" panose="02020603050405020304" pitchFamily="18" charset="0"/>
                <a:cs typeface="Times New Roman" panose="02020603050405020304" pitchFamily="18" charset="0"/>
              </a:rPr>
              <a:t>t%s</a:t>
            </a: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ctime</a:t>
            </a:r>
            <a:r>
              <a:rPr lang="en-IN" sz="4400" b="0" dirty="0">
                <a:effectLst/>
                <a:latin typeface="Times New Roman" panose="02020603050405020304" pitchFamily="18" charset="0"/>
                <a:cs typeface="Times New Roman" panose="02020603050405020304" pitchFamily="18" charset="0"/>
              </a:rPr>
              <a:t>(&amp;t));</a:t>
            </a:r>
          </a:p>
          <a:p>
            <a:pPr algn="just"/>
            <a:br>
              <a:rPr lang="en-IN" sz="4400" b="0" dirty="0">
                <a:effectLst/>
                <a:latin typeface="Times New Roman" panose="02020603050405020304" pitchFamily="18" charset="0"/>
                <a:cs typeface="Times New Roman" panose="02020603050405020304" pitchFamily="18" charset="0"/>
              </a:rPr>
            </a:b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a:t>
            </a:r>
            <a:r>
              <a:rPr lang="en-IN" sz="4400" b="0" dirty="0" err="1">
                <a:effectLst/>
                <a:latin typeface="Times New Roman" panose="02020603050405020304" pitchFamily="18" charset="0"/>
                <a:cs typeface="Times New Roman" panose="02020603050405020304" pitchFamily="18" charset="0"/>
              </a:rPr>
              <a:t>tTrain</a:t>
            </a:r>
            <a:r>
              <a:rPr lang="en-IN" sz="4400" b="0" dirty="0">
                <a:effectLst/>
                <a:latin typeface="Times New Roman" panose="02020603050405020304" pitchFamily="18" charset="0"/>
                <a:cs typeface="Times New Roman" panose="02020603050405020304" pitchFamily="18" charset="0"/>
              </a:rPr>
              <a:t> NO\t\</a:t>
            </a:r>
            <a:r>
              <a:rPr lang="en-IN" sz="4400" b="0" dirty="0" err="1">
                <a:effectLst/>
                <a:latin typeface="Times New Roman" panose="02020603050405020304" pitchFamily="18" charset="0"/>
                <a:cs typeface="Times New Roman" panose="02020603050405020304" pitchFamily="18" charset="0"/>
              </a:rPr>
              <a:t>tFIRST</a:t>
            </a:r>
            <a:r>
              <a:rPr lang="en-IN" sz="4400" b="0" dirty="0">
                <a:effectLst/>
                <a:latin typeface="Times New Roman" panose="02020603050405020304" pitchFamily="18" charset="0"/>
                <a:cs typeface="Times New Roman" panose="02020603050405020304" pitchFamily="18" charset="0"/>
              </a:rPr>
              <a:t> NAME\t\</a:t>
            </a:r>
            <a:r>
              <a:rPr lang="en-IN" sz="4400" b="0" dirty="0" err="1">
                <a:effectLst/>
                <a:latin typeface="Times New Roman" panose="02020603050405020304" pitchFamily="18" charset="0"/>
                <a:cs typeface="Times New Roman" panose="02020603050405020304" pitchFamily="18" charset="0"/>
              </a:rPr>
              <a:t>tPHONE</a:t>
            </a:r>
            <a:r>
              <a:rPr lang="en-IN" sz="4400" b="0" dirty="0">
                <a:effectLst/>
                <a:latin typeface="Times New Roman" panose="02020603050405020304" pitchFamily="18" charset="0"/>
                <a:cs typeface="Times New Roman" panose="02020603050405020304" pitchFamily="18" charset="0"/>
              </a:rPr>
              <a:t>\t\</a:t>
            </a:r>
            <a:r>
              <a:rPr lang="en-IN" sz="4400" b="0" dirty="0" err="1">
                <a:effectLst/>
                <a:latin typeface="Times New Roman" panose="02020603050405020304" pitchFamily="18" charset="0"/>
                <a:cs typeface="Times New Roman" panose="02020603050405020304" pitchFamily="18" charset="0"/>
              </a:rPr>
              <a:t>tDATE</a:t>
            </a:r>
            <a:r>
              <a:rPr lang="en-IN" sz="4400" b="0" dirty="0">
                <a:effectLst/>
                <a:latin typeface="Times New Roman" panose="02020603050405020304" pitchFamily="18" charset="0"/>
                <a:cs typeface="Times New Roman" panose="02020603050405020304" pitchFamily="18" charset="0"/>
              </a:rPr>
              <a:t>\t\</a:t>
            </a:r>
            <a:r>
              <a:rPr lang="en-IN" sz="4400" b="0" dirty="0" err="1">
                <a:effectLst/>
                <a:latin typeface="Times New Roman" panose="02020603050405020304" pitchFamily="18" charset="0"/>
                <a:cs typeface="Times New Roman" panose="02020603050405020304" pitchFamily="18" charset="0"/>
              </a:rPr>
              <a:t>tSEAT</a:t>
            </a:r>
            <a:r>
              <a:rPr lang="en-IN" sz="4400" b="0" dirty="0">
                <a:effectLst/>
                <a:latin typeface="Times New Roman" panose="02020603050405020304" pitchFamily="18" charset="0"/>
                <a:cs typeface="Times New Roman" panose="02020603050405020304" pitchFamily="18" charset="0"/>
              </a:rPr>
              <a:t>\t\</a:t>
            </a:r>
            <a:r>
              <a:rPr lang="en-IN" sz="4400" b="0" dirty="0" err="1">
                <a:effectLst/>
                <a:latin typeface="Times New Roman" panose="02020603050405020304" pitchFamily="18" charset="0"/>
                <a:cs typeface="Times New Roman" panose="02020603050405020304" pitchFamily="18" charset="0"/>
              </a:rPr>
              <a:t>tPNR</a:t>
            </a:r>
            <a:r>
              <a:rPr lang="en-IN" sz="4400" b="0" dirty="0">
                <a:effectLst/>
                <a:latin typeface="Times New Roman" panose="02020603050405020304" pitchFamily="18" charset="0"/>
                <a:cs typeface="Times New Roman" panose="02020603050405020304" pitchFamily="18" charset="0"/>
              </a:rPr>
              <a:t>\n");</a:t>
            </a:r>
          </a:p>
          <a:p>
            <a:pPr algn="just"/>
            <a:r>
              <a:rPr lang="en-IN" sz="4400" b="0" dirty="0">
                <a:effectLst/>
                <a:latin typeface="Times New Roman" panose="02020603050405020304" pitchFamily="18" charset="0"/>
                <a:cs typeface="Times New Roman" panose="02020603050405020304" pitchFamily="18" charset="0"/>
              </a:rPr>
              <a:t>    for (j = 0; j &lt; u; </a:t>
            </a:r>
            <a:r>
              <a:rPr lang="en-IN" sz="4400" b="0" dirty="0" err="1">
                <a:effectLst/>
                <a:latin typeface="Times New Roman" panose="02020603050405020304" pitchFamily="18" charset="0"/>
                <a:cs typeface="Times New Roman" panose="02020603050405020304" pitchFamily="18" charset="0"/>
              </a:rPr>
              <a:t>j++</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t%s</a:t>
            </a:r>
            <a:r>
              <a:rPr lang="en-IN" sz="4400" b="0" dirty="0">
                <a:effectLst/>
                <a:latin typeface="Times New Roman" panose="02020603050405020304" pitchFamily="18" charset="0"/>
                <a:cs typeface="Times New Roman" panose="02020603050405020304" pitchFamily="18" charset="0"/>
              </a:rPr>
              <a:t>\t\t\</a:t>
            </a:r>
            <a:r>
              <a:rPr lang="en-IN" sz="4400" b="0" dirty="0" err="1">
                <a:effectLst/>
                <a:latin typeface="Times New Roman" panose="02020603050405020304" pitchFamily="18" charset="0"/>
                <a:cs typeface="Times New Roman" panose="02020603050405020304" pitchFamily="18" charset="0"/>
              </a:rPr>
              <a:t>t%s</a:t>
            </a:r>
            <a:r>
              <a:rPr lang="en-IN" sz="4400" b="0" dirty="0">
                <a:effectLst/>
                <a:latin typeface="Times New Roman" panose="02020603050405020304" pitchFamily="18" charset="0"/>
                <a:cs typeface="Times New Roman" panose="02020603050405020304" pitchFamily="18" charset="0"/>
              </a:rPr>
              <a:t>\t\</a:t>
            </a:r>
            <a:r>
              <a:rPr lang="en-IN" sz="4400" b="0" dirty="0" err="1">
                <a:effectLst/>
                <a:latin typeface="Times New Roman" panose="02020603050405020304" pitchFamily="18" charset="0"/>
                <a:cs typeface="Times New Roman" panose="02020603050405020304" pitchFamily="18" charset="0"/>
              </a:rPr>
              <a:t>t%s</a:t>
            </a:r>
            <a:r>
              <a:rPr lang="en-IN" sz="4400" b="0" dirty="0">
                <a:effectLst/>
                <a:latin typeface="Times New Roman" panose="02020603050405020304" pitchFamily="18" charset="0"/>
                <a:cs typeface="Times New Roman" panose="02020603050405020304" pitchFamily="18" charset="0"/>
              </a:rPr>
              <a:t>\t\</a:t>
            </a:r>
            <a:r>
              <a:rPr lang="en-IN" sz="4400" b="0" dirty="0" err="1">
                <a:effectLst/>
                <a:latin typeface="Times New Roman" panose="02020603050405020304" pitchFamily="18" charset="0"/>
                <a:cs typeface="Times New Roman" panose="02020603050405020304" pitchFamily="18" charset="0"/>
              </a:rPr>
              <a:t>t%s</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t%d</a:t>
            </a:r>
            <a:r>
              <a:rPr lang="en-IN" sz="4400" b="0" dirty="0">
                <a:effectLst/>
                <a:latin typeface="Times New Roman" panose="02020603050405020304" pitchFamily="18" charset="0"/>
                <a:cs typeface="Times New Roman" panose="02020603050405020304" pitchFamily="18" charset="0"/>
              </a:rPr>
              <a:t>\t\</a:t>
            </a:r>
            <a:r>
              <a:rPr lang="en-IN" sz="4400" b="0" dirty="0" err="1">
                <a:effectLst/>
                <a:latin typeface="Times New Roman" panose="02020603050405020304" pitchFamily="18" charset="0"/>
                <a:cs typeface="Times New Roman" panose="02020603050405020304" pitchFamily="18" charset="0"/>
              </a:rPr>
              <a:t>t%d</a:t>
            </a:r>
            <a:r>
              <a:rPr lang="en-IN" sz="4400" b="0" dirty="0">
                <a:effectLst/>
                <a:latin typeface="Times New Roman" panose="02020603050405020304" pitchFamily="18" charset="0"/>
                <a:cs typeface="Times New Roman" panose="02020603050405020304" pitchFamily="18" charset="0"/>
              </a:rPr>
              <a:t>", book[j].</a:t>
            </a:r>
            <a:r>
              <a:rPr lang="en-IN" sz="4400" b="0" dirty="0" err="1">
                <a:effectLst/>
                <a:latin typeface="Times New Roman" panose="02020603050405020304" pitchFamily="18" charset="0"/>
                <a:cs typeface="Times New Roman" panose="02020603050405020304" pitchFamily="18" charset="0"/>
              </a:rPr>
              <a:t>train_number</a:t>
            </a:r>
            <a:r>
              <a:rPr lang="en-IN" sz="4400" b="0" dirty="0">
                <a:effectLst/>
                <a:latin typeface="Times New Roman" panose="02020603050405020304" pitchFamily="18" charset="0"/>
                <a:cs typeface="Times New Roman" panose="02020603050405020304" pitchFamily="18" charset="0"/>
              </a:rPr>
              <a:t>, book[j].</a:t>
            </a:r>
            <a:r>
              <a:rPr lang="en-IN" sz="4400" b="0" dirty="0" err="1">
                <a:effectLst/>
                <a:latin typeface="Times New Roman" panose="02020603050405020304" pitchFamily="18" charset="0"/>
                <a:cs typeface="Times New Roman" panose="02020603050405020304" pitchFamily="18" charset="0"/>
              </a:rPr>
              <a:t>first_name</a:t>
            </a:r>
            <a:r>
              <a:rPr lang="en-IN" sz="4400" b="0" dirty="0">
                <a:effectLst/>
                <a:latin typeface="Times New Roman" panose="02020603050405020304" pitchFamily="18" charset="0"/>
                <a:cs typeface="Times New Roman" panose="02020603050405020304" pitchFamily="18" charset="0"/>
              </a:rPr>
              <a:t>, book[j].phone, book[j].date, book[j].</a:t>
            </a:r>
            <a:r>
              <a:rPr lang="en-IN" sz="4400" b="0" dirty="0" err="1">
                <a:effectLst/>
                <a:latin typeface="Times New Roman" panose="02020603050405020304" pitchFamily="18" charset="0"/>
                <a:cs typeface="Times New Roman" panose="02020603050405020304" pitchFamily="18" charset="0"/>
              </a:rPr>
              <a:t>No_seats</a:t>
            </a:r>
            <a:r>
              <a:rPr lang="en-IN" sz="4400" b="0" dirty="0">
                <a:effectLst/>
                <a:latin typeface="Times New Roman" panose="02020603050405020304" pitchFamily="18" charset="0"/>
                <a:cs typeface="Times New Roman" panose="02020603050405020304" pitchFamily="18" charset="0"/>
              </a:rPr>
              <a:t>, book[j].</a:t>
            </a:r>
            <a:r>
              <a:rPr lang="en-IN" sz="4400" b="0" dirty="0" err="1">
                <a:effectLst/>
                <a:latin typeface="Times New Roman" panose="02020603050405020304" pitchFamily="18" charset="0"/>
                <a:cs typeface="Times New Roman" panose="02020603050405020304" pitchFamily="18" charset="0"/>
              </a:rPr>
              <a:t>pnr</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book[j].</a:t>
            </a:r>
            <a:r>
              <a:rPr lang="en-IN" sz="4400" b="0" dirty="0" err="1">
                <a:effectLst/>
                <a:latin typeface="Times New Roman" panose="02020603050405020304" pitchFamily="18" charset="0"/>
                <a:cs typeface="Times New Roman" panose="02020603050405020304" pitchFamily="18" charset="0"/>
              </a:rPr>
              <a:t>No_seats</a:t>
            </a:r>
            <a:r>
              <a:rPr lang="en-IN" sz="4400" b="0" dirty="0">
                <a:effectLst/>
                <a:latin typeface="Times New Roman" panose="02020603050405020304" pitchFamily="18" charset="0"/>
                <a:cs typeface="Times New Roman" panose="02020603050405020304" pitchFamily="18" charset="0"/>
              </a:rPr>
              <a:t>++, book[j].</a:t>
            </a:r>
            <a:r>
              <a:rPr lang="en-IN" sz="4400" b="0" dirty="0" err="1">
                <a:effectLst/>
                <a:latin typeface="Times New Roman" panose="02020603050405020304" pitchFamily="18" charset="0"/>
                <a:cs typeface="Times New Roman" panose="02020603050405020304" pitchFamily="18" charset="0"/>
              </a:rPr>
              <a:t>pnr</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1 to go back to previous menu or Enter 0 to go back to main menu");</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YOUR CHOICE: ");</a:t>
            </a:r>
          </a:p>
          <a:p>
            <a:pPr algn="just"/>
            <a:r>
              <a:rPr lang="en-IN" sz="4400" b="0" dirty="0">
                <a:effectLst/>
                <a:latin typeface="Times New Roman" panose="02020603050405020304" pitchFamily="18" charset="0"/>
                <a:cs typeface="Times New Roman" panose="02020603050405020304" pitchFamily="18" charset="0"/>
              </a:rPr>
              <a:t>    int v;</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("%d", &amp;v);</a:t>
            </a:r>
          </a:p>
          <a:p>
            <a:pPr algn="just"/>
            <a:r>
              <a:rPr lang="en-IN" sz="4400" b="0" dirty="0">
                <a:effectLst/>
                <a:latin typeface="Times New Roman" panose="02020603050405020304" pitchFamily="18" charset="0"/>
                <a:cs typeface="Times New Roman" panose="02020603050405020304" pitchFamily="18" charset="0"/>
              </a:rPr>
              <a:t>    system("clear");</a:t>
            </a:r>
          </a:p>
          <a:p>
            <a:pPr algn="just"/>
            <a:r>
              <a:rPr lang="en-IN" sz="4400" b="0" dirty="0">
                <a:effectLst/>
                <a:latin typeface="Times New Roman" panose="02020603050405020304" pitchFamily="18" charset="0"/>
                <a:cs typeface="Times New Roman" panose="02020603050405020304" pitchFamily="18" charset="0"/>
              </a:rPr>
              <a:t> </a:t>
            </a:r>
            <a:endParaRPr lang="en-IN" sz="1300" b="0" dirty="0">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32</a:t>
            </a:fld>
            <a:endParaRPr lang="en-IN" dirty="0"/>
          </a:p>
        </p:txBody>
      </p:sp>
    </p:spTree>
    <p:extLst>
      <p:ext uri="{BB962C8B-B14F-4D97-AF65-F5344CB8AC3E}">
        <p14:creationId xmlns:p14="http://schemas.microsoft.com/office/powerpoint/2010/main" val="3402987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1600" b="1" dirty="0">
              <a:latin typeface="Times New Roman" panose="02020603050405020304" pitchFamily="18" charset="0"/>
              <a:cs typeface="Times New Roman" panose="02020603050405020304" pitchFamily="18" charset="0"/>
            </a:endParaRPr>
          </a:p>
          <a:p>
            <a:pPr algn="just"/>
            <a:r>
              <a:rPr lang="en-IN" sz="1100" b="0" dirty="0">
                <a:effectLst/>
                <a:latin typeface="Times New Roman" panose="02020603050405020304" pitchFamily="18" charset="0"/>
                <a:cs typeface="Times New Roman" panose="02020603050405020304" pitchFamily="18" charset="0"/>
              </a:rPr>
              <a:t>switch (v)</a:t>
            </a:r>
          </a:p>
          <a:p>
            <a:pPr algn="just"/>
            <a:r>
              <a:rPr lang="en-IN" sz="1100" b="0" dirty="0">
                <a:effectLst/>
                <a:latin typeface="Times New Roman" panose="02020603050405020304" pitchFamily="18" charset="0"/>
                <a:cs typeface="Times New Roman" panose="02020603050405020304" pitchFamily="18" charset="0"/>
              </a:rPr>
              <a:t>    {</a:t>
            </a:r>
          </a:p>
          <a:p>
            <a:pPr algn="just"/>
            <a:r>
              <a:rPr lang="en-IN" sz="1100" b="0" dirty="0">
                <a:effectLst/>
                <a:latin typeface="Times New Roman" panose="02020603050405020304" pitchFamily="18" charset="0"/>
                <a:cs typeface="Times New Roman" panose="02020603050405020304" pitchFamily="18" charset="0"/>
              </a:rPr>
              <a:t>    case 1:</a:t>
            </a:r>
          </a:p>
          <a:p>
            <a:pPr algn="just"/>
            <a:r>
              <a:rPr lang="en-IN" sz="1100" b="0" dirty="0">
                <a:effectLst/>
                <a:latin typeface="Times New Roman" panose="02020603050405020304" pitchFamily="18" charset="0"/>
                <a:cs typeface="Times New Roman" panose="02020603050405020304" pitchFamily="18" charset="0"/>
              </a:rPr>
              <a:t>        admin();</a:t>
            </a:r>
          </a:p>
          <a:p>
            <a:pPr algn="just"/>
            <a:r>
              <a:rPr lang="en-IN" sz="1100" b="0" dirty="0">
                <a:effectLst/>
                <a:latin typeface="Times New Roman" panose="02020603050405020304" pitchFamily="18" charset="0"/>
                <a:cs typeface="Times New Roman" panose="02020603050405020304" pitchFamily="18" charset="0"/>
              </a:rPr>
              <a:t>        break;</a:t>
            </a:r>
          </a:p>
          <a:p>
            <a:pPr algn="just"/>
            <a:r>
              <a:rPr lang="en-IN" sz="1100" b="0" dirty="0">
                <a:effectLst/>
                <a:latin typeface="Times New Roman" panose="02020603050405020304" pitchFamily="18" charset="0"/>
                <a:cs typeface="Times New Roman" panose="02020603050405020304" pitchFamily="18" charset="0"/>
              </a:rPr>
              <a:t>    case 0:</a:t>
            </a:r>
          </a:p>
          <a:p>
            <a:pPr algn="just"/>
            <a:r>
              <a:rPr lang="en-IN" sz="1100" b="0" dirty="0">
                <a:effectLst/>
                <a:latin typeface="Times New Roman" panose="02020603050405020304" pitchFamily="18" charset="0"/>
                <a:cs typeface="Times New Roman" panose="02020603050405020304" pitchFamily="18" charset="0"/>
              </a:rPr>
              <a:t>        system("clear");</a:t>
            </a:r>
          </a:p>
          <a:p>
            <a:pPr algn="just"/>
            <a:r>
              <a:rPr lang="en-IN" sz="1100" b="0" dirty="0">
                <a:effectLst/>
                <a:latin typeface="Times New Roman" panose="02020603050405020304" pitchFamily="18" charset="0"/>
                <a:cs typeface="Times New Roman" panose="02020603050405020304" pitchFamily="18" charset="0"/>
              </a:rPr>
              <a:t>        main();</a:t>
            </a:r>
          </a:p>
          <a:p>
            <a:pPr algn="just"/>
            <a:r>
              <a:rPr lang="en-IN" sz="1100" b="0" dirty="0">
                <a:effectLst/>
                <a:latin typeface="Times New Roman" panose="02020603050405020304" pitchFamily="18" charset="0"/>
                <a:cs typeface="Times New Roman" panose="02020603050405020304" pitchFamily="18" charset="0"/>
              </a:rPr>
              <a:t>        break;</a:t>
            </a:r>
          </a:p>
          <a:p>
            <a:pPr algn="just"/>
            <a:r>
              <a:rPr lang="en-IN" sz="1100" b="0" dirty="0">
                <a:effectLst/>
                <a:latin typeface="Times New Roman" panose="02020603050405020304" pitchFamily="18" charset="0"/>
                <a:cs typeface="Times New Roman" panose="02020603050405020304" pitchFamily="18" charset="0"/>
              </a:rPr>
              <a:t>    default:</a:t>
            </a:r>
          </a:p>
          <a:p>
            <a:pPr algn="just"/>
            <a:r>
              <a:rPr lang="en-IN" sz="1100" b="0" dirty="0">
                <a:effectLst/>
                <a:latin typeface="Times New Roman" panose="02020603050405020304" pitchFamily="18" charset="0"/>
                <a:cs typeface="Times New Roman" panose="02020603050405020304" pitchFamily="18" charset="0"/>
              </a:rPr>
              <a:t>        </a:t>
            </a:r>
            <a:r>
              <a:rPr lang="en-IN" sz="1100" b="0" dirty="0" err="1">
                <a:effectLst/>
                <a:latin typeface="Times New Roman" panose="02020603050405020304" pitchFamily="18" charset="0"/>
                <a:cs typeface="Times New Roman" panose="02020603050405020304" pitchFamily="18" charset="0"/>
              </a:rPr>
              <a:t>printf</a:t>
            </a:r>
            <a:r>
              <a:rPr lang="en-IN" sz="1100" b="0" dirty="0">
                <a:effectLst/>
                <a:latin typeface="Times New Roman" panose="02020603050405020304" pitchFamily="18" charset="0"/>
                <a:cs typeface="Times New Roman" panose="02020603050405020304" pitchFamily="18" charset="0"/>
              </a:rPr>
              <a:t>("\n\t\t\</a:t>
            </a:r>
            <a:r>
              <a:rPr lang="en-IN" sz="1100" b="0" dirty="0" err="1">
                <a:effectLst/>
                <a:latin typeface="Times New Roman" panose="02020603050405020304" pitchFamily="18" charset="0"/>
                <a:cs typeface="Times New Roman" panose="02020603050405020304" pitchFamily="18" charset="0"/>
              </a:rPr>
              <a:t>tyou</a:t>
            </a:r>
            <a:r>
              <a:rPr lang="en-IN" sz="1100" b="0" dirty="0">
                <a:effectLst/>
                <a:latin typeface="Times New Roman" panose="02020603050405020304" pitchFamily="18" charset="0"/>
                <a:cs typeface="Times New Roman" panose="02020603050405020304" pitchFamily="18" charset="0"/>
              </a:rPr>
              <a:t> entered wrong key!!!!");</a:t>
            </a:r>
          </a:p>
          <a:p>
            <a:pPr algn="just"/>
            <a:r>
              <a:rPr lang="en-IN" sz="1100" b="0" dirty="0">
                <a:effectLst/>
                <a:latin typeface="Times New Roman" panose="02020603050405020304" pitchFamily="18" charset="0"/>
                <a:cs typeface="Times New Roman" panose="02020603050405020304" pitchFamily="18" charset="0"/>
              </a:rPr>
              <a:t>        </a:t>
            </a:r>
            <a:r>
              <a:rPr lang="en-IN" sz="1100" b="0" dirty="0" err="1">
                <a:effectLst/>
                <a:latin typeface="Times New Roman" panose="02020603050405020304" pitchFamily="18" charset="0"/>
                <a:cs typeface="Times New Roman" panose="02020603050405020304" pitchFamily="18" charset="0"/>
              </a:rPr>
              <a:t>getchar</a:t>
            </a:r>
            <a:r>
              <a:rPr lang="en-IN" sz="1100" b="0" dirty="0">
                <a:effectLst/>
                <a:latin typeface="Times New Roman" panose="02020603050405020304" pitchFamily="18" charset="0"/>
                <a:cs typeface="Times New Roman" panose="02020603050405020304" pitchFamily="18" charset="0"/>
              </a:rPr>
              <a:t>();</a:t>
            </a:r>
          </a:p>
          <a:p>
            <a:pPr algn="just"/>
            <a:r>
              <a:rPr lang="en-IN" sz="1100" b="0" dirty="0">
                <a:effectLst/>
                <a:latin typeface="Times New Roman" panose="02020603050405020304" pitchFamily="18" charset="0"/>
                <a:cs typeface="Times New Roman" panose="02020603050405020304" pitchFamily="18" charset="0"/>
              </a:rPr>
              <a:t>        system("clear");</a:t>
            </a:r>
          </a:p>
          <a:p>
            <a:pPr algn="just"/>
            <a:r>
              <a:rPr lang="en-IN" sz="1100" b="0" dirty="0">
                <a:effectLst/>
                <a:latin typeface="Times New Roman" panose="02020603050405020304" pitchFamily="18" charset="0"/>
                <a:cs typeface="Times New Roman" panose="02020603050405020304" pitchFamily="18" charset="0"/>
              </a:rPr>
              <a:t>        main();</a:t>
            </a:r>
          </a:p>
          <a:p>
            <a:pPr algn="just"/>
            <a:r>
              <a:rPr lang="en-IN" sz="1100" b="0" dirty="0">
                <a:effectLst/>
                <a:latin typeface="Times New Roman" panose="02020603050405020304" pitchFamily="18" charset="0"/>
                <a:cs typeface="Times New Roman" panose="02020603050405020304" pitchFamily="18" charset="0"/>
              </a:rPr>
              <a:t>    }</a:t>
            </a:r>
          </a:p>
          <a:p>
            <a:pPr algn="just"/>
            <a:r>
              <a:rPr lang="en-IN" sz="1100" b="0" dirty="0">
                <a:effectLst/>
                <a:latin typeface="Times New Roman" panose="02020603050405020304" pitchFamily="18" charset="0"/>
                <a:cs typeface="Times New Roman" panose="02020603050405020304" pitchFamily="18" charset="0"/>
              </a:rPr>
              <a:t>}</a:t>
            </a:r>
          </a:p>
          <a:p>
            <a:pPr algn="just"/>
            <a:r>
              <a:rPr lang="en-US" sz="16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EXPLANATION:</a:t>
            </a:r>
            <a:r>
              <a:rPr lang="en-US" sz="1200" b="0" i="0" dirty="0">
                <a:solidFill>
                  <a:srgbClr val="3D3D3D"/>
                </a:solidFill>
                <a:effectLst/>
                <a:latin typeface="Roboto Regular"/>
              </a:rPr>
              <a:t> </a:t>
            </a:r>
            <a:r>
              <a:rPr lang="en-US" sz="1400" b="0" i="0" dirty="0">
                <a:solidFill>
                  <a:srgbClr val="3D3D3D"/>
                </a:solidFill>
                <a:effectLst/>
                <a:latin typeface="Times New Roman" panose="02020603050405020304" pitchFamily="18" charset="0"/>
                <a:cs typeface="Times New Roman" panose="02020603050405020304" pitchFamily="18" charset="0"/>
              </a:rPr>
              <a:t>This function lets us view a list of reserved passengers.</a:t>
            </a:r>
            <a:endParaRPr lang="en-IN" sz="1400" dirty="0">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33</a:t>
            </a:fld>
            <a:endParaRPr lang="en-IN" dirty="0"/>
          </a:p>
        </p:txBody>
      </p:sp>
    </p:spTree>
    <p:extLst>
      <p:ext uri="{BB962C8B-B14F-4D97-AF65-F5344CB8AC3E}">
        <p14:creationId xmlns:p14="http://schemas.microsoft.com/office/powerpoint/2010/main" val="3638663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fontScale="25000" lnSpcReduction="20000"/>
          </a:bodyPr>
          <a:lstStyle/>
          <a:p>
            <a:pPr algn="just">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6400" b="1" dirty="0">
              <a:latin typeface="Times New Roman" panose="02020603050405020304" pitchFamily="18" charset="0"/>
              <a:cs typeface="Times New Roman" panose="02020603050405020304" pitchFamily="18" charset="0"/>
            </a:endParaRPr>
          </a:p>
          <a:p>
            <a:pPr algn="just"/>
            <a:r>
              <a:rPr lang="en-IN" sz="4400" b="0" dirty="0">
                <a:effectLst/>
                <a:latin typeface="Times New Roman" panose="02020603050405020304" pitchFamily="18" charset="0"/>
                <a:cs typeface="Times New Roman" panose="02020603050405020304" pitchFamily="18" charset="0"/>
              </a:rPr>
              <a:t>//--------------------------------------add train function--------------------------------------------</a:t>
            </a:r>
          </a:p>
          <a:p>
            <a:pPr algn="just"/>
            <a:r>
              <a:rPr lang="en-IN" sz="4400" b="0" dirty="0">
                <a:effectLst/>
                <a:latin typeface="Times New Roman" panose="02020603050405020304" pitchFamily="18" charset="0"/>
                <a:cs typeface="Times New Roman" panose="02020603050405020304" pitchFamily="18" charset="0"/>
              </a:rPr>
              <a:t>void </a:t>
            </a:r>
            <a:r>
              <a:rPr lang="en-IN" sz="4400" b="0" dirty="0" err="1">
                <a:effectLst/>
                <a:latin typeface="Times New Roman" panose="02020603050405020304" pitchFamily="18" charset="0"/>
                <a:cs typeface="Times New Roman" panose="02020603050405020304" pitchFamily="18" charset="0"/>
              </a:rPr>
              <a:t>addtrain</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system("clear");</a:t>
            </a:r>
          </a:p>
          <a:p>
            <a:pPr algn="just"/>
            <a:r>
              <a:rPr lang="en-IN" sz="4400" b="0" dirty="0">
                <a:effectLst/>
                <a:latin typeface="Times New Roman" panose="02020603050405020304" pitchFamily="18" charset="0"/>
                <a:cs typeface="Times New Roman" panose="02020603050405020304" pitchFamily="18" charset="0"/>
              </a:rPr>
              <a:t>    int </a:t>
            </a:r>
            <a:r>
              <a:rPr lang="en-IN" sz="4400" b="0" dirty="0" err="1">
                <a:effectLst/>
                <a:latin typeface="Times New Roman" panose="02020603050405020304" pitchFamily="18" charset="0"/>
                <a:cs typeface="Times New Roman" panose="02020603050405020304" pitchFamily="18" charset="0"/>
              </a:rPr>
              <a:t>ch</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aread</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int </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 a;</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("\n\n\t\t\t\t\t ********************Welcome To Electronic Railway Ticket Booking********************\n");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time_t</a:t>
            </a:r>
            <a:r>
              <a:rPr lang="en-IN" sz="4400" b="0" dirty="0">
                <a:effectLst/>
                <a:latin typeface="Times New Roman" panose="02020603050405020304" pitchFamily="18" charset="0"/>
                <a:cs typeface="Times New Roman" panose="02020603050405020304" pitchFamily="18" charset="0"/>
              </a:rPr>
              <a:t> t;</a:t>
            </a:r>
          </a:p>
          <a:p>
            <a:pPr algn="just"/>
            <a:r>
              <a:rPr lang="en-IN" sz="4400" b="0" dirty="0">
                <a:effectLst/>
                <a:latin typeface="Times New Roman" panose="02020603050405020304" pitchFamily="18" charset="0"/>
                <a:cs typeface="Times New Roman" panose="02020603050405020304" pitchFamily="18" charset="0"/>
              </a:rPr>
              <a:t>    time(&amp;t);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("\t\t\t\t\t\t\t\t\t\t\t\t\t\t\t\t\t\</a:t>
            </a:r>
            <a:r>
              <a:rPr lang="en-IN" sz="4400" b="0" dirty="0" err="1">
                <a:effectLst/>
                <a:latin typeface="Times New Roman" panose="02020603050405020304" pitchFamily="18" charset="0"/>
                <a:cs typeface="Times New Roman" panose="02020603050405020304" pitchFamily="18" charset="0"/>
              </a:rPr>
              <a:t>t%s</a:t>
            </a: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ctime</a:t>
            </a:r>
            <a:r>
              <a:rPr lang="en-IN" sz="4400" b="0" dirty="0">
                <a:effectLst/>
                <a:latin typeface="Times New Roman" panose="02020603050405020304" pitchFamily="18" charset="0"/>
                <a:cs typeface="Times New Roman" panose="02020603050405020304" pitchFamily="18" charset="0"/>
              </a:rPr>
              <a:t>(&amp;t));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a:t>
            </a:r>
            <a:r>
              <a:rPr lang="en-IN" sz="4400" b="0" dirty="0" err="1">
                <a:effectLst/>
                <a:latin typeface="Times New Roman" panose="02020603050405020304" pitchFamily="18" charset="0"/>
                <a:cs typeface="Times New Roman" panose="02020603050405020304" pitchFamily="18" charset="0"/>
              </a:rPr>
              <a:t>tNumber</a:t>
            </a:r>
            <a:r>
              <a:rPr lang="en-IN" sz="4400" b="0" dirty="0">
                <a:effectLst/>
                <a:latin typeface="Times New Roman" panose="02020603050405020304" pitchFamily="18" charset="0"/>
                <a:cs typeface="Times New Roman" panose="02020603050405020304" pitchFamily="18" charset="0"/>
              </a:rPr>
              <a:t> Of Trains To Be Added=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("%d", &amp;a);</a:t>
            </a:r>
          </a:p>
          <a:p>
            <a:pPr algn="just"/>
            <a:r>
              <a:rPr lang="en-IN" sz="4400" b="0" dirty="0">
                <a:effectLst/>
                <a:latin typeface="Times New Roman" panose="02020603050405020304" pitchFamily="18" charset="0"/>
                <a:cs typeface="Times New Roman" panose="02020603050405020304" pitchFamily="18" charset="0"/>
              </a:rPr>
              <a:t>    for (</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 = k; </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 &lt; k + a; </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%d train details: ", </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 + 1);</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train number: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("%s",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train_number</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train name: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("%s",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train_name</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start place: ");</a:t>
            </a: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34</a:t>
            </a:fld>
            <a:endParaRPr lang="en-IN" dirty="0"/>
          </a:p>
        </p:txBody>
      </p:sp>
    </p:spTree>
    <p:extLst>
      <p:ext uri="{BB962C8B-B14F-4D97-AF65-F5344CB8AC3E}">
        <p14:creationId xmlns:p14="http://schemas.microsoft.com/office/powerpoint/2010/main" val="4263201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fontScale="25000" lnSpcReduction="20000"/>
          </a:bodyPr>
          <a:lstStyle/>
          <a:p>
            <a:pPr algn="just">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6400" b="1" dirty="0">
              <a:latin typeface="Times New Roman" panose="02020603050405020304" pitchFamily="18" charset="0"/>
              <a:cs typeface="Times New Roman" panose="02020603050405020304" pitchFamily="18" charset="0"/>
            </a:endParaRPr>
          </a:p>
          <a:p>
            <a:pPr algn="just"/>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("%s",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].from);</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departure time: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("%s",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departure_time</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destination place: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("%s",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].to);</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arrival time: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("%s",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arrival_time</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travel time: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("%s",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travel_time</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number of sleeper seats: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("%d", &amp;add[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No_seats</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price of sleeper seat: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("%s",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Seat_price</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date of train: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("%s", 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].date);</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("\n\t\t\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pnr</a:t>
            </a:r>
            <a:r>
              <a:rPr lang="en-IN" sz="4400" b="0" dirty="0">
                <a:effectLst/>
                <a:latin typeface="Times New Roman" panose="02020603050405020304" pitchFamily="18" charset="0"/>
                <a:cs typeface="Times New Roman" panose="02020603050405020304" pitchFamily="18" charset="0"/>
              </a:rPr>
              <a:t> sequence of train: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("%d", &amp;add[</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r>
              <a:rPr lang="en-IN" sz="4400" b="0" dirty="0" err="1">
                <a:effectLst/>
                <a:latin typeface="Times New Roman" panose="02020603050405020304" pitchFamily="18" charset="0"/>
                <a:cs typeface="Times New Roman" panose="02020603050405020304" pitchFamily="18" charset="0"/>
              </a:rPr>
              <a:t>pnr</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p>
          <a:p>
            <a:pPr algn="just"/>
            <a:br>
              <a:rPr lang="en-IN" sz="4400" b="0" dirty="0">
                <a:effectLst/>
                <a:latin typeface="Times New Roman" panose="02020603050405020304" pitchFamily="18" charset="0"/>
                <a:cs typeface="Times New Roman" panose="02020603050405020304" pitchFamily="18" charset="0"/>
              </a:rPr>
            </a:b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a:t>
            </a:r>
            <a:r>
              <a:rPr lang="en-IN" sz="4400" b="0" dirty="0" err="1">
                <a:effectLst/>
                <a:latin typeface="Times New Roman" panose="02020603050405020304" pitchFamily="18" charset="0"/>
                <a:cs typeface="Times New Roman" panose="02020603050405020304" pitchFamily="18" charset="0"/>
              </a:rPr>
              <a:t>tconfirm</a:t>
            </a:r>
            <a:r>
              <a:rPr lang="en-IN" sz="4400" b="0" dirty="0">
                <a:effectLst/>
                <a:latin typeface="Times New Roman" panose="02020603050405020304" pitchFamily="18" charset="0"/>
                <a:cs typeface="Times New Roman" panose="02020603050405020304" pitchFamily="18" charset="0"/>
              </a:rPr>
              <a:t> train: (y=1/n=0):-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("%d", &amp;</a:t>
            </a:r>
            <a:r>
              <a:rPr lang="en-IN" sz="4400" b="0" dirty="0" err="1">
                <a:effectLst/>
                <a:latin typeface="Times New Roman" panose="02020603050405020304" pitchFamily="18" charset="0"/>
                <a:cs typeface="Times New Roman" panose="02020603050405020304" pitchFamily="18" charset="0"/>
              </a:rPr>
              <a:t>ch</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if (</a:t>
            </a:r>
            <a:r>
              <a:rPr lang="en-IN" sz="4400" b="0" dirty="0" err="1">
                <a:effectLst/>
                <a:latin typeface="Times New Roman" panose="02020603050405020304" pitchFamily="18" charset="0"/>
                <a:cs typeface="Times New Roman" panose="02020603050405020304" pitchFamily="18" charset="0"/>
              </a:rPr>
              <a:t>ch</a:t>
            </a:r>
            <a:r>
              <a:rPr lang="en-IN" sz="4400" b="0" dirty="0">
                <a:effectLst/>
                <a:latin typeface="Times New Roman" panose="02020603050405020304" pitchFamily="18" charset="0"/>
                <a:cs typeface="Times New Roman" panose="02020603050405020304" pitchFamily="18" charset="0"/>
              </a:rPr>
              <a:t> == 1)</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awrite</a:t>
            </a:r>
            <a:r>
              <a:rPr lang="en-IN" sz="4400" b="0" dirty="0">
                <a:effectLst/>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35</a:t>
            </a:fld>
            <a:endParaRPr lang="en-IN" dirty="0"/>
          </a:p>
        </p:txBody>
      </p:sp>
    </p:spTree>
    <p:extLst>
      <p:ext uri="{BB962C8B-B14F-4D97-AF65-F5344CB8AC3E}">
        <p14:creationId xmlns:p14="http://schemas.microsoft.com/office/powerpoint/2010/main" val="155860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fontScale="25000" lnSpcReduction="20000"/>
          </a:bodyPr>
          <a:lstStyle/>
          <a:p>
            <a:pPr algn="just">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6400" b="1" dirty="0">
              <a:latin typeface="Times New Roman" panose="02020603050405020304" pitchFamily="18" charset="0"/>
              <a:cs typeface="Times New Roman" panose="02020603050405020304" pitchFamily="18" charset="0"/>
            </a:endParaRPr>
          </a:p>
          <a:p>
            <a:pPr algn="just"/>
            <a:r>
              <a:rPr lang="en-IN" sz="4400" b="0" dirty="0">
                <a:effectLst/>
                <a:latin typeface="Times New Roman" panose="02020603050405020304" pitchFamily="18" charset="0"/>
                <a:cs typeface="Times New Roman" panose="02020603050405020304" pitchFamily="18" charset="0"/>
              </a:rPr>
              <a:t>        k = </a:t>
            </a:r>
            <a:r>
              <a:rPr lang="en-IN" sz="4400" b="0" dirty="0" err="1">
                <a:effectLst/>
                <a:latin typeface="Times New Roman" panose="02020603050405020304" pitchFamily="18" charset="0"/>
                <a:cs typeface="Times New Roman" panose="02020603050405020304" pitchFamily="18" charset="0"/>
              </a:rPr>
              <a:t>i</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awrite</a:t>
            </a:r>
            <a:r>
              <a:rPr lang="en-IN" sz="4400" b="0" dirty="0">
                <a:effectLst/>
                <a:latin typeface="Times New Roman" panose="02020603050405020304" pitchFamily="18" charset="0"/>
                <a:cs typeface="Times New Roman" panose="02020603050405020304" pitchFamily="18" charset="0"/>
              </a:rPr>
              <a:t>();</a:t>
            </a:r>
          </a:p>
          <a:p>
            <a:pPr algn="just"/>
            <a:r>
              <a:rPr lang="en-IN" sz="4400" b="0" dirty="0">
                <a:effectLst/>
                <a:latin typeface="Times New Roman" panose="02020603050405020304" pitchFamily="18" charset="0"/>
                <a:cs typeface="Times New Roman" panose="02020603050405020304" pitchFamily="18" charset="0"/>
              </a:rPr>
              <a:t>        system("clear");</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("\n\n\t\t\t\t\t ********************Welcome To Electronic Railway Ticket Booking********************\n");</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a:t>
            </a:r>
          </a:p>
          <a:p>
            <a:pPr algn="just"/>
            <a:br>
              <a:rPr lang="en-IN" sz="4400" b="0" dirty="0">
                <a:effectLst/>
                <a:latin typeface="Times New Roman" panose="02020603050405020304" pitchFamily="18" charset="0"/>
                <a:cs typeface="Times New Roman" panose="02020603050405020304" pitchFamily="18" charset="0"/>
              </a:rPr>
            </a:b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time_t</a:t>
            </a:r>
            <a:r>
              <a:rPr lang="en-IN" sz="4400" b="0" dirty="0">
                <a:effectLst/>
                <a:latin typeface="Times New Roman" panose="02020603050405020304" pitchFamily="18" charset="0"/>
                <a:cs typeface="Times New Roman" panose="02020603050405020304" pitchFamily="18" charset="0"/>
              </a:rPr>
              <a:t> t;</a:t>
            </a:r>
          </a:p>
          <a:p>
            <a:pPr algn="just"/>
            <a:r>
              <a:rPr lang="en-IN" sz="4400" b="0" dirty="0">
                <a:effectLst/>
                <a:latin typeface="Times New Roman" panose="02020603050405020304" pitchFamily="18" charset="0"/>
                <a:cs typeface="Times New Roman" panose="02020603050405020304" pitchFamily="18" charset="0"/>
              </a:rPr>
              <a:t>        time(&amp;t);</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("\t\t\t\t\t\t\t\t\t\t\t\t\t\t\t\t\t\</a:t>
            </a:r>
            <a:r>
              <a:rPr lang="en-IN" sz="4400" b="0" dirty="0" err="1">
                <a:effectLst/>
                <a:latin typeface="Times New Roman" panose="02020603050405020304" pitchFamily="18" charset="0"/>
                <a:cs typeface="Times New Roman" panose="02020603050405020304" pitchFamily="18" charset="0"/>
              </a:rPr>
              <a:t>t%s</a:t>
            </a: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ctime</a:t>
            </a:r>
            <a:r>
              <a:rPr lang="en-IN" sz="4400" b="0" dirty="0">
                <a:effectLst/>
                <a:latin typeface="Times New Roman" panose="02020603050405020304" pitchFamily="18" charset="0"/>
                <a:cs typeface="Times New Roman" panose="02020603050405020304" pitchFamily="18" charset="0"/>
              </a:rPr>
              <a:t>(&amp;t));</a:t>
            </a:r>
          </a:p>
          <a:p>
            <a:pPr algn="just"/>
            <a:br>
              <a:rPr lang="en-IN" sz="4400" b="0" dirty="0">
                <a:effectLst/>
                <a:latin typeface="Times New Roman" panose="02020603050405020304" pitchFamily="18" charset="0"/>
                <a:cs typeface="Times New Roman" panose="02020603050405020304" pitchFamily="18" charset="0"/>
              </a:rPr>
            </a:b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a:t>
            </a:r>
          </a:p>
          <a:p>
            <a:pPr algn="just"/>
            <a:br>
              <a:rPr lang="en-IN" sz="4400" b="0" dirty="0">
                <a:effectLst/>
                <a:latin typeface="Times New Roman" panose="02020603050405020304" pitchFamily="18" charset="0"/>
                <a:cs typeface="Times New Roman" panose="02020603050405020304" pitchFamily="18" charset="0"/>
              </a:rPr>
            </a:br>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("\n\n\t\t\t\t\t\t\t\</a:t>
            </a:r>
            <a:r>
              <a:rPr lang="en-IN" sz="4400" b="0" dirty="0" err="1">
                <a:effectLst/>
                <a:latin typeface="Times New Roman" panose="02020603050405020304" pitchFamily="18" charset="0"/>
                <a:cs typeface="Times New Roman" panose="02020603050405020304" pitchFamily="18" charset="0"/>
              </a:rPr>
              <a:t>tThe</a:t>
            </a:r>
            <a:r>
              <a:rPr lang="en-IN" sz="4400" b="0" dirty="0">
                <a:effectLst/>
                <a:latin typeface="Times New Roman" panose="02020603050405020304" pitchFamily="18" charset="0"/>
                <a:cs typeface="Times New Roman" panose="02020603050405020304" pitchFamily="18" charset="0"/>
              </a:rPr>
              <a:t> Train Has Been Added Successfully!!!!");</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1 to go back to previous menu or Enter 0 to go back to main menu");</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("\n\n\n\t\</a:t>
            </a:r>
            <a:r>
              <a:rPr lang="en-IN" sz="4400" b="0" dirty="0" err="1">
                <a:effectLst/>
                <a:latin typeface="Times New Roman" panose="02020603050405020304" pitchFamily="18" charset="0"/>
                <a:cs typeface="Times New Roman" panose="02020603050405020304" pitchFamily="18" charset="0"/>
              </a:rPr>
              <a:t>tENTER</a:t>
            </a:r>
            <a:r>
              <a:rPr lang="en-IN" sz="4400" b="0" dirty="0">
                <a:effectLst/>
                <a:latin typeface="Times New Roman" panose="02020603050405020304" pitchFamily="18" charset="0"/>
                <a:cs typeface="Times New Roman" panose="02020603050405020304" pitchFamily="18" charset="0"/>
              </a:rPr>
              <a:t> YOUR CHOICE: ");</a:t>
            </a:r>
          </a:p>
          <a:p>
            <a:pPr algn="just"/>
            <a:r>
              <a:rPr lang="en-IN" sz="4400" b="0" dirty="0">
                <a:effectLst/>
                <a:latin typeface="Times New Roman" panose="02020603050405020304" pitchFamily="18" charset="0"/>
                <a:cs typeface="Times New Roman" panose="02020603050405020304" pitchFamily="18" charset="0"/>
              </a:rPr>
              <a:t>    int v;</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scanf</a:t>
            </a:r>
            <a:r>
              <a:rPr lang="en-IN" sz="4400" b="0" dirty="0">
                <a:effectLst/>
                <a:latin typeface="Times New Roman" panose="02020603050405020304" pitchFamily="18" charset="0"/>
                <a:cs typeface="Times New Roman" panose="02020603050405020304" pitchFamily="18" charset="0"/>
              </a:rPr>
              <a:t>("%d", &amp;v);</a:t>
            </a:r>
          </a:p>
          <a:p>
            <a:pPr algn="just"/>
            <a:r>
              <a:rPr lang="en-IN" sz="4400" b="0" dirty="0">
                <a:effectLst/>
                <a:latin typeface="Times New Roman" panose="02020603050405020304" pitchFamily="18" charset="0"/>
                <a:cs typeface="Times New Roman" panose="02020603050405020304" pitchFamily="18" charset="0"/>
              </a:rPr>
              <a:t>    </a:t>
            </a:r>
            <a:r>
              <a:rPr lang="en-IN" sz="4400" b="0" dirty="0" err="1">
                <a:effectLst/>
                <a:latin typeface="Times New Roman" panose="02020603050405020304" pitchFamily="18" charset="0"/>
                <a:cs typeface="Times New Roman" panose="02020603050405020304" pitchFamily="18" charset="0"/>
              </a:rPr>
              <a:t>printf</a:t>
            </a:r>
            <a:r>
              <a:rPr lang="en-IN" sz="4400" b="0" dirty="0">
                <a:effectLst/>
                <a:latin typeface="Times New Roman" panose="02020603050405020304" pitchFamily="18" charset="0"/>
                <a:cs typeface="Times New Roman" panose="02020603050405020304" pitchFamily="18" charset="0"/>
              </a:rPr>
              <a:t>("\n\n\n\n\n----------------------------------------------------------------------------------------------------------------------------------------------------------------------------");</a:t>
            </a:r>
          </a:p>
          <a:p>
            <a:pPr algn="just"/>
            <a:r>
              <a:rPr lang="en-IN" sz="4400" b="0" dirty="0">
                <a:effectLst/>
                <a:latin typeface="Times New Roman" panose="02020603050405020304" pitchFamily="18" charset="0"/>
                <a:cs typeface="Times New Roman" panose="02020603050405020304" pitchFamily="18" charset="0"/>
              </a:rPr>
              <a:t>    system("clear");</a:t>
            </a:r>
          </a:p>
          <a:p>
            <a:pPr algn="just"/>
            <a:r>
              <a:rPr lang="en-IN" sz="4400" b="0" dirty="0">
                <a:effectLst/>
                <a:latin typeface="Times New Roman" panose="02020603050405020304" pitchFamily="18" charset="0"/>
                <a:cs typeface="Times New Roman" panose="02020603050405020304" pitchFamily="18" charset="0"/>
              </a:rPr>
              <a:t>    switch (v)</a:t>
            </a:r>
          </a:p>
          <a:p>
            <a:pPr algn="just"/>
            <a:r>
              <a:rPr lang="en-IN" sz="4400" b="0" dirty="0">
                <a:effectLst/>
                <a:latin typeface="Times New Roman" panose="02020603050405020304" pitchFamily="18" charset="0"/>
                <a:cs typeface="Times New Roman" panose="02020603050405020304" pitchFamily="18" charset="0"/>
              </a:rPr>
              <a:t>    {</a:t>
            </a:r>
          </a:p>
          <a:p>
            <a:pPr algn="just"/>
            <a:r>
              <a:rPr lang="en-IN" sz="4400" b="0" dirty="0">
                <a:effectLst/>
                <a:latin typeface="Times New Roman" panose="02020603050405020304" pitchFamily="18" charset="0"/>
                <a:cs typeface="Times New Roman" panose="02020603050405020304" pitchFamily="18" charset="0"/>
              </a:rPr>
              <a:t>    case 1:</a:t>
            </a:r>
          </a:p>
          <a:p>
            <a:pPr algn="just"/>
            <a:r>
              <a:rPr lang="en-IN" sz="4400" b="0" dirty="0">
                <a:effectLst/>
                <a:latin typeface="Times New Roman" panose="02020603050405020304" pitchFamily="18" charset="0"/>
                <a:cs typeface="Times New Roman" panose="02020603050405020304" pitchFamily="18" charset="0"/>
              </a:rPr>
              <a:t>        admin(); </a:t>
            </a: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36</a:t>
            </a:fld>
            <a:endParaRPr lang="en-IN" dirty="0"/>
          </a:p>
        </p:txBody>
      </p:sp>
    </p:spTree>
    <p:extLst>
      <p:ext uri="{BB962C8B-B14F-4D97-AF65-F5344CB8AC3E}">
        <p14:creationId xmlns:p14="http://schemas.microsoft.com/office/powerpoint/2010/main" val="3727673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8900" y="71967"/>
            <a:ext cx="12014200" cy="6714066"/>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IN" sz="1600" b="1" dirty="0">
              <a:latin typeface="Times New Roman" panose="02020603050405020304" pitchFamily="18" charset="0"/>
              <a:cs typeface="Times New Roman" panose="02020603050405020304" pitchFamily="18" charset="0"/>
            </a:endParaRPr>
          </a:p>
          <a:p>
            <a:pPr algn="just"/>
            <a:r>
              <a:rPr lang="en-IN" sz="1100" b="0" dirty="0">
                <a:effectLst/>
                <a:latin typeface="Times New Roman" panose="02020603050405020304" pitchFamily="18" charset="0"/>
                <a:cs typeface="Times New Roman" panose="02020603050405020304" pitchFamily="18" charset="0"/>
              </a:rPr>
              <a:t>              break;</a:t>
            </a:r>
          </a:p>
          <a:p>
            <a:pPr algn="just"/>
            <a:r>
              <a:rPr lang="en-IN" sz="1100" b="0" dirty="0">
                <a:effectLst/>
                <a:latin typeface="Times New Roman" panose="02020603050405020304" pitchFamily="18" charset="0"/>
                <a:cs typeface="Times New Roman" panose="02020603050405020304" pitchFamily="18" charset="0"/>
              </a:rPr>
              <a:t>    case 0:</a:t>
            </a:r>
          </a:p>
          <a:p>
            <a:pPr algn="just"/>
            <a:r>
              <a:rPr lang="en-IN" sz="1100" b="0" dirty="0">
                <a:effectLst/>
                <a:latin typeface="Times New Roman" panose="02020603050405020304" pitchFamily="18" charset="0"/>
                <a:cs typeface="Times New Roman" panose="02020603050405020304" pitchFamily="18" charset="0"/>
              </a:rPr>
              <a:t>        system("clear");</a:t>
            </a:r>
          </a:p>
          <a:p>
            <a:pPr algn="just"/>
            <a:r>
              <a:rPr lang="en-IN" sz="1100" b="0" dirty="0">
                <a:effectLst/>
                <a:latin typeface="Times New Roman" panose="02020603050405020304" pitchFamily="18" charset="0"/>
                <a:cs typeface="Times New Roman" panose="02020603050405020304" pitchFamily="18" charset="0"/>
              </a:rPr>
              <a:t>        main();</a:t>
            </a:r>
          </a:p>
          <a:p>
            <a:pPr algn="just"/>
            <a:r>
              <a:rPr lang="en-IN" sz="1100" b="0" dirty="0">
                <a:effectLst/>
                <a:latin typeface="Times New Roman" panose="02020603050405020304" pitchFamily="18" charset="0"/>
                <a:cs typeface="Times New Roman" panose="02020603050405020304" pitchFamily="18" charset="0"/>
              </a:rPr>
              <a:t>        break;</a:t>
            </a:r>
          </a:p>
          <a:p>
            <a:pPr algn="just"/>
            <a:r>
              <a:rPr lang="en-IN" sz="1100" b="0" dirty="0">
                <a:effectLst/>
                <a:latin typeface="Times New Roman" panose="02020603050405020304" pitchFamily="18" charset="0"/>
                <a:cs typeface="Times New Roman" panose="02020603050405020304" pitchFamily="18" charset="0"/>
              </a:rPr>
              <a:t>    default:</a:t>
            </a:r>
          </a:p>
          <a:p>
            <a:pPr algn="just"/>
            <a:r>
              <a:rPr lang="en-IN" sz="1100" b="0" dirty="0">
                <a:effectLst/>
                <a:latin typeface="Times New Roman" panose="02020603050405020304" pitchFamily="18" charset="0"/>
                <a:cs typeface="Times New Roman" panose="02020603050405020304" pitchFamily="18" charset="0"/>
              </a:rPr>
              <a:t>        </a:t>
            </a:r>
            <a:r>
              <a:rPr lang="en-IN" sz="1100" b="0" dirty="0" err="1">
                <a:effectLst/>
                <a:latin typeface="Times New Roman" panose="02020603050405020304" pitchFamily="18" charset="0"/>
                <a:cs typeface="Times New Roman" panose="02020603050405020304" pitchFamily="18" charset="0"/>
              </a:rPr>
              <a:t>printf</a:t>
            </a:r>
            <a:r>
              <a:rPr lang="en-IN" sz="1100" b="0" dirty="0">
                <a:effectLst/>
                <a:latin typeface="Times New Roman" panose="02020603050405020304" pitchFamily="18" charset="0"/>
                <a:cs typeface="Times New Roman" panose="02020603050405020304" pitchFamily="18" charset="0"/>
              </a:rPr>
              <a:t>("\n\t\t\</a:t>
            </a:r>
            <a:r>
              <a:rPr lang="en-IN" sz="1100" b="0" dirty="0" err="1">
                <a:effectLst/>
                <a:latin typeface="Times New Roman" panose="02020603050405020304" pitchFamily="18" charset="0"/>
                <a:cs typeface="Times New Roman" panose="02020603050405020304" pitchFamily="18" charset="0"/>
              </a:rPr>
              <a:t>tyou</a:t>
            </a:r>
            <a:r>
              <a:rPr lang="en-IN" sz="1100" b="0" dirty="0">
                <a:effectLst/>
                <a:latin typeface="Times New Roman" panose="02020603050405020304" pitchFamily="18" charset="0"/>
                <a:cs typeface="Times New Roman" panose="02020603050405020304" pitchFamily="18" charset="0"/>
              </a:rPr>
              <a:t> entered wrong key!!!!");</a:t>
            </a:r>
          </a:p>
          <a:p>
            <a:pPr algn="just"/>
            <a:r>
              <a:rPr lang="en-IN" sz="1100" b="0" dirty="0">
                <a:effectLst/>
                <a:latin typeface="Times New Roman" panose="02020603050405020304" pitchFamily="18" charset="0"/>
                <a:cs typeface="Times New Roman" panose="02020603050405020304" pitchFamily="18" charset="0"/>
              </a:rPr>
              <a:t>        </a:t>
            </a:r>
            <a:r>
              <a:rPr lang="en-IN" sz="1100" b="0" dirty="0" err="1">
                <a:effectLst/>
                <a:latin typeface="Times New Roman" panose="02020603050405020304" pitchFamily="18" charset="0"/>
                <a:cs typeface="Times New Roman" panose="02020603050405020304" pitchFamily="18" charset="0"/>
              </a:rPr>
              <a:t>getchar</a:t>
            </a:r>
            <a:r>
              <a:rPr lang="en-IN" sz="1100" b="0" dirty="0">
                <a:effectLst/>
                <a:latin typeface="Times New Roman" panose="02020603050405020304" pitchFamily="18" charset="0"/>
                <a:cs typeface="Times New Roman" panose="02020603050405020304" pitchFamily="18" charset="0"/>
              </a:rPr>
              <a:t>();</a:t>
            </a:r>
          </a:p>
          <a:p>
            <a:pPr algn="just"/>
            <a:r>
              <a:rPr lang="en-IN" sz="1100" b="0" dirty="0">
                <a:effectLst/>
                <a:latin typeface="Times New Roman" panose="02020603050405020304" pitchFamily="18" charset="0"/>
                <a:cs typeface="Times New Roman" panose="02020603050405020304" pitchFamily="18" charset="0"/>
              </a:rPr>
              <a:t>        system("clear");</a:t>
            </a:r>
          </a:p>
          <a:p>
            <a:pPr algn="just"/>
            <a:r>
              <a:rPr lang="en-IN" sz="1100" b="0" dirty="0">
                <a:effectLst/>
                <a:latin typeface="Times New Roman" panose="02020603050405020304" pitchFamily="18" charset="0"/>
                <a:cs typeface="Times New Roman" panose="02020603050405020304" pitchFamily="18" charset="0"/>
              </a:rPr>
              <a:t>        main();</a:t>
            </a:r>
          </a:p>
          <a:p>
            <a:pPr algn="just"/>
            <a:r>
              <a:rPr lang="en-IN" sz="1100" b="0" dirty="0">
                <a:effectLst/>
                <a:latin typeface="Times New Roman" panose="02020603050405020304" pitchFamily="18" charset="0"/>
                <a:cs typeface="Times New Roman" panose="02020603050405020304" pitchFamily="18" charset="0"/>
              </a:rPr>
              <a:t>    }</a:t>
            </a:r>
          </a:p>
          <a:p>
            <a:pPr algn="just"/>
            <a:r>
              <a:rPr lang="en-IN" sz="1100" b="0" dirty="0">
                <a:effectLst/>
                <a:latin typeface="Times New Roman" panose="02020603050405020304" pitchFamily="18" charset="0"/>
                <a:cs typeface="Times New Roman" panose="02020603050405020304" pitchFamily="18" charset="0"/>
              </a:rPr>
              <a:t>}</a:t>
            </a:r>
          </a:p>
          <a:p>
            <a:pPr algn="just"/>
            <a:r>
              <a:rPr lang="en-US" sz="16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EXPLANATION:</a:t>
            </a:r>
            <a:r>
              <a:rPr lang="en-US" sz="1200" b="0" i="0" dirty="0">
                <a:solidFill>
                  <a:srgbClr val="3D3D3D"/>
                </a:solidFill>
                <a:effectLst/>
                <a:latin typeface="Roboto Regular"/>
              </a:rPr>
              <a:t> </a:t>
            </a:r>
            <a:r>
              <a:rPr lang="en-US" sz="1400" b="0" i="0" dirty="0">
                <a:solidFill>
                  <a:srgbClr val="3D3D3D"/>
                </a:solidFill>
                <a:effectLst/>
                <a:latin typeface="Times New Roman" panose="02020603050405020304" pitchFamily="18" charset="0"/>
                <a:cs typeface="Times New Roman" panose="02020603050405020304" pitchFamily="18" charset="0"/>
              </a:rPr>
              <a:t>This function is used by admin to add train details like train name, train </a:t>
            </a:r>
            <a:r>
              <a:rPr lang="en-US" sz="1400" b="0" i="0" dirty="0" err="1">
                <a:solidFill>
                  <a:srgbClr val="3D3D3D"/>
                </a:solidFill>
                <a:effectLst/>
                <a:latin typeface="Times New Roman" panose="02020603050405020304" pitchFamily="18" charset="0"/>
                <a:cs typeface="Times New Roman" panose="02020603050405020304" pitchFamily="18" charset="0"/>
              </a:rPr>
              <a:t>number,number</a:t>
            </a:r>
            <a:r>
              <a:rPr lang="en-US" sz="1400" b="0" i="0" dirty="0">
                <a:solidFill>
                  <a:srgbClr val="3D3D3D"/>
                </a:solidFill>
                <a:effectLst/>
                <a:latin typeface="Times New Roman" panose="02020603050405020304" pitchFamily="18" charset="0"/>
                <a:cs typeface="Times New Roman" panose="02020603050405020304" pitchFamily="18" charset="0"/>
              </a:rPr>
              <a:t> of </a:t>
            </a:r>
            <a:r>
              <a:rPr lang="en-US" sz="1400" b="0" i="0" dirty="0" err="1">
                <a:solidFill>
                  <a:srgbClr val="3D3D3D"/>
                </a:solidFill>
                <a:effectLst/>
                <a:latin typeface="Times New Roman" panose="02020603050405020304" pitchFamily="18" charset="0"/>
                <a:cs typeface="Times New Roman" panose="02020603050405020304" pitchFamily="18" charset="0"/>
              </a:rPr>
              <a:t>seats,etc</a:t>
            </a:r>
            <a:r>
              <a:rPr lang="en-US" sz="1400" b="0" i="0" dirty="0">
                <a:solidFill>
                  <a:srgbClr val="3D3D3D"/>
                </a:solidFill>
                <a:effectLst/>
                <a:latin typeface="Times New Roman" panose="02020603050405020304" pitchFamily="18" charset="0"/>
                <a:cs typeface="Times New Roman" panose="02020603050405020304" pitchFamily="18" charset="0"/>
              </a:rPr>
              <a:t>.</a:t>
            </a:r>
            <a:endParaRPr lang="en-IN" sz="1400" dirty="0">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3B6B538-6D2B-4E8C-BB97-A752E62C6E73}"/>
              </a:ext>
            </a:extLst>
          </p:cNvPr>
          <p:cNvSpPr>
            <a:spLocks noGrp="1"/>
          </p:cNvSpPr>
          <p:nvPr>
            <p:ph type="sldNum" sz="quarter" idx="12"/>
          </p:nvPr>
        </p:nvSpPr>
        <p:spPr/>
        <p:txBody>
          <a:bodyPr/>
          <a:lstStyle/>
          <a:p>
            <a:fld id="{054F642A-1347-40E3-ABF3-3DBE15D3D4D5}" type="slidenum">
              <a:rPr lang="en-IN" smtClean="0"/>
              <a:t>37</a:t>
            </a:fld>
            <a:endParaRPr lang="en-IN" dirty="0"/>
          </a:p>
        </p:txBody>
      </p:sp>
    </p:spTree>
    <p:extLst>
      <p:ext uri="{BB962C8B-B14F-4D97-AF65-F5344CB8AC3E}">
        <p14:creationId xmlns:p14="http://schemas.microsoft.com/office/powerpoint/2010/main" val="439179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1280" y="76200"/>
            <a:ext cx="11978639" cy="6645275"/>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6</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RESULTS</a:t>
            </a: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Fig.6.1:Choose Your Panel </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This is the Main Panel where the Passenger Panel and admin Panel is displayed. When we enter the choice as ‘1’ it displays the passenger panel and choice as ‘2’ it displays the admin panel.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F50AAB4-72DC-426D-A040-C783E4D9D9FC}"/>
              </a:ext>
            </a:extLst>
          </p:cNvPr>
          <p:cNvSpPr>
            <a:spLocks noGrp="1"/>
          </p:cNvSpPr>
          <p:nvPr>
            <p:ph type="sldNum" sz="quarter" idx="12"/>
          </p:nvPr>
        </p:nvSpPr>
        <p:spPr/>
        <p:txBody>
          <a:bodyPr/>
          <a:lstStyle/>
          <a:p>
            <a:fld id="{054F642A-1347-40E3-ABF3-3DBE15D3D4D5}" type="slidenum">
              <a:rPr lang="en-IN" smtClean="0"/>
              <a:t>38</a:t>
            </a:fld>
            <a:endParaRPr lang="en-IN"/>
          </a:p>
        </p:txBody>
      </p:sp>
      <p:pic>
        <p:nvPicPr>
          <p:cNvPr id="4" name="Picture 3">
            <a:extLst>
              <a:ext uri="{FF2B5EF4-FFF2-40B4-BE49-F238E27FC236}">
                <a16:creationId xmlns:a16="http://schemas.microsoft.com/office/drawing/2014/main" id="{53D725CE-D02D-407E-B17B-9D22731774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4554" y="1390454"/>
            <a:ext cx="7882891" cy="4077092"/>
          </a:xfrm>
          <a:prstGeom prst="rect">
            <a:avLst/>
          </a:prstGeom>
          <a:noFill/>
          <a:ln>
            <a:noFill/>
          </a:ln>
        </p:spPr>
      </p:pic>
    </p:spTree>
    <p:extLst>
      <p:ext uri="{BB962C8B-B14F-4D97-AF65-F5344CB8AC3E}">
        <p14:creationId xmlns:p14="http://schemas.microsoft.com/office/powerpoint/2010/main" val="3354889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1280" y="76200"/>
            <a:ext cx="11978639" cy="6645275"/>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6</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RESULTS</a:t>
            </a: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Fig.6.2:Passenger Panel</a:t>
            </a:r>
            <a:endParaRPr lang="en-IN" sz="1600" dirty="0">
              <a:effectLst/>
              <a:latin typeface="Times New Roman" panose="02020603050405020304" pitchFamily="18" charset="0"/>
              <a:cs typeface="Times New Roman" panose="02020603050405020304" pitchFamily="18" charset="0"/>
            </a:endParaRPr>
          </a:p>
          <a:p>
            <a:pPr algn="just">
              <a:lnSpc>
                <a:spcPct val="150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This is the passenger panel where we can Make reservation , cancel them, check the availability of the trains , Preorder the food and check the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pnr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status as well. When we input the following options which is mentioned it leads us to the respective panels.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F50AAB4-72DC-426D-A040-C783E4D9D9FC}"/>
              </a:ext>
            </a:extLst>
          </p:cNvPr>
          <p:cNvSpPr>
            <a:spLocks noGrp="1"/>
          </p:cNvSpPr>
          <p:nvPr>
            <p:ph type="sldNum" sz="quarter" idx="12"/>
          </p:nvPr>
        </p:nvSpPr>
        <p:spPr/>
        <p:txBody>
          <a:bodyPr/>
          <a:lstStyle/>
          <a:p>
            <a:fld id="{054F642A-1347-40E3-ABF3-3DBE15D3D4D5}" type="slidenum">
              <a:rPr lang="en-IN" smtClean="0"/>
              <a:t>39</a:t>
            </a:fld>
            <a:endParaRPr lang="en-IN"/>
          </a:p>
        </p:txBody>
      </p:sp>
      <p:pic>
        <p:nvPicPr>
          <p:cNvPr id="5" name="Picture 4">
            <a:extLst>
              <a:ext uri="{FF2B5EF4-FFF2-40B4-BE49-F238E27FC236}">
                <a16:creationId xmlns:a16="http://schemas.microsoft.com/office/drawing/2014/main" id="{64764B9D-63ED-4B6E-A1A6-5C94BBA0EF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6881" y="1044575"/>
            <a:ext cx="10267435" cy="3896360"/>
          </a:xfrm>
          <a:prstGeom prst="rect">
            <a:avLst/>
          </a:prstGeom>
          <a:noFill/>
          <a:ln>
            <a:noFill/>
          </a:ln>
        </p:spPr>
      </p:pic>
    </p:spTree>
    <p:extLst>
      <p:ext uri="{BB962C8B-B14F-4D97-AF65-F5344CB8AC3E}">
        <p14:creationId xmlns:p14="http://schemas.microsoft.com/office/powerpoint/2010/main" val="157729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gn="just">
              <a:lnSpc>
                <a:spcPct val="150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CHAPTER 1</a:t>
            </a:r>
          </a:p>
          <a:p>
            <a:pPr>
              <a:lnSpc>
                <a:spcPct val="150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INTRODUCTION</a:t>
            </a:r>
          </a:p>
          <a:p>
            <a:pPr algn="just">
              <a:lnSpc>
                <a:spcPct val="107000"/>
              </a:lnSpc>
              <a:spcAft>
                <a:spcPts val="800"/>
              </a:spcAft>
            </a:pPr>
            <a:r>
              <a:rPr lang="en-US" sz="12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2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IN"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 whole project is based on a concept to reserve train tickets of various destinations with many other features like food services, accommodation, GPS, PNR status, WIFI, Etc. </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Technology has transformed many aspects of life in the 21st century. Now a days many of the people are preferring this online type activities (like online shopping, online transactions, online booking etc.). So, we think this project may be some how useful to all. </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Now coming to our project which is already mentioned above that the user can book the railway ticket through online. They are many advantages and features on ERTB (Electronic Railway Ticket Booking). In this the entire rights are given to the admin (like adding, modifying and cancellation and can know the information about all the trains they required.</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project may use concept of file handling to store the booking data. Cancelling the ticket is a main feature of this project. And moreover, we may have displayed the menu of view information, book the ticket, cancel the ticket, admin, and exit. So, finally we are expecting that the project is more useful for society</a:t>
            </a: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BD1010C-4741-4A78-8085-78D4C17465E9}"/>
              </a:ext>
            </a:extLst>
          </p:cNvPr>
          <p:cNvSpPr>
            <a:spLocks noGrp="1"/>
          </p:cNvSpPr>
          <p:nvPr>
            <p:ph type="sldNum" sz="quarter" idx="12"/>
          </p:nvPr>
        </p:nvSpPr>
        <p:spPr/>
        <p:txBody>
          <a:bodyPr/>
          <a:lstStyle/>
          <a:p>
            <a:fld id="{054F642A-1347-40E3-ABF3-3DBE15D3D4D5}" type="slidenum">
              <a:rPr lang="en-IN" smtClean="0"/>
              <a:t>4</a:t>
            </a:fld>
            <a:endParaRPr lang="en-IN"/>
          </a:p>
        </p:txBody>
      </p:sp>
    </p:spTree>
    <p:extLst>
      <p:ext uri="{BB962C8B-B14F-4D97-AF65-F5344CB8AC3E}">
        <p14:creationId xmlns:p14="http://schemas.microsoft.com/office/powerpoint/2010/main" val="4077619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1280" y="76200"/>
            <a:ext cx="11978639" cy="6645275"/>
          </a:xfrm>
        </p:spPr>
        <p:txBody>
          <a:bodyPr>
            <a:normAutofit lnSpcReduction="10000"/>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6</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RESULTS</a:t>
            </a: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Fig.6.3:</a:t>
            </a:r>
            <a:r>
              <a:rPr lang="en-US" sz="1600" b="1" dirty="0">
                <a:effectLst/>
                <a:latin typeface="Times New Roman" panose="02020603050405020304" pitchFamily="18" charset="0"/>
                <a:ea typeface="Calibri" panose="020F0502020204030204" pitchFamily="34" charset="0"/>
              </a:rPr>
              <a:t>Admin Panel</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This is the Admin Panel where we can know details about the Passengers travelling. We can add trains and delete them as well. In order to go to the main menu if we opt for the choice ‘4’, it leads us to the main menu.</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F50AAB4-72DC-426D-A040-C783E4D9D9FC}"/>
              </a:ext>
            </a:extLst>
          </p:cNvPr>
          <p:cNvSpPr>
            <a:spLocks noGrp="1"/>
          </p:cNvSpPr>
          <p:nvPr>
            <p:ph type="sldNum" sz="quarter" idx="12"/>
          </p:nvPr>
        </p:nvSpPr>
        <p:spPr/>
        <p:txBody>
          <a:bodyPr/>
          <a:lstStyle/>
          <a:p>
            <a:fld id="{054F642A-1347-40E3-ABF3-3DBE15D3D4D5}" type="slidenum">
              <a:rPr lang="en-IN" smtClean="0"/>
              <a:t>40</a:t>
            </a:fld>
            <a:endParaRPr lang="en-IN"/>
          </a:p>
        </p:txBody>
      </p:sp>
      <p:pic>
        <p:nvPicPr>
          <p:cNvPr id="4" name="Picture 3">
            <a:extLst>
              <a:ext uri="{FF2B5EF4-FFF2-40B4-BE49-F238E27FC236}">
                <a16:creationId xmlns:a16="http://schemas.microsoft.com/office/drawing/2014/main" id="{CA2E951D-1BBE-4926-A970-9FC13633DB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8889" y="999710"/>
            <a:ext cx="9634221" cy="3994702"/>
          </a:xfrm>
          <a:prstGeom prst="rect">
            <a:avLst/>
          </a:prstGeom>
          <a:noFill/>
          <a:ln>
            <a:noFill/>
          </a:ln>
        </p:spPr>
      </p:pic>
    </p:spTree>
    <p:extLst>
      <p:ext uri="{BB962C8B-B14F-4D97-AF65-F5344CB8AC3E}">
        <p14:creationId xmlns:p14="http://schemas.microsoft.com/office/powerpoint/2010/main" val="3052910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1280" y="76200"/>
            <a:ext cx="11978639" cy="6645275"/>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6</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RESULTS</a:t>
            </a: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8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Fig.6.4:Available Trains</a:t>
            </a:r>
          </a:p>
          <a:p>
            <a:pPr algn="just">
              <a:lnSpc>
                <a:spcPct val="150000"/>
              </a:lnSpc>
            </a:pPr>
            <a:endPar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Once we input choice‘1’ from the Passenger panel, it leads us to the available train panel. It mentions the train no:  train name, date. It also includes the time and place of the departure and arrival as well.</a:t>
            </a:r>
            <a:endParaRPr lang="en-US" sz="14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F50AAB4-72DC-426D-A040-C783E4D9D9FC}"/>
              </a:ext>
            </a:extLst>
          </p:cNvPr>
          <p:cNvSpPr>
            <a:spLocks noGrp="1"/>
          </p:cNvSpPr>
          <p:nvPr>
            <p:ph type="sldNum" sz="quarter" idx="12"/>
          </p:nvPr>
        </p:nvSpPr>
        <p:spPr/>
        <p:txBody>
          <a:bodyPr/>
          <a:lstStyle/>
          <a:p>
            <a:fld id="{054F642A-1347-40E3-ABF3-3DBE15D3D4D5}" type="slidenum">
              <a:rPr lang="en-IN" smtClean="0"/>
              <a:t>41</a:t>
            </a:fld>
            <a:endParaRPr lang="en-IN"/>
          </a:p>
        </p:txBody>
      </p:sp>
      <p:pic>
        <p:nvPicPr>
          <p:cNvPr id="5" name="Picture 4">
            <a:extLst>
              <a:ext uri="{FF2B5EF4-FFF2-40B4-BE49-F238E27FC236}">
                <a16:creationId xmlns:a16="http://schemas.microsoft.com/office/drawing/2014/main" id="{9F840682-FB1D-4965-B3A3-F315992151BB}"/>
              </a:ext>
            </a:extLst>
          </p:cNvPr>
          <p:cNvPicPr>
            <a:picLocks noChangeAspect="1"/>
          </p:cNvPicPr>
          <p:nvPr/>
        </p:nvPicPr>
        <p:blipFill>
          <a:blip r:embed="rId2"/>
          <a:stretch>
            <a:fillRect/>
          </a:stretch>
        </p:blipFill>
        <p:spPr>
          <a:xfrm>
            <a:off x="1076959" y="995755"/>
            <a:ext cx="10276841" cy="3074361"/>
          </a:xfrm>
          <a:prstGeom prst="rect">
            <a:avLst/>
          </a:prstGeom>
        </p:spPr>
      </p:pic>
    </p:spTree>
    <p:extLst>
      <p:ext uri="{BB962C8B-B14F-4D97-AF65-F5344CB8AC3E}">
        <p14:creationId xmlns:p14="http://schemas.microsoft.com/office/powerpoint/2010/main" val="3434788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1280" y="76200"/>
            <a:ext cx="11978639" cy="6645275"/>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6</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RESULTS</a:t>
            </a: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Fig.6.5:Make Reservation</a:t>
            </a:r>
          </a:p>
          <a:p>
            <a:pPr algn="just">
              <a:lnSpc>
                <a:spcPct val="150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When we input the choice ‘2’ from the Passenger panel , it leads us to the make reservation panel where we can book the tickets. So it asks us the details of the no: of tickets which is needed and date when we need to travel and our name and contact number as well and allocate the seat accordingly.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1200" dirty="0">
              <a:effectLst/>
            </a:endParaRPr>
          </a:p>
        </p:txBody>
      </p:sp>
      <p:sp>
        <p:nvSpPr>
          <p:cNvPr id="2" name="Slide Number Placeholder 1">
            <a:extLst>
              <a:ext uri="{FF2B5EF4-FFF2-40B4-BE49-F238E27FC236}">
                <a16:creationId xmlns:a16="http://schemas.microsoft.com/office/drawing/2014/main" id="{EF50AAB4-72DC-426D-A040-C783E4D9D9FC}"/>
              </a:ext>
            </a:extLst>
          </p:cNvPr>
          <p:cNvSpPr>
            <a:spLocks noGrp="1"/>
          </p:cNvSpPr>
          <p:nvPr>
            <p:ph type="sldNum" sz="quarter" idx="12"/>
          </p:nvPr>
        </p:nvSpPr>
        <p:spPr/>
        <p:txBody>
          <a:bodyPr/>
          <a:lstStyle/>
          <a:p>
            <a:fld id="{054F642A-1347-40E3-ABF3-3DBE15D3D4D5}" type="slidenum">
              <a:rPr lang="en-IN" smtClean="0"/>
              <a:t>42</a:t>
            </a:fld>
            <a:endParaRPr lang="en-IN"/>
          </a:p>
        </p:txBody>
      </p:sp>
      <p:pic>
        <p:nvPicPr>
          <p:cNvPr id="6" name="Picture 5">
            <a:extLst>
              <a:ext uri="{FF2B5EF4-FFF2-40B4-BE49-F238E27FC236}">
                <a16:creationId xmlns:a16="http://schemas.microsoft.com/office/drawing/2014/main" id="{FE880081-DC3B-4A40-8971-671336980801}"/>
              </a:ext>
            </a:extLst>
          </p:cNvPr>
          <p:cNvPicPr>
            <a:picLocks noChangeAspect="1"/>
          </p:cNvPicPr>
          <p:nvPr/>
        </p:nvPicPr>
        <p:blipFill>
          <a:blip r:embed="rId2"/>
          <a:stretch>
            <a:fillRect/>
          </a:stretch>
        </p:blipFill>
        <p:spPr>
          <a:xfrm>
            <a:off x="858520" y="1133306"/>
            <a:ext cx="10495280" cy="4165938"/>
          </a:xfrm>
          <a:prstGeom prst="rect">
            <a:avLst/>
          </a:prstGeom>
        </p:spPr>
      </p:pic>
    </p:spTree>
    <p:extLst>
      <p:ext uri="{BB962C8B-B14F-4D97-AF65-F5344CB8AC3E}">
        <p14:creationId xmlns:p14="http://schemas.microsoft.com/office/powerpoint/2010/main" val="2173952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1280" y="76200"/>
            <a:ext cx="11978639" cy="6645275"/>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6</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RESULTS</a:t>
            </a: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Fig.6.6:</a:t>
            </a:r>
            <a:r>
              <a:rPr lang="en-US" sz="1600" b="1" dirty="0">
                <a:effectLst/>
                <a:latin typeface="Times New Roman" panose="02020603050405020304" pitchFamily="18" charset="0"/>
                <a:ea typeface="Calibri" panose="020F0502020204030204" pitchFamily="34" charset="0"/>
              </a:rPr>
              <a:t>Password Protected(Admin Panel)</a:t>
            </a:r>
          </a:p>
          <a:p>
            <a:pPr algn="just">
              <a:lnSpc>
                <a:spcPct val="150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While accessing the admin panel, a password is required to access it . So once we enter the password , it can be opened after that.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F50AAB4-72DC-426D-A040-C783E4D9D9FC}"/>
              </a:ext>
            </a:extLst>
          </p:cNvPr>
          <p:cNvSpPr>
            <a:spLocks noGrp="1"/>
          </p:cNvSpPr>
          <p:nvPr>
            <p:ph type="sldNum" sz="quarter" idx="12"/>
          </p:nvPr>
        </p:nvSpPr>
        <p:spPr/>
        <p:txBody>
          <a:bodyPr/>
          <a:lstStyle/>
          <a:p>
            <a:fld id="{054F642A-1347-40E3-ABF3-3DBE15D3D4D5}" type="slidenum">
              <a:rPr lang="en-IN" smtClean="0"/>
              <a:t>43</a:t>
            </a:fld>
            <a:endParaRPr lang="en-IN"/>
          </a:p>
        </p:txBody>
      </p:sp>
      <p:pic>
        <p:nvPicPr>
          <p:cNvPr id="4" name="Picture 3">
            <a:extLst>
              <a:ext uri="{FF2B5EF4-FFF2-40B4-BE49-F238E27FC236}">
                <a16:creationId xmlns:a16="http://schemas.microsoft.com/office/drawing/2014/main" id="{899DC197-EB4D-454F-9835-4C64712038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5499" y="1215390"/>
            <a:ext cx="9501001" cy="3003575"/>
          </a:xfrm>
          <a:prstGeom prst="rect">
            <a:avLst/>
          </a:prstGeom>
          <a:noFill/>
          <a:ln>
            <a:noFill/>
          </a:ln>
        </p:spPr>
      </p:pic>
    </p:spTree>
    <p:extLst>
      <p:ext uri="{BB962C8B-B14F-4D97-AF65-F5344CB8AC3E}">
        <p14:creationId xmlns:p14="http://schemas.microsoft.com/office/powerpoint/2010/main" val="2215786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1280" y="76200"/>
            <a:ext cx="11978639" cy="6645275"/>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6</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RESULTS</a:t>
            </a: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Fig.6.7:View Passengers</a:t>
            </a:r>
          </a:p>
          <a:p>
            <a:pPr algn="just">
              <a:lnSpc>
                <a:spcPct val="150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As soon as we input choice ‘1’ from the admin panel , View passenger panel opens up. In this panel the admin can see the details of the passenger which includes their train no: , name , contact no: , date, seat number and the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pnr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no: as well.</a:t>
            </a:r>
            <a:r>
              <a:rPr lang="en-US" sz="14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endParaRPr>
          </a:p>
        </p:txBody>
      </p:sp>
      <p:sp>
        <p:nvSpPr>
          <p:cNvPr id="2" name="Slide Number Placeholder 1">
            <a:extLst>
              <a:ext uri="{FF2B5EF4-FFF2-40B4-BE49-F238E27FC236}">
                <a16:creationId xmlns:a16="http://schemas.microsoft.com/office/drawing/2014/main" id="{EF50AAB4-72DC-426D-A040-C783E4D9D9FC}"/>
              </a:ext>
            </a:extLst>
          </p:cNvPr>
          <p:cNvSpPr>
            <a:spLocks noGrp="1"/>
          </p:cNvSpPr>
          <p:nvPr>
            <p:ph type="sldNum" sz="quarter" idx="12"/>
          </p:nvPr>
        </p:nvSpPr>
        <p:spPr/>
        <p:txBody>
          <a:bodyPr/>
          <a:lstStyle/>
          <a:p>
            <a:fld id="{054F642A-1347-40E3-ABF3-3DBE15D3D4D5}" type="slidenum">
              <a:rPr lang="en-IN" smtClean="0"/>
              <a:t>44</a:t>
            </a:fld>
            <a:endParaRPr lang="en-IN"/>
          </a:p>
        </p:txBody>
      </p:sp>
      <p:pic>
        <p:nvPicPr>
          <p:cNvPr id="6" name="Picture 5">
            <a:extLst>
              <a:ext uri="{FF2B5EF4-FFF2-40B4-BE49-F238E27FC236}">
                <a16:creationId xmlns:a16="http://schemas.microsoft.com/office/drawing/2014/main" id="{E40D8179-93BB-43FB-A2B4-46623E5C43CC}"/>
              </a:ext>
            </a:extLst>
          </p:cNvPr>
          <p:cNvPicPr>
            <a:picLocks noChangeAspect="1"/>
          </p:cNvPicPr>
          <p:nvPr/>
        </p:nvPicPr>
        <p:blipFill>
          <a:blip r:embed="rId2"/>
          <a:stretch>
            <a:fillRect/>
          </a:stretch>
        </p:blipFill>
        <p:spPr>
          <a:xfrm>
            <a:off x="584199" y="1010758"/>
            <a:ext cx="11023601" cy="3561241"/>
          </a:xfrm>
          <a:prstGeom prst="rect">
            <a:avLst/>
          </a:prstGeom>
        </p:spPr>
      </p:pic>
    </p:spTree>
    <p:extLst>
      <p:ext uri="{BB962C8B-B14F-4D97-AF65-F5344CB8AC3E}">
        <p14:creationId xmlns:p14="http://schemas.microsoft.com/office/powerpoint/2010/main" val="37466189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81280" y="76200"/>
            <a:ext cx="11978639" cy="6645275"/>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6</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RESULTS</a:t>
            </a: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Fig.6.8:Add Train</a:t>
            </a:r>
          </a:p>
          <a:p>
            <a:pPr algn="just">
              <a:lnSpc>
                <a:spcPct val="150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When we input choice ‘2’ from the admin panel we are redirected to the add train panel. This is the panel where the admin can add the train details mentioning the train no: , arrival and departure place , arrival and departure time, PNR Status , and no: of he seats required and the price of the seats as well. </a:t>
            </a:r>
            <a:r>
              <a:rPr lang="en-US" sz="14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endParaRPr>
          </a:p>
        </p:txBody>
      </p:sp>
      <p:sp>
        <p:nvSpPr>
          <p:cNvPr id="2" name="Slide Number Placeholder 1">
            <a:extLst>
              <a:ext uri="{FF2B5EF4-FFF2-40B4-BE49-F238E27FC236}">
                <a16:creationId xmlns:a16="http://schemas.microsoft.com/office/drawing/2014/main" id="{EF50AAB4-72DC-426D-A040-C783E4D9D9FC}"/>
              </a:ext>
            </a:extLst>
          </p:cNvPr>
          <p:cNvSpPr>
            <a:spLocks noGrp="1"/>
          </p:cNvSpPr>
          <p:nvPr>
            <p:ph type="sldNum" sz="quarter" idx="12"/>
          </p:nvPr>
        </p:nvSpPr>
        <p:spPr/>
        <p:txBody>
          <a:bodyPr/>
          <a:lstStyle/>
          <a:p>
            <a:fld id="{054F642A-1347-40E3-ABF3-3DBE15D3D4D5}" type="slidenum">
              <a:rPr lang="en-IN" smtClean="0"/>
              <a:t>45</a:t>
            </a:fld>
            <a:endParaRPr lang="en-IN"/>
          </a:p>
        </p:txBody>
      </p:sp>
      <p:pic>
        <p:nvPicPr>
          <p:cNvPr id="6" name="Picture 5">
            <a:extLst>
              <a:ext uri="{FF2B5EF4-FFF2-40B4-BE49-F238E27FC236}">
                <a16:creationId xmlns:a16="http://schemas.microsoft.com/office/drawing/2014/main" id="{9AC6D6CF-1F55-4709-BBEB-BAF067438D02}"/>
              </a:ext>
            </a:extLst>
          </p:cNvPr>
          <p:cNvPicPr>
            <a:picLocks noChangeAspect="1"/>
          </p:cNvPicPr>
          <p:nvPr/>
        </p:nvPicPr>
        <p:blipFill>
          <a:blip r:embed="rId2"/>
          <a:stretch>
            <a:fillRect/>
          </a:stretch>
        </p:blipFill>
        <p:spPr>
          <a:xfrm>
            <a:off x="2407920" y="1119885"/>
            <a:ext cx="7376160" cy="3813365"/>
          </a:xfrm>
          <a:prstGeom prst="rect">
            <a:avLst/>
          </a:prstGeom>
        </p:spPr>
      </p:pic>
    </p:spTree>
    <p:extLst>
      <p:ext uri="{BB962C8B-B14F-4D97-AF65-F5344CB8AC3E}">
        <p14:creationId xmlns:p14="http://schemas.microsoft.com/office/powerpoint/2010/main" val="3846031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2</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OBJECTIVE</a:t>
            </a:r>
          </a:p>
          <a:p>
            <a:pPr algn="just">
              <a:lnSpc>
                <a:spcPct val="150000"/>
              </a:lnSpc>
            </a:pPr>
            <a:r>
              <a:rPr lang="en-US" sz="12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 objective of our project is to develop a system which will serve as a medium for peoples to book a ticket to travel through railways. The main goal is to ease the process of ticket booking by avoiding the hectic process to stand in a queue and book the ticket. This project intends to improve the railway administration system, which will be useful for both authorities and passengers.</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0FDB991-FF01-491D-8581-66892AE0B33A}"/>
              </a:ext>
            </a:extLst>
          </p:cNvPr>
          <p:cNvSpPr>
            <a:spLocks noGrp="1"/>
          </p:cNvSpPr>
          <p:nvPr>
            <p:ph type="sldNum" sz="quarter" idx="12"/>
          </p:nvPr>
        </p:nvSpPr>
        <p:spPr/>
        <p:txBody>
          <a:bodyPr/>
          <a:lstStyle/>
          <a:p>
            <a:fld id="{054F642A-1347-40E3-ABF3-3DBE15D3D4D5}" type="slidenum">
              <a:rPr lang="en-IN" smtClean="0"/>
              <a:t>5</a:t>
            </a:fld>
            <a:endParaRPr lang="en-IN"/>
          </a:p>
        </p:txBody>
      </p:sp>
    </p:spTree>
    <p:extLst>
      <p:ext uri="{BB962C8B-B14F-4D97-AF65-F5344CB8AC3E}">
        <p14:creationId xmlns:p14="http://schemas.microsoft.com/office/powerpoint/2010/main" val="79492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3</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SYSTEM REQUIREMENTS</a:t>
            </a:r>
          </a:p>
          <a:p>
            <a:pPr algn="just">
              <a:lnSpc>
                <a:spcPct val="150000"/>
              </a:lnSpc>
              <a:spcAft>
                <a:spcPts val="800"/>
              </a:spcAft>
            </a:pPr>
            <a:r>
              <a:rPr lang="en-US" sz="12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3.1 SOFTWARE REQUIREMENTS:</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Language used: C</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Operating System: Windows 7 Or Windows 10</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3.2 HARDWARE REQUIREMENTS:</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 Disk: 512 GB (Minimum)</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Processor: Intel-i3 (Minimum)</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285BAC4-7460-491E-B1E3-BBBD5BB15C14}"/>
              </a:ext>
            </a:extLst>
          </p:cNvPr>
          <p:cNvSpPr>
            <a:spLocks noGrp="1"/>
          </p:cNvSpPr>
          <p:nvPr>
            <p:ph type="sldNum" sz="quarter" idx="12"/>
          </p:nvPr>
        </p:nvSpPr>
        <p:spPr/>
        <p:txBody>
          <a:bodyPr/>
          <a:lstStyle/>
          <a:p>
            <a:fld id="{054F642A-1347-40E3-ABF3-3DBE15D3D4D5}" type="slidenum">
              <a:rPr lang="en-IN" smtClean="0"/>
              <a:t>6</a:t>
            </a:fld>
            <a:endParaRPr lang="en-IN"/>
          </a:p>
        </p:txBody>
      </p:sp>
    </p:spTree>
    <p:extLst>
      <p:ext uri="{BB962C8B-B14F-4D97-AF65-F5344CB8AC3E}">
        <p14:creationId xmlns:p14="http://schemas.microsoft.com/office/powerpoint/2010/main" val="1751907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33915" y="136526"/>
            <a:ext cx="11805685" cy="6663870"/>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4</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SYSTEM DESIGN</a:t>
            </a:r>
          </a:p>
          <a:p>
            <a:pPr algn="just">
              <a:lnSpc>
                <a:spcPct val="115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ALGORITHM :</a:t>
            </a:r>
            <a:r>
              <a:rPr lang="en-US" sz="1400" b="0" i="0" dirty="0">
                <a:effectLst/>
                <a:latin typeface="Times New Roman" panose="02020603050405020304" pitchFamily="18" charset="0"/>
                <a:cs typeface="Times New Roman" panose="02020603050405020304" pitchFamily="18" charset="0"/>
              </a:rPr>
              <a:t>Algorithm is </a:t>
            </a:r>
            <a:r>
              <a:rPr lang="en-US" sz="1400" b="1" i="0" dirty="0">
                <a:effectLst/>
                <a:latin typeface="Times New Roman" panose="02020603050405020304" pitchFamily="18" charset="0"/>
                <a:cs typeface="Times New Roman" panose="02020603050405020304" pitchFamily="18" charset="0"/>
              </a:rPr>
              <a:t>a step-by-step procedure</a:t>
            </a:r>
            <a:r>
              <a:rPr lang="en-US" sz="1400" b="0" i="0" dirty="0">
                <a:effectLst/>
                <a:latin typeface="Times New Roman" panose="02020603050405020304" pitchFamily="18" charset="0"/>
                <a:cs typeface="Times New Roman" panose="02020603050405020304" pitchFamily="18" charset="0"/>
              </a:rPr>
              <a:t>, which defines a set of instructions to be executed in a certain order to get the desired output.</a:t>
            </a:r>
            <a:endParaRPr lang="en-US" sz="14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en-IN" sz="1600" b="1" dirty="0">
                <a:effectLst/>
                <a:latin typeface="Times New Roman" panose="02020603050405020304" pitchFamily="18" charset="0"/>
                <a:ea typeface="Arial Unicode MS"/>
                <a:cs typeface="Times New Roman" panose="02020603050405020304" pitchFamily="18" charset="0"/>
              </a:rPr>
              <a:t>Step 1 → Start</a:t>
            </a:r>
            <a:endParaRPr lang="en-IN" sz="1600"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sz="1600" b="1" dirty="0">
                <a:effectLst/>
                <a:latin typeface="Times New Roman" panose="02020603050405020304" pitchFamily="18" charset="0"/>
                <a:ea typeface="Arial Unicode MS"/>
                <a:cs typeface="Times New Roman" panose="02020603050405020304" pitchFamily="18" charset="0"/>
              </a:rPr>
              <a:t>Step 2 → </a:t>
            </a:r>
            <a:r>
              <a:rPr lang="en-IN" sz="1600" dirty="0">
                <a:effectLst/>
                <a:latin typeface="Times New Roman" panose="02020603050405020304" pitchFamily="18" charset="0"/>
                <a:ea typeface="Arial Unicode MS"/>
                <a:cs typeface="Times New Roman" panose="02020603050405020304" pitchFamily="18" charset="0"/>
              </a:rPr>
              <a:t>print</a:t>
            </a:r>
          </a:p>
          <a:p>
            <a:pPr algn="just">
              <a:lnSpc>
                <a:spcPct val="115000"/>
              </a:lnSpc>
            </a:pPr>
            <a:r>
              <a:rPr lang="en-IN" sz="1600" dirty="0">
                <a:latin typeface="Times New Roman" panose="02020603050405020304" pitchFamily="18" charset="0"/>
                <a:ea typeface="Arial Unicode MS"/>
                <a:cs typeface="Times New Roman" panose="02020603050405020304" pitchFamily="18" charset="0"/>
              </a:rPr>
              <a:t>		</a:t>
            </a:r>
            <a:r>
              <a:rPr lang="en-IN" sz="1600" dirty="0">
                <a:effectLst/>
                <a:latin typeface="Times New Roman" panose="02020603050405020304" pitchFamily="18" charset="0"/>
                <a:ea typeface="Arial Unicode MS"/>
                <a:cs typeface="Times New Roman" panose="02020603050405020304" pitchFamily="18" charset="0"/>
              </a:rPr>
              <a:t>1.Passenger</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sz="1600" dirty="0">
                <a:effectLst/>
                <a:latin typeface="Times New Roman" panose="02020603050405020304" pitchFamily="18" charset="0"/>
                <a:ea typeface="Arial" panose="020B0604020202020204" pitchFamily="34" charset="0"/>
                <a:cs typeface="Times New Roman" panose="02020603050405020304" pitchFamily="18" charset="0"/>
              </a:rPr>
              <a:t>		2. Admin</a:t>
            </a:r>
          </a:p>
          <a:p>
            <a:pPr marL="457200" indent="457200" algn="just">
              <a:lnSpc>
                <a:spcPct val="115000"/>
              </a:lnSpc>
            </a:pPr>
            <a:r>
              <a:rPr lang="en-IN" sz="1600" dirty="0">
                <a:effectLst/>
                <a:latin typeface="Times New Roman" panose="02020603050405020304" pitchFamily="18" charset="0"/>
                <a:ea typeface="Arial" panose="020B0604020202020204" pitchFamily="34" charset="0"/>
                <a:cs typeface="Times New Roman" panose="02020603050405020304" pitchFamily="18" charset="0"/>
              </a:rPr>
              <a:t>	3. </a:t>
            </a:r>
            <a:r>
              <a:rPr lang="en-IN" sz="1600" dirty="0">
                <a:latin typeface="Times New Roman" panose="02020603050405020304" pitchFamily="18" charset="0"/>
                <a:ea typeface="Arial" panose="020B0604020202020204" pitchFamily="34" charset="0"/>
                <a:cs typeface="Times New Roman" panose="02020603050405020304" pitchFamily="18" charset="0"/>
              </a:rPr>
              <a:t>Exit</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sz="1600" b="1" dirty="0">
                <a:effectLst/>
                <a:latin typeface="Times New Roman" panose="02020603050405020304" pitchFamily="18" charset="0"/>
                <a:ea typeface="Arial Unicode MS"/>
                <a:cs typeface="Times New Roman" panose="02020603050405020304" pitchFamily="18" charset="0"/>
              </a:rPr>
              <a:t>Step 4 → </a:t>
            </a:r>
            <a:r>
              <a:rPr lang="en-IN" sz="1600" dirty="0">
                <a:effectLst/>
                <a:latin typeface="Times New Roman" panose="02020603050405020304" pitchFamily="18" charset="0"/>
                <a:ea typeface="Arial Unicode MS"/>
                <a:cs typeface="Times New Roman" panose="02020603050405020304" pitchFamily="18" charset="0"/>
              </a:rPr>
              <a:t>Read Choice</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sz="1600" b="1" dirty="0">
                <a:effectLst/>
                <a:latin typeface="Times New Roman" panose="02020603050405020304" pitchFamily="18" charset="0"/>
                <a:ea typeface="Arial Unicode MS"/>
                <a:cs typeface="Times New Roman" panose="02020603050405020304" pitchFamily="18" charset="0"/>
              </a:rPr>
              <a:t>Step 5 →</a:t>
            </a:r>
            <a:r>
              <a:rPr lang="en-IN" sz="1600" dirty="0">
                <a:effectLst/>
                <a:latin typeface="Times New Roman" panose="02020603050405020304" pitchFamily="18" charset="0"/>
                <a:ea typeface="Arial Unicode MS"/>
                <a:cs typeface="Times New Roman" panose="02020603050405020304" pitchFamily="18" charset="0"/>
              </a:rPr>
              <a:t> Switch case →Case 1 : Passenger</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sz="1600" dirty="0">
                <a:effectLst/>
                <a:latin typeface="Times New Roman" panose="02020603050405020304" pitchFamily="18" charset="0"/>
                <a:ea typeface="Arial" panose="020B0604020202020204" pitchFamily="34" charset="0"/>
                <a:cs typeface="Times New Roman" panose="02020603050405020304" pitchFamily="18" charset="0"/>
              </a:rPr>
              <a:t>	               	    Case 2 : Admin</a:t>
            </a:r>
          </a:p>
          <a:p>
            <a:pPr algn="just">
              <a:lnSpc>
                <a:spcPct val="115000"/>
              </a:lnSpc>
            </a:pPr>
            <a:r>
              <a:rPr lang="en-IN" sz="1600" dirty="0">
                <a:effectLst/>
                <a:latin typeface="Times New Roman" panose="02020603050405020304" pitchFamily="18" charset="0"/>
                <a:ea typeface="Arial" panose="020B0604020202020204" pitchFamily="34" charset="0"/>
                <a:cs typeface="Times New Roman" panose="02020603050405020304" pitchFamily="18" charset="0"/>
              </a:rPr>
              <a:t>	               	    Case 3 : Exit</a:t>
            </a:r>
          </a:p>
          <a:p>
            <a:pPr algn="just"/>
            <a:r>
              <a:rPr lang="en-IN" sz="1600" dirty="0">
                <a:effectLst/>
                <a:latin typeface="Times New Roman" panose="02020603050405020304" pitchFamily="18" charset="0"/>
                <a:ea typeface="Arial" panose="020B0604020202020204" pitchFamily="34" charset="0"/>
                <a:cs typeface="Times New Roman" panose="02020603050405020304" pitchFamily="18" charset="0"/>
              </a:rPr>
              <a:t>		    Default : print “</a:t>
            </a:r>
            <a:r>
              <a:rPr lang="en-IN" sz="1600" b="0" dirty="0">
                <a:effectLst/>
                <a:latin typeface="Times New Roman" panose="02020603050405020304" pitchFamily="18" charset="0"/>
                <a:cs typeface="Times New Roman" panose="02020603050405020304" pitchFamily="18" charset="0"/>
              </a:rPr>
              <a:t>YOU ENTERED WRONG CHOICE”</a:t>
            </a:r>
          </a:p>
        </p:txBody>
      </p:sp>
      <p:sp>
        <p:nvSpPr>
          <p:cNvPr id="2" name="Slide Number Placeholder 1">
            <a:extLst>
              <a:ext uri="{FF2B5EF4-FFF2-40B4-BE49-F238E27FC236}">
                <a16:creationId xmlns:a16="http://schemas.microsoft.com/office/drawing/2014/main" id="{3102BDC1-453E-4C00-A924-AE80FF4D2A47}"/>
              </a:ext>
            </a:extLst>
          </p:cNvPr>
          <p:cNvSpPr>
            <a:spLocks noGrp="1"/>
          </p:cNvSpPr>
          <p:nvPr>
            <p:ph type="sldNum" sz="quarter" idx="12"/>
          </p:nvPr>
        </p:nvSpPr>
        <p:spPr/>
        <p:txBody>
          <a:bodyPr/>
          <a:lstStyle/>
          <a:p>
            <a:fld id="{054F642A-1347-40E3-ABF3-3DBE15D3D4D5}" type="slidenum">
              <a:rPr lang="en-IN" smtClean="0"/>
              <a:t>7</a:t>
            </a:fld>
            <a:endParaRPr lang="en-IN" dirty="0"/>
          </a:p>
        </p:txBody>
      </p:sp>
    </p:spTree>
    <p:extLst>
      <p:ext uri="{BB962C8B-B14F-4D97-AF65-F5344CB8AC3E}">
        <p14:creationId xmlns:p14="http://schemas.microsoft.com/office/powerpoint/2010/main" val="848548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33915" y="136526"/>
            <a:ext cx="11805685" cy="6663870"/>
          </a:xfrm>
        </p:spPr>
        <p:txBody>
          <a:bodyPr>
            <a:normAutofit fontScale="92500" lnSpcReduction="20000"/>
          </a:bodyPr>
          <a:lstStyle/>
          <a:p>
            <a:pPr algn="just">
              <a:lnSpc>
                <a:spcPct val="150000"/>
              </a:lnSpc>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CHAPTER 4</a:t>
            </a:r>
          </a:p>
          <a:p>
            <a:pPr>
              <a:lnSpc>
                <a:spcPct val="150000"/>
              </a:lnSpc>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SYSTEM DESIGN</a:t>
            </a:r>
          </a:p>
          <a:p>
            <a:pPr algn="just">
              <a:lnSpc>
                <a:spcPct val="115000"/>
              </a:lnSpc>
            </a:pPr>
            <a:r>
              <a:rPr lang="en-US" sz="1700" b="1" dirty="0">
                <a:latin typeface="Times New Roman" panose="02020603050405020304" pitchFamily="18" charset="0"/>
                <a:ea typeface="Calibri" panose="020F0502020204030204" pitchFamily="34" charset="0"/>
                <a:cs typeface="Times New Roman" panose="02020603050405020304" pitchFamily="18" charset="0"/>
              </a:rPr>
              <a:t>ALGORITHM :</a:t>
            </a:r>
          </a:p>
          <a:p>
            <a:pPr algn="just">
              <a:lnSpc>
                <a:spcPct val="115000"/>
              </a:lnSpc>
            </a:pPr>
            <a:r>
              <a:rPr lang="en-IN" sz="1700" dirty="0">
                <a:effectLst/>
                <a:latin typeface="Times New Roman" panose="02020603050405020304" pitchFamily="18" charset="0"/>
                <a:ea typeface="Arial Unicode MS"/>
                <a:cs typeface="Times New Roman" panose="02020603050405020304" pitchFamily="18" charset="0"/>
              </a:rPr>
              <a:t>Step 6 → If Case 1: print</a:t>
            </a:r>
            <a:endParaRPr lang="en-IN" sz="1700" dirty="0">
              <a:effectLst/>
              <a:latin typeface="Times New Roman" panose="02020603050405020304" pitchFamily="18" charset="0"/>
              <a:ea typeface="Arial" panose="020B0604020202020204" pitchFamily="34" charset="0"/>
              <a:cs typeface="Times New Roman" panose="02020603050405020304" pitchFamily="18" charset="0"/>
            </a:endParaRPr>
          </a:p>
          <a:p>
            <a:pPr indent="457200" algn="just">
              <a:lnSpc>
                <a:spcPct val="115000"/>
              </a:lnSpc>
            </a:pPr>
            <a:r>
              <a:rPr lang="en-IN" sz="1700" dirty="0">
                <a:effectLst/>
                <a:latin typeface="Times New Roman" panose="02020603050405020304" pitchFamily="18" charset="0"/>
                <a:ea typeface="Arial Unicode MS"/>
                <a:cs typeface="Times New Roman" panose="02020603050405020304" pitchFamily="18" charset="0"/>
              </a:rPr>
              <a:t>→ AVAILABLE TRAINS</a:t>
            </a:r>
            <a:endParaRPr lang="en-IN" sz="1700" dirty="0">
              <a:effectLst/>
              <a:latin typeface="Times New Roman" panose="02020603050405020304" pitchFamily="18" charset="0"/>
              <a:ea typeface="Arial" panose="020B0604020202020204" pitchFamily="34" charset="0"/>
              <a:cs typeface="Times New Roman" panose="02020603050405020304" pitchFamily="18" charset="0"/>
            </a:endParaRPr>
          </a:p>
          <a:p>
            <a:pPr indent="457200" algn="just">
              <a:lnSpc>
                <a:spcPct val="115000"/>
              </a:lnSpc>
            </a:pPr>
            <a:r>
              <a:rPr lang="en-IN" sz="1700" dirty="0">
                <a:effectLst/>
                <a:latin typeface="Times New Roman" panose="02020603050405020304" pitchFamily="18" charset="0"/>
                <a:ea typeface="Arial Unicode MS"/>
                <a:cs typeface="Times New Roman" panose="02020603050405020304" pitchFamily="18" charset="0"/>
              </a:rPr>
              <a:t>→ MAKE RESERVATION</a:t>
            </a:r>
          </a:p>
          <a:p>
            <a:pPr indent="457200" algn="just">
              <a:lnSpc>
                <a:spcPct val="115000"/>
              </a:lnSpc>
            </a:pPr>
            <a:r>
              <a:rPr lang="en-IN" sz="1700" dirty="0">
                <a:effectLst/>
                <a:latin typeface="Times New Roman" panose="02020603050405020304" pitchFamily="18" charset="0"/>
                <a:ea typeface="Arial Unicode MS"/>
                <a:cs typeface="Times New Roman" panose="02020603050405020304" pitchFamily="18" charset="0"/>
              </a:rPr>
              <a:t>→ CANCEL RESERVATION</a:t>
            </a:r>
            <a:endParaRPr lang="en-IN" sz="1700" dirty="0">
              <a:effectLst/>
              <a:latin typeface="Times New Roman" panose="02020603050405020304" pitchFamily="18" charset="0"/>
              <a:ea typeface="Arial" panose="020B0604020202020204" pitchFamily="34" charset="0"/>
              <a:cs typeface="Times New Roman" panose="02020603050405020304" pitchFamily="18" charset="0"/>
            </a:endParaRPr>
          </a:p>
          <a:p>
            <a:pPr indent="457200" algn="just">
              <a:lnSpc>
                <a:spcPct val="115000"/>
              </a:lnSpc>
            </a:pPr>
            <a:r>
              <a:rPr lang="en-IN" sz="1700" dirty="0">
                <a:effectLst/>
                <a:latin typeface="Times New Roman" panose="02020603050405020304" pitchFamily="18" charset="0"/>
                <a:ea typeface="Arial Unicode MS"/>
                <a:cs typeface="Times New Roman" panose="02020603050405020304" pitchFamily="18" charset="0"/>
              </a:rPr>
              <a:t>→ PNR STATUS</a:t>
            </a:r>
          </a:p>
          <a:p>
            <a:pPr indent="457200" algn="just">
              <a:lnSpc>
                <a:spcPct val="115000"/>
              </a:lnSpc>
            </a:pPr>
            <a:r>
              <a:rPr lang="en-IN" sz="1700" dirty="0">
                <a:effectLst/>
                <a:latin typeface="Times New Roman" panose="02020603050405020304" pitchFamily="18" charset="0"/>
                <a:ea typeface="Arial Unicode MS"/>
                <a:cs typeface="Times New Roman" panose="02020603050405020304" pitchFamily="18" charset="0"/>
              </a:rPr>
              <a:t>→ FOOD CATERING</a:t>
            </a:r>
            <a:endParaRPr lang="en-IN" sz="1700" dirty="0">
              <a:effectLst/>
              <a:latin typeface="Times New Roman" panose="02020603050405020304" pitchFamily="18" charset="0"/>
              <a:ea typeface="Arial" panose="020B0604020202020204" pitchFamily="34" charset="0"/>
              <a:cs typeface="Times New Roman" panose="02020603050405020304" pitchFamily="18" charset="0"/>
            </a:endParaRPr>
          </a:p>
          <a:p>
            <a:pPr indent="457200" algn="just">
              <a:lnSpc>
                <a:spcPct val="115000"/>
              </a:lnSpc>
            </a:pPr>
            <a:r>
              <a:rPr lang="en-IN" sz="1700" dirty="0">
                <a:effectLst/>
                <a:latin typeface="Times New Roman" panose="02020603050405020304" pitchFamily="18" charset="0"/>
                <a:ea typeface="Arial Unicode MS"/>
                <a:cs typeface="Times New Roman" panose="02020603050405020304" pitchFamily="18" charset="0"/>
              </a:rPr>
              <a:t>→ MAIN MENU</a:t>
            </a:r>
            <a:endParaRPr lang="en-IN" sz="1700" dirty="0">
              <a:effectLst/>
              <a:latin typeface="Times New Roman" panose="02020603050405020304" pitchFamily="18" charset="0"/>
              <a:ea typeface="Arial" panose="020B0604020202020204" pitchFamily="34" charset="0"/>
              <a:cs typeface="Times New Roman" panose="02020603050405020304" pitchFamily="18" charset="0"/>
            </a:endParaRPr>
          </a:p>
          <a:p>
            <a:pPr indent="457200" algn="just">
              <a:lnSpc>
                <a:spcPct val="115000"/>
              </a:lnSpc>
            </a:pPr>
            <a:endParaRPr lang="en-IN" sz="17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sz="1700" dirty="0">
                <a:effectLst/>
                <a:latin typeface="Times New Roman" panose="02020603050405020304" pitchFamily="18" charset="0"/>
                <a:ea typeface="Arial Unicode MS"/>
                <a:cs typeface="Times New Roman" panose="02020603050405020304" pitchFamily="18" charset="0"/>
              </a:rPr>
              <a:t>Step 7 → If Case 2: print</a:t>
            </a:r>
            <a:endParaRPr lang="en-IN" sz="1700" dirty="0">
              <a:effectLst/>
              <a:latin typeface="Times New Roman" panose="02020603050405020304" pitchFamily="18" charset="0"/>
              <a:ea typeface="Arial" panose="020B0604020202020204" pitchFamily="34" charset="0"/>
              <a:cs typeface="Times New Roman" panose="02020603050405020304" pitchFamily="18" charset="0"/>
            </a:endParaRPr>
          </a:p>
          <a:p>
            <a:pPr indent="457200" algn="just">
              <a:lnSpc>
                <a:spcPct val="115000"/>
              </a:lnSpc>
            </a:pPr>
            <a:r>
              <a:rPr lang="en-IN" sz="1700" dirty="0">
                <a:effectLst/>
                <a:latin typeface="Times New Roman" panose="02020603050405020304" pitchFamily="18" charset="0"/>
                <a:ea typeface="Arial Unicode MS"/>
                <a:cs typeface="Times New Roman" panose="02020603050405020304" pitchFamily="18" charset="0"/>
              </a:rPr>
              <a:t>→ VIEW PASSENGERS</a:t>
            </a:r>
            <a:endParaRPr lang="en-IN" sz="1700" dirty="0">
              <a:effectLst/>
              <a:latin typeface="Times New Roman" panose="02020603050405020304" pitchFamily="18" charset="0"/>
              <a:ea typeface="Arial" panose="020B0604020202020204" pitchFamily="34" charset="0"/>
              <a:cs typeface="Times New Roman" panose="02020603050405020304" pitchFamily="18" charset="0"/>
            </a:endParaRPr>
          </a:p>
          <a:p>
            <a:pPr indent="457200" algn="just">
              <a:lnSpc>
                <a:spcPct val="115000"/>
              </a:lnSpc>
            </a:pPr>
            <a:r>
              <a:rPr lang="en-IN" sz="1700" dirty="0">
                <a:effectLst/>
                <a:latin typeface="Times New Roman" panose="02020603050405020304" pitchFamily="18" charset="0"/>
                <a:ea typeface="Arial Unicode MS"/>
                <a:cs typeface="Times New Roman" panose="02020603050405020304" pitchFamily="18" charset="0"/>
              </a:rPr>
              <a:t>→ ADD TRAIN</a:t>
            </a:r>
            <a:endParaRPr lang="en-IN" sz="1700" dirty="0">
              <a:effectLst/>
              <a:latin typeface="Times New Roman" panose="02020603050405020304" pitchFamily="18" charset="0"/>
              <a:ea typeface="Arial" panose="020B0604020202020204" pitchFamily="34" charset="0"/>
              <a:cs typeface="Times New Roman" panose="02020603050405020304" pitchFamily="18" charset="0"/>
            </a:endParaRPr>
          </a:p>
          <a:p>
            <a:pPr indent="457200" algn="just">
              <a:lnSpc>
                <a:spcPct val="115000"/>
              </a:lnSpc>
            </a:pPr>
            <a:r>
              <a:rPr lang="en-IN" sz="1700" dirty="0">
                <a:effectLst/>
                <a:latin typeface="Times New Roman" panose="02020603050405020304" pitchFamily="18" charset="0"/>
                <a:ea typeface="Arial Unicode MS"/>
                <a:cs typeface="Times New Roman" panose="02020603050405020304" pitchFamily="18" charset="0"/>
              </a:rPr>
              <a:t>→ DELETE TRAIN</a:t>
            </a:r>
          </a:p>
          <a:p>
            <a:pPr indent="457200" algn="just">
              <a:lnSpc>
                <a:spcPct val="115000"/>
              </a:lnSpc>
            </a:pPr>
            <a:r>
              <a:rPr lang="en-IN" sz="1700" kern="1200" dirty="0">
                <a:solidFill>
                  <a:srgbClr val="000000"/>
                </a:solidFill>
                <a:effectLst/>
                <a:latin typeface="Times New Roman" panose="02020603050405020304" pitchFamily="18" charset="0"/>
                <a:ea typeface="Arial Unicode MS"/>
                <a:cs typeface="Times New Roman" panose="02020603050405020304" pitchFamily="18" charset="0"/>
              </a:rPr>
              <a:t>→  MAIN MENU</a:t>
            </a:r>
            <a:endParaRPr lang="en-IN" sz="17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sz="1700" dirty="0">
                <a:effectLst/>
                <a:latin typeface="Times New Roman" panose="02020603050405020304" pitchFamily="18" charset="0"/>
                <a:ea typeface="Arial Unicode MS"/>
                <a:cs typeface="Times New Roman" panose="02020603050405020304" pitchFamily="18" charset="0"/>
              </a:rPr>
              <a:t>Step 8 → If Case 3: Exit</a:t>
            </a:r>
          </a:p>
          <a:p>
            <a:pPr algn="just">
              <a:lnSpc>
                <a:spcPct val="115000"/>
              </a:lnSpc>
            </a:pPr>
            <a:r>
              <a:rPr lang="en-IN" sz="1700" dirty="0">
                <a:latin typeface="Times New Roman" panose="02020603050405020304" pitchFamily="18" charset="0"/>
                <a:ea typeface="Arial" panose="020B0604020202020204" pitchFamily="34" charset="0"/>
                <a:cs typeface="Times New Roman" panose="02020603050405020304" pitchFamily="18" charset="0"/>
              </a:rPr>
              <a:t>Step 9 </a:t>
            </a:r>
            <a:r>
              <a:rPr lang="en-IN" sz="1700" dirty="0">
                <a:effectLst/>
                <a:latin typeface="Times New Roman" panose="02020603050405020304" pitchFamily="18" charset="0"/>
                <a:ea typeface="Arial Unicode MS"/>
                <a:cs typeface="Times New Roman" panose="02020603050405020304" pitchFamily="18" charset="0"/>
              </a:rPr>
              <a:t>→ </a:t>
            </a:r>
            <a:r>
              <a:rPr lang="en-IN" sz="1700" b="1" dirty="0">
                <a:effectLst/>
                <a:latin typeface="Times New Roman" panose="02020603050405020304" pitchFamily="18" charset="0"/>
                <a:ea typeface="Arial Unicode MS"/>
                <a:cs typeface="Times New Roman" panose="02020603050405020304" pitchFamily="18" charset="0"/>
              </a:rPr>
              <a:t>End</a:t>
            </a:r>
            <a:endParaRPr lang="en-IN" sz="1700"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102BDC1-453E-4C00-A924-AE80FF4D2A47}"/>
              </a:ext>
            </a:extLst>
          </p:cNvPr>
          <p:cNvSpPr>
            <a:spLocks noGrp="1"/>
          </p:cNvSpPr>
          <p:nvPr>
            <p:ph type="sldNum" sz="quarter" idx="12"/>
          </p:nvPr>
        </p:nvSpPr>
        <p:spPr/>
        <p:txBody>
          <a:bodyPr/>
          <a:lstStyle/>
          <a:p>
            <a:fld id="{054F642A-1347-40E3-ABF3-3DBE15D3D4D5}" type="slidenum">
              <a:rPr lang="en-IN" smtClean="0"/>
              <a:t>8</a:t>
            </a:fld>
            <a:endParaRPr lang="en-IN" dirty="0"/>
          </a:p>
        </p:txBody>
      </p:sp>
    </p:spTree>
    <p:extLst>
      <p:ext uri="{BB962C8B-B14F-4D97-AF65-F5344CB8AC3E}">
        <p14:creationId xmlns:p14="http://schemas.microsoft.com/office/powerpoint/2010/main" val="330889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33915" y="136526"/>
            <a:ext cx="11805685" cy="6663870"/>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4</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SYSTEM DESIGN</a:t>
            </a:r>
          </a:p>
          <a:p>
            <a:pPr algn="just">
              <a:lnSpc>
                <a:spcPct val="150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 DIAGRAM:</a:t>
            </a:r>
          </a:p>
          <a:p>
            <a:pPr algn="just">
              <a:lnSpc>
                <a:spcPct val="150000"/>
              </a:lnSpc>
            </a:pP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102BDC1-453E-4C00-A924-AE80FF4D2A47}"/>
              </a:ext>
            </a:extLst>
          </p:cNvPr>
          <p:cNvSpPr>
            <a:spLocks noGrp="1"/>
          </p:cNvSpPr>
          <p:nvPr>
            <p:ph type="sldNum" sz="quarter" idx="12"/>
          </p:nvPr>
        </p:nvSpPr>
        <p:spPr/>
        <p:txBody>
          <a:bodyPr/>
          <a:lstStyle/>
          <a:p>
            <a:fld id="{054F642A-1347-40E3-ABF3-3DBE15D3D4D5}" type="slidenum">
              <a:rPr lang="en-IN" smtClean="0"/>
              <a:t>9</a:t>
            </a:fld>
            <a:endParaRPr lang="en-IN" dirty="0"/>
          </a:p>
        </p:txBody>
      </p:sp>
      <p:sp>
        <p:nvSpPr>
          <p:cNvPr id="5" name="Rectangle 4">
            <a:extLst>
              <a:ext uri="{FF2B5EF4-FFF2-40B4-BE49-F238E27FC236}">
                <a16:creationId xmlns:a16="http://schemas.microsoft.com/office/drawing/2014/main" id="{C66C1711-6B02-4802-AA74-746CBE89DDEC}"/>
              </a:ext>
            </a:extLst>
          </p:cNvPr>
          <p:cNvSpPr/>
          <p:nvPr/>
        </p:nvSpPr>
        <p:spPr>
          <a:xfrm>
            <a:off x="262270" y="3493644"/>
            <a:ext cx="1234440" cy="766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1.CHOOSE</a:t>
            </a:r>
          </a:p>
          <a:p>
            <a:pPr algn="ctr"/>
            <a:r>
              <a:rPr lang="en-US" sz="1600" dirty="0">
                <a:latin typeface="Times New Roman" panose="02020603050405020304" pitchFamily="18" charset="0"/>
                <a:cs typeface="Times New Roman" panose="02020603050405020304" pitchFamily="18" charset="0"/>
              </a:rPr>
              <a:t>PANEL</a:t>
            </a:r>
            <a:endParaRPr lang="en-IN" sz="1600" dirty="0">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46C2F9DD-0700-420B-8236-BEFEE933F3A4}"/>
              </a:ext>
            </a:extLst>
          </p:cNvPr>
          <p:cNvCxnSpPr/>
          <p:nvPr/>
        </p:nvCxnSpPr>
        <p:spPr>
          <a:xfrm flipV="1">
            <a:off x="1510887" y="3134360"/>
            <a:ext cx="1016000" cy="58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DBD262D-5F64-4911-9F40-256689E71711}"/>
              </a:ext>
            </a:extLst>
          </p:cNvPr>
          <p:cNvCxnSpPr>
            <a:cxnSpLocks/>
          </p:cNvCxnSpPr>
          <p:nvPr/>
        </p:nvCxnSpPr>
        <p:spPr>
          <a:xfrm>
            <a:off x="1525064" y="3723640"/>
            <a:ext cx="1065852" cy="536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75ABAA27-1EE4-4149-ACE7-E68538C9B151}"/>
              </a:ext>
            </a:extLst>
          </p:cNvPr>
          <p:cNvSpPr/>
          <p:nvPr/>
        </p:nvSpPr>
        <p:spPr>
          <a:xfrm>
            <a:off x="2526887" y="2336731"/>
            <a:ext cx="1849120" cy="9535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1.PASSENGER</a:t>
            </a:r>
            <a:endParaRPr lang="en-IN"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FD02988A-526C-4B62-82B8-0B3D1EC00AE3}"/>
              </a:ext>
            </a:extLst>
          </p:cNvPr>
          <p:cNvSpPr/>
          <p:nvPr/>
        </p:nvSpPr>
        <p:spPr>
          <a:xfrm>
            <a:off x="2569418" y="4130441"/>
            <a:ext cx="1872393" cy="9535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ADMIN</a:t>
            </a:r>
            <a:endParaRPr lang="en-IN" dirty="0">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6BBD53C9-958B-41FB-A878-D3972618D9D6}"/>
              </a:ext>
            </a:extLst>
          </p:cNvPr>
          <p:cNvCxnSpPr>
            <a:cxnSpLocks/>
            <a:stCxn id="10" idx="3"/>
          </p:cNvCxnSpPr>
          <p:nvPr/>
        </p:nvCxnSpPr>
        <p:spPr>
          <a:xfrm>
            <a:off x="4376007" y="2813494"/>
            <a:ext cx="12729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AF8F2E4-82E6-4F79-9CCF-E5E68634B54F}"/>
              </a:ext>
            </a:extLst>
          </p:cNvPr>
          <p:cNvCxnSpPr>
            <a:cxnSpLocks/>
          </p:cNvCxnSpPr>
          <p:nvPr/>
        </p:nvCxnSpPr>
        <p:spPr>
          <a:xfrm>
            <a:off x="5151120" y="1615441"/>
            <a:ext cx="0" cy="251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4701A8-935B-4942-9280-8B61972D3A1A}"/>
              </a:ext>
            </a:extLst>
          </p:cNvPr>
          <p:cNvCxnSpPr>
            <a:cxnSpLocks/>
          </p:cNvCxnSpPr>
          <p:nvPr/>
        </p:nvCxnSpPr>
        <p:spPr>
          <a:xfrm>
            <a:off x="5151120" y="1615441"/>
            <a:ext cx="1300480" cy="1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8A6BBEA-AFA1-42EB-B9D9-D61E799AB57F}"/>
              </a:ext>
            </a:extLst>
          </p:cNvPr>
          <p:cNvCxnSpPr>
            <a:cxnSpLocks/>
          </p:cNvCxnSpPr>
          <p:nvPr/>
        </p:nvCxnSpPr>
        <p:spPr>
          <a:xfrm>
            <a:off x="5176520" y="2245291"/>
            <a:ext cx="13004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3AFA71-77ED-426B-AFA8-F917B3B5D977}"/>
              </a:ext>
            </a:extLst>
          </p:cNvPr>
          <p:cNvCxnSpPr>
            <a:cxnSpLocks/>
          </p:cNvCxnSpPr>
          <p:nvPr/>
        </p:nvCxnSpPr>
        <p:spPr>
          <a:xfrm>
            <a:off x="5151120" y="2813494"/>
            <a:ext cx="1351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C80E1A0-50D8-469E-AFCC-F215E75665CD}"/>
              </a:ext>
            </a:extLst>
          </p:cNvPr>
          <p:cNvCxnSpPr>
            <a:cxnSpLocks/>
          </p:cNvCxnSpPr>
          <p:nvPr/>
        </p:nvCxnSpPr>
        <p:spPr>
          <a:xfrm>
            <a:off x="5151120" y="3429000"/>
            <a:ext cx="1300480" cy="2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A04D97A-DA0D-43CA-9957-73D2D5EB2D3A}"/>
              </a:ext>
            </a:extLst>
          </p:cNvPr>
          <p:cNvCxnSpPr/>
          <p:nvPr/>
        </p:nvCxnSpPr>
        <p:spPr>
          <a:xfrm>
            <a:off x="5151120" y="4117234"/>
            <a:ext cx="1351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A1696CD-3E35-4CE9-8366-9648FD55CF41}"/>
              </a:ext>
            </a:extLst>
          </p:cNvPr>
          <p:cNvCxnSpPr>
            <a:cxnSpLocks/>
          </p:cNvCxnSpPr>
          <p:nvPr/>
        </p:nvCxnSpPr>
        <p:spPr>
          <a:xfrm>
            <a:off x="4441811" y="4733734"/>
            <a:ext cx="7093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9C53017-B4E9-46E3-AA86-5281FF1A41E4}"/>
              </a:ext>
            </a:extLst>
          </p:cNvPr>
          <p:cNvCxnSpPr>
            <a:cxnSpLocks/>
          </p:cNvCxnSpPr>
          <p:nvPr/>
        </p:nvCxnSpPr>
        <p:spPr>
          <a:xfrm>
            <a:off x="5151120" y="4733733"/>
            <a:ext cx="0" cy="1328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B137628-B2B3-44FA-A7BB-434CC2109916}"/>
              </a:ext>
            </a:extLst>
          </p:cNvPr>
          <p:cNvCxnSpPr>
            <a:cxnSpLocks/>
          </p:cNvCxnSpPr>
          <p:nvPr/>
        </p:nvCxnSpPr>
        <p:spPr>
          <a:xfrm>
            <a:off x="5151120" y="4733733"/>
            <a:ext cx="1351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110252F-5BEA-468C-899D-33239C5F6700}"/>
              </a:ext>
            </a:extLst>
          </p:cNvPr>
          <p:cNvCxnSpPr>
            <a:cxnSpLocks/>
          </p:cNvCxnSpPr>
          <p:nvPr/>
        </p:nvCxnSpPr>
        <p:spPr>
          <a:xfrm>
            <a:off x="5151120" y="5390819"/>
            <a:ext cx="1351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78723EC-26AA-46C3-B038-B9AE3614534A}"/>
              </a:ext>
            </a:extLst>
          </p:cNvPr>
          <p:cNvCxnSpPr>
            <a:cxnSpLocks/>
          </p:cNvCxnSpPr>
          <p:nvPr/>
        </p:nvCxnSpPr>
        <p:spPr>
          <a:xfrm>
            <a:off x="5151120" y="6062206"/>
            <a:ext cx="1351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0B1521-8C12-45A9-AAA0-7F9E11F75317}"/>
              </a:ext>
            </a:extLst>
          </p:cNvPr>
          <p:cNvCxnSpPr>
            <a:cxnSpLocks/>
          </p:cNvCxnSpPr>
          <p:nvPr/>
        </p:nvCxnSpPr>
        <p:spPr>
          <a:xfrm flipV="1">
            <a:off x="8270239" y="1615037"/>
            <a:ext cx="1209041" cy="4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BA9B8F5-6AAF-4F61-8D60-302B07BA7DBC}"/>
              </a:ext>
            </a:extLst>
          </p:cNvPr>
          <p:cNvCxnSpPr/>
          <p:nvPr/>
        </p:nvCxnSpPr>
        <p:spPr>
          <a:xfrm flipV="1">
            <a:off x="8281342" y="2224041"/>
            <a:ext cx="1209041" cy="4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1FBD81A-FA29-4387-BD4A-C2F37F433D14}"/>
              </a:ext>
            </a:extLst>
          </p:cNvPr>
          <p:cNvCxnSpPr/>
          <p:nvPr/>
        </p:nvCxnSpPr>
        <p:spPr>
          <a:xfrm flipV="1">
            <a:off x="8251810" y="2813625"/>
            <a:ext cx="1209041" cy="4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6FB4527-5B2F-4650-983B-B607C6EB9C36}"/>
              </a:ext>
            </a:extLst>
          </p:cNvPr>
          <p:cNvCxnSpPr/>
          <p:nvPr/>
        </p:nvCxnSpPr>
        <p:spPr>
          <a:xfrm flipV="1">
            <a:off x="8346548" y="3445851"/>
            <a:ext cx="1209041" cy="4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F70E09D-4CC1-4254-A326-E0BA0780EA0A}"/>
              </a:ext>
            </a:extLst>
          </p:cNvPr>
          <p:cNvCxnSpPr/>
          <p:nvPr/>
        </p:nvCxnSpPr>
        <p:spPr>
          <a:xfrm flipV="1">
            <a:off x="8311997" y="4124038"/>
            <a:ext cx="1209041" cy="4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AB20C07-1E82-4D99-829C-41DFC06A2A9C}"/>
              </a:ext>
            </a:extLst>
          </p:cNvPr>
          <p:cNvCxnSpPr/>
          <p:nvPr/>
        </p:nvCxnSpPr>
        <p:spPr>
          <a:xfrm flipV="1">
            <a:off x="8346547" y="4715584"/>
            <a:ext cx="1209041" cy="4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287F78E-51B1-44F6-BC08-C90A78B2C866}"/>
              </a:ext>
            </a:extLst>
          </p:cNvPr>
          <p:cNvCxnSpPr>
            <a:cxnSpLocks/>
          </p:cNvCxnSpPr>
          <p:nvPr/>
        </p:nvCxnSpPr>
        <p:spPr>
          <a:xfrm flipV="1">
            <a:off x="8270238" y="5446600"/>
            <a:ext cx="1209041" cy="4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3F1CDB2-6FD4-4D5F-83CA-EDF70D805980}"/>
              </a:ext>
            </a:extLst>
          </p:cNvPr>
          <p:cNvCxnSpPr/>
          <p:nvPr/>
        </p:nvCxnSpPr>
        <p:spPr>
          <a:xfrm flipV="1">
            <a:off x="8288963" y="6066214"/>
            <a:ext cx="1209041" cy="4413"/>
          </a:xfrm>
          <a:prstGeom prst="line">
            <a:avLst/>
          </a:prstGeom>
        </p:spPr>
        <p:style>
          <a:lnRef idx="1">
            <a:schemeClr val="accent1"/>
          </a:lnRef>
          <a:fillRef idx="0">
            <a:schemeClr val="accent1"/>
          </a:fillRef>
          <a:effectRef idx="0">
            <a:schemeClr val="accent1"/>
          </a:effectRef>
          <a:fontRef idx="minor">
            <a:schemeClr val="tx1"/>
          </a:fontRef>
        </p:style>
      </p:cxnSp>
      <p:sp>
        <p:nvSpPr>
          <p:cNvPr id="67" name="Flowchart: Process 66">
            <a:extLst>
              <a:ext uri="{FF2B5EF4-FFF2-40B4-BE49-F238E27FC236}">
                <a16:creationId xmlns:a16="http://schemas.microsoft.com/office/drawing/2014/main" id="{B166BA05-C011-4088-9012-499699ECB2DD}"/>
              </a:ext>
            </a:extLst>
          </p:cNvPr>
          <p:cNvSpPr/>
          <p:nvPr/>
        </p:nvSpPr>
        <p:spPr>
          <a:xfrm>
            <a:off x="9446085" y="1077886"/>
            <a:ext cx="2468879" cy="61645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400" b="0" i="0" dirty="0">
                <a:solidFill>
                  <a:srgbClr val="3D3D3D"/>
                </a:solidFill>
                <a:effectLst/>
                <a:latin typeface="Times New Roman" panose="02020603050405020304" pitchFamily="18" charset="0"/>
                <a:cs typeface="Times New Roman" panose="02020603050405020304" pitchFamily="18" charset="0"/>
              </a:rPr>
              <a:t>Check out the available trains.</a:t>
            </a:r>
            <a:endParaRPr lang="en-IN" sz="1400" dirty="0">
              <a:latin typeface="Times New Roman" panose="02020603050405020304" pitchFamily="18" charset="0"/>
              <a:cs typeface="Times New Roman" panose="02020603050405020304" pitchFamily="18" charset="0"/>
            </a:endParaRPr>
          </a:p>
        </p:txBody>
      </p:sp>
      <p:sp>
        <p:nvSpPr>
          <p:cNvPr id="68" name="Flowchart: Process 67">
            <a:extLst>
              <a:ext uri="{FF2B5EF4-FFF2-40B4-BE49-F238E27FC236}">
                <a16:creationId xmlns:a16="http://schemas.microsoft.com/office/drawing/2014/main" id="{6A441B9E-F99F-4486-92F0-21A98ADFB784}"/>
              </a:ext>
            </a:extLst>
          </p:cNvPr>
          <p:cNvSpPr/>
          <p:nvPr/>
        </p:nvSpPr>
        <p:spPr>
          <a:xfrm>
            <a:off x="9446085" y="1754353"/>
            <a:ext cx="2468879" cy="61645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IN" sz="1400" b="0" i="0" dirty="0">
                <a:solidFill>
                  <a:srgbClr val="3D3D3D"/>
                </a:solidFill>
                <a:effectLst/>
                <a:latin typeface="Times New Roman" panose="02020603050405020304" pitchFamily="18" charset="0"/>
                <a:cs typeface="Times New Roman" panose="02020603050405020304" pitchFamily="18" charset="0"/>
              </a:rPr>
              <a:t>To make a reservation.</a:t>
            </a:r>
            <a:endParaRPr lang="en-IN" sz="1400" dirty="0">
              <a:latin typeface="Times New Roman" panose="02020603050405020304" pitchFamily="18" charset="0"/>
              <a:cs typeface="Times New Roman" panose="02020603050405020304" pitchFamily="18" charset="0"/>
            </a:endParaRPr>
          </a:p>
        </p:txBody>
      </p:sp>
      <p:sp>
        <p:nvSpPr>
          <p:cNvPr id="69" name="Flowchart: Process 68">
            <a:extLst>
              <a:ext uri="{FF2B5EF4-FFF2-40B4-BE49-F238E27FC236}">
                <a16:creationId xmlns:a16="http://schemas.microsoft.com/office/drawing/2014/main" id="{C1CEDB5E-1427-437D-812B-D3688DB4E6F7}"/>
              </a:ext>
            </a:extLst>
          </p:cNvPr>
          <p:cNvSpPr/>
          <p:nvPr/>
        </p:nvSpPr>
        <p:spPr>
          <a:xfrm>
            <a:off x="9446084" y="2435672"/>
            <a:ext cx="2468879" cy="61645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IN" sz="1400" dirty="0">
                <a:solidFill>
                  <a:srgbClr val="3D3D3D"/>
                </a:solidFill>
                <a:latin typeface="Times New Roman" panose="02020603050405020304" pitchFamily="18" charset="0"/>
                <a:cs typeface="Times New Roman" panose="02020603050405020304" pitchFamily="18" charset="0"/>
              </a:rPr>
              <a:t>F</a:t>
            </a:r>
            <a:r>
              <a:rPr lang="en-IN" sz="1400" b="0" i="0" dirty="0">
                <a:solidFill>
                  <a:srgbClr val="3D3D3D"/>
                </a:solidFill>
                <a:effectLst/>
                <a:latin typeface="Times New Roman" panose="02020603050405020304" pitchFamily="18" charset="0"/>
                <a:cs typeface="Times New Roman" panose="02020603050405020304" pitchFamily="18" charset="0"/>
              </a:rPr>
              <a:t>or </a:t>
            </a:r>
            <a:r>
              <a:rPr lang="en-IN" sz="1400" b="0" i="0" dirty="0" err="1">
                <a:solidFill>
                  <a:srgbClr val="3D3D3D"/>
                </a:solidFill>
                <a:effectLst/>
                <a:latin typeface="Times New Roman" panose="02020603050405020304" pitchFamily="18" charset="0"/>
                <a:cs typeface="Times New Roman" panose="02020603050405020304" pitchFamily="18" charset="0"/>
              </a:rPr>
              <a:t>canceling</a:t>
            </a:r>
            <a:r>
              <a:rPr lang="en-IN" sz="1400" b="0" i="0" dirty="0">
                <a:solidFill>
                  <a:srgbClr val="3D3D3D"/>
                </a:solidFill>
                <a:effectLst/>
                <a:latin typeface="Times New Roman" panose="02020603050405020304" pitchFamily="18" charset="0"/>
                <a:cs typeface="Times New Roman" panose="02020603050405020304" pitchFamily="18" charset="0"/>
              </a:rPr>
              <a:t> a reservation.</a:t>
            </a:r>
            <a:endParaRPr lang="en-IN" sz="1400" dirty="0">
              <a:latin typeface="Times New Roman" panose="02020603050405020304" pitchFamily="18" charset="0"/>
              <a:cs typeface="Times New Roman" panose="02020603050405020304" pitchFamily="18" charset="0"/>
            </a:endParaRPr>
          </a:p>
        </p:txBody>
      </p:sp>
      <p:sp>
        <p:nvSpPr>
          <p:cNvPr id="70" name="Flowchart: Process 69">
            <a:extLst>
              <a:ext uri="{FF2B5EF4-FFF2-40B4-BE49-F238E27FC236}">
                <a16:creationId xmlns:a16="http://schemas.microsoft.com/office/drawing/2014/main" id="{AE20C60C-7B62-4AFA-BF0D-8F372FC96277}"/>
              </a:ext>
            </a:extLst>
          </p:cNvPr>
          <p:cNvSpPr/>
          <p:nvPr/>
        </p:nvSpPr>
        <p:spPr>
          <a:xfrm>
            <a:off x="9460851" y="3122299"/>
            <a:ext cx="2468879" cy="61645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400" b="0" i="0" dirty="0">
                <a:solidFill>
                  <a:srgbClr val="3D3D3D"/>
                </a:solidFill>
                <a:effectLst/>
                <a:latin typeface="Times New Roman" panose="02020603050405020304" pitchFamily="18" charset="0"/>
                <a:cs typeface="Times New Roman" panose="02020603050405020304" pitchFamily="18" charset="0"/>
              </a:rPr>
              <a:t>Check the status of the PNR.</a:t>
            </a:r>
            <a:endParaRPr lang="en-IN" sz="1400" dirty="0">
              <a:latin typeface="Times New Roman" panose="02020603050405020304" pitchFamily="18" charset="0"/>
              <a:cs typeface="Times New Roman" panose="02020603050405020304" pitchFamily="18" charset="0"/>
            </a:endParaRPr>
          </a:p>
        </p:txBody>
      </p:sp>
      <p:sp>
        <p:nvSpPr>
          <p:cNvPr id="71" name="Flowchart: Process 70">
            <a:extLst>
              <a:ext uri="{FF2B5EF4-FFF2-40B4-BE49-F238E27FC236}">
                <a16:creationId xmlns:a16="http://schemas.microsoft.com/office/drawing/2014/main" id="{531E91A9-79D3-43C3-AA28-A29A63CBA41F}"/>
              </a:ext>
            </a:extLst>
          </p:cNvPr>
          <p:cNvSpPr/>
          <p:nvPr/>
        </p:nvSpPr>
        <p:spPr>
          <a:xfrm>
            <a:off x="9446084" y="3810669"/>
            <a:ext cx="2468879" cy="61645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IN" sz="1400" b="0" i="0" dirty="0">
                <a:solidFill>
                  <a:srgbClr val="3D3D3D"/>
                </a:solidFill>
                <a:effectLst/>
                <a:latin typeface="Times New Roman" panose="02020603050405020304" pitchFamily="18" charset="0"/>
                <a:cs typeface="Times New Roman" panose="02020603050405020304" pitchFamily="18" charset="0"/>
              </a:rPr>
              <a:t>For checking the food menu.</a:t>
            </a:r>
            <a:endParaRPr lang="en-IN" sz="1400" dirty="0">
              <a:latin typeface="Times New Roman" panose="02020603050405020304" pitchFamily="18" charset="0"/>
              <a:cs typeface="Times New Roman" panose="02020603050405020304" pitchFamily="18" charset="0"/>
            </a:endParaRPr>
          </a:p>
        </p:txBody>
      </p:sp>
      <p:sp>
        <p:nvSpPr>
          <p:cNvPr id="72" name="Flowchart: Process 71">
            <a:extLst>
              <a:ext uri="{FF2B5EF4-FFF2-40B4-BE49-F238E27FC236}">
                <a16:creationId xmlns:a16="http://schemas.microsoft.com/office/drawing/2014/main" id="{A0D8D639-A833-4E8B-A168-F445A91AF8A0}"/>
              </a:ext>
            </a:extLst>
          </p:cNvPr>
          <p:cNvSpPr/>
          <p:nvPr/>
        </p:nvSpPr>
        <p:spPr>
          <a:xfrm>
            <a:off x="9455771" y="4504578"/>
            <a:ext cx="2468879" cy="61645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400" b="0" i="0" dirty="0">
                <a:solidFill>
                  <a:srgbClr val="3D3D3D"/>
                </a:solidFill>
                <a:effectLst/>
                <a:latin typeface="Times New Roman" panose="02020603050405020304" pitchFamily="18" charset="0"/>
                <a:cs typeface="Times New Roman" panose="02020603050405020304" pitchFamily="18" charset="0"/>
              </a:rPr>
              <a:t>To look at the tickets reserved for passengers.</a:t>
            </a:r>
            <a:endParaRPr lang="en-IN" sz="1400" dirty="0">
              <a:latin typeface="Times New Roman" panose="02020603050405020304" pitchFamily="18" charset="0"/>
              <a:cs typeface="Times New Roman" panose="02020603050405020304" pitchFamily="18" charset="0"/>
            </a:endParaRPr>
          </a:p>
        </p:txBody>
      </p:sp>
      <p:sp>
        <p:nvSpPr>
          <p:cNvPr id="73" name="Flowchart: Process 72">
            <a:extLst>
              <a:ext uri="{FF2B5EF4-FFF2-40B4-BE49-F238E27FC236}">
                <a16:creationId xmlns:a16="http://schemas.microsoft.com/office/drawing/2014/main" id="{75B4811C-647D-4F06-B9F8-DEB8D56B9FBC}"/>
              </a:ext>
            </a:extLst>
          </p:cNvPr>
          <p:cNvSpPr/>
          <p:nvPr/>
        </p:nvSpPr>
        <p:spPr>
          <a:xfrm>
            <a:off x="9446082" y="5172863"/>
            <a:ext cx="2468879" cy="61645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IN" sz="1400" b="0" i="0" dirty="0">
                <a:solidFill>
                  <a:srgbClr val="3D3D3D"/>
                </a:solidFill>
                <a:effectLst/>
                <a:latin typeface="Times New Roman" panose="02020603050405020304" pitchFamily="18" charset="0"/>
                <a:cs typeface="Times New Roman" panose="02020603050405020304" pitchFamily="18" charset="0"/>
              </a:rPr>
              <a:t>For adding a train.</a:t>
            </a:r>
            <a:endParaRPr lang="en-IN" sz="1400" dirty="0">
              <a:latin typeface="Times New Roman" panose="02020603050405020304" pitchFamily="18" charset="0"/>
              <a:cs typeface="Times New Roman" panose="02020603050405020304" pitchFamily="18" charset="0"/>
            </a:endParaRPr>
          </a:p>
        </p:txBody>
      </p:sp>
      <p:sp>
        <p:nvSpPr>
          <p:cNvPr id="74" name="Flowchart: Process 73">
            <a:extLst>
              <a:ext uri="{FF2B5EF4-FFF2-40B4-BE49-F238E27FC236}">
                <a16:creationId xmlns:a16="http://schemas.microsoft.com/office/drawing/2014/main" id="{65ABAA9B-ADA4-4E32-9EA0-C8987340F82E}"/>
              </a:ext>
            </a:extLst>
          </p:cNvPr>
          <p:cNvSpPr/>
          <p:nvPr/>
        </p:nvSpPr>
        <p:spPr>
          <a:xfrm>
            <a:off x="9446083" y="5852049"/>
            <a:ext cx="2468879" cy="61645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IN" sz="1400" b="0" i="0" dirty="0">
                <a:solidFill>
                  <a:srgbClr val="3D3D3D"/>
                </a:solidFill>
                <a:effectLst/>
                <a:latin typeface="Times New Roman" panose="02020603050405020304" pitchFamily="18" charset="0"/>
                <a:cs typeface="Times New Roman" panose="02020603050405020304" pitchFamily="18" charset="0"/>
              </a:rPr>
              <a:t>To delete a train.</a:t>
            </a:r>
            <a:endParaRPr lang="en-IN" sz="1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BE6EC10-B12E-4131-915B-E22F90D7DCB4}"/>
              </a:ext>
            </a:extLst>
          </p:cNvPr>
          <p:cNvSpPr/>
          <p:nvPr/>
        </p:nvSpPr>
        <p:spPr>
          <a:xfrm>
            <a:off x="6460107" y="1370420"/>
            <a:ext cx="1828856" cy="5207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1.AVAILABLE</a:t>
            </a:r>
          </a:p>
          <a:p>
            <a:pPr algn="ctr"/>
            <a:r>
              <a:rPr lang="en-US" sz="1400" dirty="0">
                <a:latin typeface="Times New Roman" panose="02020603050405020304" pitchFamily="18" charset="0"/>
                <a:cs typeface="Times New Roman" panose="02020603050405020304" pitchFamily="18" charset="0"/>
              </a:rPr>
              <a:t>TRAINS</a:t>
            </a:r>
            <a:endParaRPr lang="en-IN" sz="1400" dirty="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0901B638-F91D-4959-806B-B41DEFC59F14}"/>
              </a:ext>
            </a:extLst>
          </p:cNvPr>
          <p:cNvSpPr/>
          <p:nvPr/>
        </p:nvSpPr>
        <p:spPr>
          <a:xfrm>
            <a:off x="6460107" y="1980954"/>
            <a:ext cx="1828856" cy="5207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algn="ctr" rtl="0" eaLnBrk="1" latinLnBrk="0" hangingPunct="1">
              <a:spcBef>
                <a:spcPts val="0"/>
              </a:spcBef>
              <a:spcAft>
                <a:spcPts val="0"/>
              </a:spcAft>
            </a:pPr>
            <a:r>
              <a:rPr lang="en-US" sz="1400" kern="1200" dirty="0">
                <a:solidFill>
                  <a:srgbClr val="000000"/>
                </a:solidFill>
                <a:effectLst/>
                <a:latin typeface="Times New Roman" panose="02020603050405020304" pitchFamily="18" charset="0"/>
                <a:cs typeface="Times New Roman" panose="02020603050405020304" pitchFamily="18" charset="0"/>
              </a:rPr>
              <a:t>2.MAKE</a:t>
            </a:r>
            <a:endParaRPr lang="en-IN" sz="1400" dirty="0">
              <a:effectLst/>
              <a:latin typeface="Times New Roman" panose="02020603050405020304" pitchFamily="18" charset="0"/>
              <a:cs typeface="Times New Roman" panose="02020603050405020304" pitchFamily="18" charset="0"/>
            </a:endParaRPr>
          </a:p>
          <a:p>
            <a:pPr marL="0" algn="ctr" rtl="0" eaLnBrk="1" latinLnBrk="0" hangingPunct="1">
              <a:spcBef>
                <a:spcPts val="0"/>
              </a:spcBef>
              <a:spcAft>
                <a:spcPts val="0"/>
              </a:spcAft>
            </a:pPr>
            <a:r>
              <a:rPr lang="en-US" sz="1400" kern="1200" dirty="0">
                <a:solidFill>
                  <a:srgbClr val="000000"/>
                </a:solidFill>
                <a:effectLst/>
                <a:latin typeface="Times New Roman" panose="02020603050405020304" pitchFamily="18" charset="0"/>
                <a:cs typeface="Times New Roman" panose="02020603050405020304" pitchFamily="18" charset="0"/>
              </a:rPr>
              <a:t>RESERVATION</a:t>
            </a:r>
            <a:endParaRPr lang="en-IN" sz="1400" dirty="0">
              <a:effectLst/>
              <a:latin typeface="Times New Roman" panose="02020603050405020304" pitchFamily="18" charset="0"/>
              <a:cs typeface="Times New Roman" panose="02020603050405020304" pitchFamily="18" charset="0"/>
            </a:endParaRPr>
          </a:p>
        </p:txBody>
      </p:sp>
      <p:sp>
        <p:nvSpPr>
          <p:cNvPr id="57" name="Rectangle 56">
            <a:extLst>
              <a:ext uri="{FF2B5EF4-FFF2-40B4-BE49-F238E27FC236}">
                <a16:creationId xmlns:a16="http://schemas.microsoft.com/office/drawing/2014/main" id="{AD51EFC0-40EE-4D05-9B78-DD17D31B524D}"/>
              </a:ext>
            </a:extLst>
          </p:cNvPr>
          <p:cNvSpPr/>
          <p:nvPr/>
        </p:nvSpPr>
        <p:spPr>
          <a:xfrm>
            <a:off x="6469845" y="2571388"/>
            <a:ext cx="1828856" cy="5207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algn="ctr" rtl="0" eaLnBrk="1" latinLnBrk="0" hangingPunct="1">
              <a:spcBef>
                <a:spcPts val="0"/>
              </a:spcBef>
              <a:spcAft>
                <a:spcPts val="0"/>
              </a:spcAft>
            </a:pPr>
            <a:r>
              <a:rPr lang="en-US" sz="1400" kern="1200" dirty="0">
                <a:solidFill>
                  <a:srgbClr val="000000"/>
                </a:solidFill>
                <a:effectLst/>
                <a:latin typeface="Times New Roman" panose="02020603050405020304" pitchFamily="18" charset="0"/>
                <a:cs typeface="Times New Roman" panose="02020603050405020304" pitchFamily="18" charset="0"/>
              </a:rPr>
              <a:t>3.CANCEL</a:t>
            </a:r>
            <a:endParaRPr lang="en-IN" sz="1400" dirty="0">
              <a:effectLst/>
              <a:latin typeface="Times New Roman" panose="02020603050405020304" pitchFamily="18" charset="0"/>
              <a:cs typeface="Times New Roman" panose="02020603050405020304" pitchFamily="18" charset="0"/>
            </a:endParaRPr>
          </a:p>
          <a:p>
            <a:pPr marL="0" algn="ctr" rtl="0" eaLnBrk="1" latinLnBrk="0" hangingPunct="1">
              <a:spcBef>
                <a:spcPts val="0"/>
              </a:spcBef>
              <a:spcAft>
                <a:spcPts val="0"/>
              </a:spcAft>
            </a:pPr>
            <a:r>
              <a:rPr lang="en-US" sz="1400" kern="1200" dirty="0">
                <a:solidFill>
                  <a:srgbClr val="000000"/>
                </a:solidFill>
                <a:effectLst/>
                <a:latin typeface="Times New Roman" panose="02020603050405020304" pitchFamily="18" charset="0"/>
                <a:cs typeface="Times New Roman" panose="02020603050405020304" pitchFamily="18" charset="0"/>
              </a:rPr>
              <a:t>RESERVATION</a:t>
            </a:r>
            <a:endParaRPr lang="en-IN" sz="1400" dirty="0">
              <a:effectLst/>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8BC4FDD1-E9B2-4D6F-A538-0AABC3810F60}"/>
              </a:ext>
            </a:extLst>
          </p:cNvPr>
          <p:cNvSpPr/>
          <p:nvPr/>
        </p:nvSpPr>
        <p:spPr>
          <a:xfrm>
            <a:off x="6469845" y="3201762"/>
            <a:ext cx="1828856" cy="5207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algn="ctr" rtl="0" eaLnBrk="1" latinLnBrk="0" hangingPunct="1">
              <a:spcBef>
                <a:spcPts val="0"/>
              </a:spcBef>
              <a:spcAft>
                <a:spcPts val="0"/>
              </a:spcAft>
            </a:pPr>
            <a:r>
              <a:rPr lang="en-US" sz="1400" kern="1200" dirty="0">
                <a:solidFill>
                  <a:srgbClr val="000000"/>
                </a:solidFill>
                <a:effectLst/>
                <a:latin typeface="Times New Roman" panose="02020603050405020304" pitchFamily="18" charset="0"/>
                <a:cs typeface="Times New Roman" panose="02020603050405020304" pitchFamily="18" charset="0"/>
              </a:rPr>
              <a:t>4.PNR</a:t>
            </a:r>
            <a:endParaRPr lang="en-IN" sz="1400" dirty="0">
              <a:effectLst/>
              <a:latin typeface="Times New Roman" panose="02020603050405020304" pitchFamily="18" charset="0"/>
              <a:cs typeface="Times New Roman" panose="02020603050405020304" pitchFamily="18" charset="0"/>
            </a:endParaRPr>
          </a:p>
          <a:p>
            <a:pPr marL="0" algn="ctr" rtl="0" eaLnBrk="1" latinLnBrk="0" hangingPunct="1">
              <a:spcBef>
                <a:spcPts val="0"/>
              </a:spcBef>
              <a:spcAft>
                <a:spcPts val="0"/>
              </a:spcAft>
            </a:pPr>
            <a:r>
              <a:rPr lang="en-US" sz="1400" kern="1200" dirty="0">
                <a:solidFill>
                  <a:srgbClr val="000000"/>
                </a:solidFill>
                <a:effectLst/>
                <a:latin typeface="Times New Roman" panose="02020603050405020304" pitchFamily="18" charset="0"/>
                <a:cs typeface="Times New Roman" panose="02020603050405020304" pitchFamily="18" charset="0"/>
              </a:rPr>
              <a:t>STATUS</a:t>
            </a:r>
            <a:endParaRPr lang="en-IN" sz="1400" dirty="0">
              <a:effectLst/>
              <a:latin typeface="Times New Roman" panose="02020603050405020304" pitchFamily="18" charset="0"/>
              <a:cs typeface="Times New Roman" panose="02020603050405020304" pitchFamily="18" charset="0"/>
            </a:endParaRPr>
          </a:p>
        </p:txBody>
      </p:sp>
      <p:sp>
        <p:nvSpPr>
          <p:cNvPr id="75" name="Rectangle 74">
            <a:extLst>
              <a:ext uri="{FF2B5EF4-FFF2-40B4-BE49-F238E27FC236}">
                <a16:creationId xmlns:a16="http://schemas.microsoft.com/office/drawing/2014/main" id="{9AC4C148-29C3-4F1A-8A7C-1AB324C999F6}"/>
              </a:ext>
            </a:extLst>
          </p:cNvPr>
          <p:cNvSpPr/>
          <p:nvPr/>
        </p:nvSpPr>
        <p:spPr>
          <a:xfrm>
            <a:off x="6477000" y="3843588"/>
            <a:ext cx="1828856" cy="5207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algn="ctr" rtl="0" eaLnBrk="1" latinLnBrk="0" hangingPunct="1">
              <a:spcBef>
                <a:spcPts val="0"/>
              </a:spcBef>
              <a:spcAft>
                <a:spcPts val="0"/>
              </a:spcAft>
            </a:pPr>
            <a:r>
              <a:rPr lang="en-US" sz="1400" kern="1200" dirty="0">
                <a:solidFill>
                  <a:srgbClr val="000000"/>
                </a:solidFill>
                <a:effectLst/>
                <a:latin typeface="Times New Roman" panose="02020603050405020304" pitchFamily="18" charset="0"/>
                <a:cs typeface="Times New Roman" panose="02020603050405020304" pitchFamily="18" charset="0"/>
              </a:rPr>
              <a:t>5.FOOD CATERING</a:t>
            </a:r>
            <a:endParaRPr lang="en-IN" sz="1400" dirty="0">
              <a:effectLst/>
              <a:latin typeface="Times New Roman" panose="02020603050405020304" pitchFamily="18" charset="0"/>
              <a:cs typeface="Times New Roman" panose="02020603050405020304" pitchFamily="18" charset="0"/>
            </a:endParaRPr>
          </a:p>
        </p:txBody>
      </p:sp>
      <p:sp>
        <p:nvSpPr>
          <p:cNvPr id="76" name="Rectangle 75">
            <a:extLst>
              <a:ext uri="{FF2B5EF4-FFF2-40B4-BE49-F238E27FC236}">
                <a16:creationId xmlns:a16="http://schemas.microsoft.com/office/drawing/2014/main" id="{481B5B09-5ED3-4025-A2A3-C999E5F53311}"/>
              </a:ext>
            </a:extLst>
          </p:cNvPr>
          <p:cNvSpPr/>
          <p:nvPr/>
        </p:nvSpPr>
        <p:spPr>
          <a:xfrm>
            <a:off x="6517691" y="4455226"/>
            <a:ext cx="1828856" cy="5207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algn="ctr" rtl="0" eaLnBrk="1" latinLnBrk="0" hangingPunct="1">
              <a:spcBef>
                <a:spcPts val="0"/>
              </a:spcBef>
              <a:spcAft>
                <a:spcPts val="0"/>
              </a:spcAft>
            </a:pPr>
            <a:r>
              <a:rPr lang="en-US" sz="1400" kern="1200" dirty="0">
                <a:solidFill>
                  <a:srgbClr val="000000"/>
                </a:solidFill>
                <a:effectLst/>
                <a:latin typeface="Times New Roman" panose="02020603050405020304" pitchFamily="18" charset="0"/>
                <a:cs typeface="Times New Roman" panose="02020603050405020304" pitchFamily="18" charset="0"/>
              </a:rPr>
              <a:t>1.VIEW</a:t>
            </a:r>
            <a:endParaRPr lang="en-IN" sz="1400" dirty="0">
              <a:effectLst/>
              <a:latin typeface="Times New Roman" panose="02020603050405020304" pitchFamily="18" charset="0"/>
              <a:cs typeface="Times New Roman" panose="02020603050405020304" pitchFamily="18" charset="0"/>
            </a:endParaRPr>
          </a:p>
          <a:p>
            <a:pPr marL="0" algn="ctr" rtl="0" eaLnBrk="1" latinLnBrk="0" hangingPunct="1">
              <a:spcBef>
                <a:spcPts val="0"/>
              </a:spcBef>
              <a:spcAft>
                <a:spcPts val="0"/>
              </a:spcAft>
            </a:pPr>
            <a:r>
              <a:rPr lang="en-US" sz="1400" kern="1200" dirty="0">
                <a:solidFill>
                  <a:srgbClr val="000000"/>
                </a:solidFill>
                <a:effectLst/>
                <a:latin typeface="Times New Roman" panose="02020603050405020304" pitchFamily="18" charset="0"/>
                <a:cs typeface="Times New Roman" panose="02020603050405020304" pitchFamily="18" charset="0"/>
              </a:rPr>
              <a:t>PASSENGERS</a:t>
            </a:r>
            <a:endParaRPr lang="en-IN" sz="1400" dirty="0">
              <a:effectLst/>
              <a:latin typeface="Times New Roman" panose="02020603050405020304" pitchFamily="18" charset="0"/>
              <a:cs typeface="Times New Roman" panose="02020603050405020304" pitchFamily="18" charset="0"/>
            </a:endParaRPr>
          </a:p>
        </p:txBody>
      </p:sp>
      <p:sp>
        <p:nvSpPr>
          <p:cNvPr id="77" name="Rectangle 76">
            <a:extLst>
              <a:ext uri="{FF2B5EF4-FFF2-40B4-BE49-F238E27FC236}">
                <a16:creationId xmlns:a16="http://schemas.microsoft.com/office/drawing/2014/main" id="{8798A6C3-A8F5-4F35-B63F-D96441670ED7}"/>
              </a:ext>
            </a:extLst>
          </p:cNvPr>
          <p:cNvSpPr/>
          <p:nvPr/>
        </p:nvSpPr>
        <p:spPr>
          <a:xfrm>
            <a:off x="6477000" y="5174093"/>
            <a:ext cx="1828856" cy="5207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algn="ctr" rtl="0" eaLnBrk="1" latinLnBrk="0" hangingPunct="1">
              <a:spcBef>
                <a:spcPts val="0"/>
              </a:spcBef>
              <a:spcAft>
                <a:spcPts val="0"/>
              </a:spcAft>
            </a:pPr>
            <a:r>
              <a:rPr lang="en-US" sz="1400" kern="1200" dirty="0">
                <a:solidFill>
                  <a:srgbClr val="000000"/>
                </a:solidFill>
                <a:effectLst/>
                <a:latin typeface="Times New Roman" panose="02020603050405020304" pitchFamily="18" charset="0"/>
                <a:ea typeface="+mn-ea"/>
                <a:cs typeface="Times New Roman" panose="02020603050405020304" pitchFamily="18" charset="0"/>
              </a:rPr>
              <a:t>2.ADD TRAIN</a:t>
            </a:r>
            <a:endParaRPr lang="en-IN" sz="1400" dirty="0">
              <a:effectLst/>
            </a:endParaRPr>
          </a:p>
        </p:txBody>
      </p:sp>
      <p:sp>
        <p:nvSpPr>
          <p:cNvPr id="78" name="Rectangle 77">
            <a:extLst>
              <a:ext uri="{FF2B5EF4-FFF2-40B4-BE49-F238E27FC236}">
                <a16:creationId xmlns:a16="http://schemas.microsoft.com/office/drawing/2014/main" id="{225C418E-AC45-458E-BDD5-DF22F0A94377}"/>
              </a:ext>
            </a:extLst>
          </p:cNvPr>
          <p:cNvSpPr/>
          <p:nvPr/>
        </p:nvSpPr>
        <p:spPr>
          <a:xfrm>
            <a:off x="6469146" y="5861479"/>
            <a:ext cx="1828856" cy="5207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algn="ctr" rtl="0" eaLnBrk="1" latinLnBrk="0" hangingPunct="1">
              <a:spcBef>
                <a:spcPts val="0"/>
              </a:spcBef>
              <a:spcAft>
                <a:spcPts val="0"/>
              </a:spcAft>
            </a:pPr>
            <a:r>
              <a:rPr lang="en-US" sz="1400" kern="1200" dirty="0">
                <a:solidFill>
                  <a:srgbClr val="000000"/>
                </a:solidFill>
                <a:effectLst/>
                <a:latin typeface="Times New Roman" panose="02020603050405020304" pitchFamily="18" charset="0"/>
                <a:ea typeface="+mn-ea"/>
                <a:cs typeface="Times New Roman" panose="02020603050405020304" pitchFamily="18" charset="0"/>
              </a:rPr>
              <a:t>3.DELETE TRAIN</a:t>
            </a:r>
            <a:endParaRPr lang="en-IN" sz="1400" dirty="0">
              <a:effectLst/>
            </a:endParaRPr>
          </a:p>
        </p:txBody>
      </p:sp>
    </p:spTree>
    <p:extLst>
      <p:ext uri="{BB962C8B-B14F-4D97-AF65-F5344CB8AC3E}">
        <p14:creationId xmlns:p14="http://schemas.microsoft.com/office/powerpoint/2010/main" val="210291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TotalTime>
  <Words>6760</Words>
  <Application>Microsoft Office PowerPoint</Application>
  <PresentationFormat>Widescreen</PresentationFormat>
  <Paragraphs>888</Paragraphs>
  <Slides>45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euclid_circular_a</vt:lpstr>
      <vt:lpstr>Roboto Regular</vt:lpstr>
      <vt:lpstr>Times New Roman</vt:lpstr>
      <vt:lpstr>Office Theme</vt:lpstr>
      <vt:lpstr>SRM UNIVERSITY ANDHRA PRADESH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UNIVERSITY ANDHRA PRADESH</dc:title>
  <dc:creator>KRISHNA SAI RAJ PONNEBOINA</dc:creator>
  <cp:lastModifiedBy>KRISHNA SAI RAJ PONNEBOINA</cp:lastModifiedBy>
  <cp:revision>357</cp:revision>
  <dcterms:created xsi:type="dcterms:W3CDTF">2021-12-01T07:38:33Z</dcterms:created>
  <dcterms:modified xsi:type="dcterms:W3CDTF">2022-01-03T16:07:02Z</dcterms:modified>
</cp:coreProperties>
</file>