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34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afa0159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afa0159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289daf77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289daf77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289daf77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289daf77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289daf7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289daf7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b106f20d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b106f20d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2b29d2bb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2b29d2bb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2b29d2bb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2b29d2bb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289daf77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289daf77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289daf77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289daf77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289daf77e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289daf77e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289daf77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289daf77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d5a4d382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d5a4d382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2b29d2bb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2b29d2bb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b106f20d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b106f20d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b106f20d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b106f20d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b106f20d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b106f20d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b106f20d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b106f20d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b106f20d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b106f20d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d5a4d38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d5a4d38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6d5a4d382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6d5a4d382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6d5a4d382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6d5a4d382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d5a4d3821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6d5a4d3821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afa015952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afa015952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d5a4d3821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6d5a4d3821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6d5a4d3821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6d5a4d3821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b0f5868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b0f5868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0f5868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b0f5868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b0f5868c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b0f5868c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289daf7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289daf7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afa015952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afa015952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b106f20dd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b106f20dd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NIPIN ESD Protection Diode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1221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Course - Prof. Sandip Lashkare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 Krish Patel</a:t>
            </a:r>
            <a:endParaRPr lang="en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551" y="184750"/>
            <a:ext cx="1138076" cy="1135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175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/>
              <a:t>Electric Field </a:t>
            </a:r>
            <a:endParaRPr sz="2620" b="1"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270000" y="748550"/>
            <a:ext cx="3771900" cy="3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Through, charge profile we can derive the electric field profile: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E_max = 1/ε q N</a:t>
            </a:r>
            <a:r>
              <a:rPr lang="en" sz="1600" b="1" baseline="-2500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 L</a:t>
            </a:r>
            <a:r>
              <a:rPr lang="en" sz="1600" b="1" baseline="-25000"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= (qN</a:t>
            </a:r>
            <a:r>
              <a:rPr lang="en" sz="1600" b="1" baseline="-250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 L</a:t>
            </a:r>
            <a:r>
              <a:rPr lang="en" sz="1600" b="1" baseline="-25000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)/2ε</a:t>
            </a: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The Electric field profile of the Nipin diode shows similarity with the theoretically plotted graph.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Here the p region is under full depletion due to which there is a continuous drop in the value.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538" y="2550925"/>
            <a:ext cx="4327800" cy="24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537" y="480325"/>
            <a:ext cx="4264925" cy="19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Electric Potential </a:t>
            </a:r>
            <a:endParaRPr b="1"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311700" y="1064725"/>
            <a:ext cx="4568100" cy="42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plot shows a symmetric potential drop in the middle, with a potential barrier V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b0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Therefore, the value of 𝑉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𝑏0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equal to the are under the first trapezium in electric field profile.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𝑉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𝑏0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 1/2[𝐿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𝑛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+𝐿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𝑖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+𝐿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𝑝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/2+𝐿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𝑖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]𝐸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𝑚𝑎𝑥</a:t>
            </a:r>
            <a:endParaRPr sz="15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 (𝑞𝑁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𝑑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𝐿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𝑛</a:t>
            </a:r>
            <a:r>
              <a:rPr lang="en" sz="15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)/2𝜀 + (𝑞𝑁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𝑎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𝐿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𝑖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𝐿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)/2𝜀 + (𝑞𝐿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𝑝</a:t>
            </a:r>
            <a:r>
              <a:rPr lang="en" sz="15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𝑁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𝑎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)/8𝜀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Since, 𝐿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𝑛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𝐿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𝑝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have low magnitude so there square value will be negligible.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𝑉</a:t>
            </a:r>
            <a:r>
              <a:rPr lang="en" sz="1500" b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𝑏0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=(𝒒𝑵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𝒂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𝑳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𝒊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𝑳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𝒑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)/𝟐𝜺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800" y="2685100"/>
            <a:ext cx="4010924" cy="21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585" y="378120"/>
            <a:ext cx="4141350" cy="230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 b="1"/>
              <a:t>Plots Analysis</a:t>
            </a:r>
            <a:endParaRPr sz="3620" b="1"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100" y="152400"/>
            <a:ext cx="1043749" cy="10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5502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TLP Plot of Standard Values</a:t>
            </a:r>
            <a:endParaRPr b="1"/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1111"/>
                </a:solidFill>
              </a:rPr>
              <a:t>Rdyn </a:t>
            </a:r>
            <a:r>
              <a:rPr lang="en">
                <a:solidFill>
                  <a:srgbClr val="111111"/>
                </a:solidFill>
              </a:rPr>
              <a:t>is the Resistance experienced by the shunted current , Lesser Rdyn indicates Better Protection as More Current is shunted resulting in lesser current flow to the DUP</a:t>
            </a:r>
            <a:endParaRPr>
              <a:solidFill>
                <a:srgbClr val="11111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11111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111111"/>
                </a:solidFill>
              </a:rPr>
              <a:t>Clamping Voltage (Vₛ)</a:t>
            </a:r>
            <a:r>
              <a:rPr lang="en">
                <a:solidFill>
                  <a:srgbClr val="111111"/>
                </a:solidFill>
              </a:rPr>
              <a:t> is the maximum voltage a Transient Voltage Suppression (TVS) diode or ESD protection device allows across a circuit before it starts conducting heavily to divert excess transient energy</a:t>
            </a:r>
            <a:endParaRPr sz="1300">
              <a:solidFill>
                <a:srgbClr val="111111"/>
              </a:solidFill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4121100" y="692750"/>
            <a:ext cx="331500" cy="12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925" y="492275"/>
            <a:ext cx="5353050" cy="4282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/>
          <p:nvPr/>
        </p:nvSpPr>
        <p:spPr>
          <a:xfrm>
            <a:off x="4056400" y="773575"/>
            <a:ext cx="331500" cy="12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287400" y="187850"/>
            <a:ext cx="409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V</a:t>
            </a:r>
            <a:r>
              <a:rPr lang="en" b="1" i="1" baseline="-25000"/>
              <a:t>b0</a:t>
            </a:r>
            <a:r>
              <a:rPr lang="en" b="1" i="1"/>
              <a:t>with L</a:t>
            </a:r>
            <a:r>
              <a:rPr lang="en" b="1" i="1" baseline="-25000"/>
              <a:t>p</a:t>
            </a:r>
            <a:r>
              <a:rPr lang="en" b="1" i="1"/>
              <a:t>and N</a:t>
            </a:r>
            <a:r>
              <a:rPr lang="en" b="1" i="1" baseline="-25000"/>
              <a:t>a </a:t>
            </a:r>
            <a:r>
              <a:rPr lang="en" b="1" i="1"/>
              <a:t>variance</a:t>
            </a:r>
            <a:endParaRPr b="1" i="1"/>
          </a:p>
        </p:txBody>
      </p:sp>
      <p:sp>
        <p:nvSpPr>
          <p:cNvPr id="171" name="Google Shape;17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725" y="661275"/>
            <a:ext cx="402987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287400" y="1051100"/>
            <a:ext cx="3943200" cy="3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Formula for V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b0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qN</a:t>
            </a:r>
            <a:r>
              <a:rPr lang="en" sz="1600" b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 sz="1600" b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 sz="1600" b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/2ε</a:t>
            </a:r>
            <a:endParaRPr sz="1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observe that the value of V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b0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 we increase the value of L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since it is proportional to V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b0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value of V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b0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increase linearly initial for all value of L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but it begins to saturate for higher values of L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235500" y="25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V</a:t>
            </a:r>
            <a:r>
              <a:rPr lang="en" b="1" i="1" baseline="-25000"/>
              <a:t>b0</a:t>
            </a:r>
            <a:r>
              <a:rPr lang="en" b="1" i="1"/>
              <a:t> with N</a:t>
            </a:r>
            <a:r>
              <a:rPr lang="en" b="1" i="1" baseline="-25000"/>
              <a:t>a </a:t>
            </a:r>
            <a:r>
              <a:rPr lang="en" b="1" i="1"/>
              <a:t>and L</a:t>
            </a:r>
            <a:r>
              <a:rPr lang="en" b="1" i="1" baseline="-25000"/>
              <a:t>i </a:t>
            </a:r>
            <a:r>
              <a:rPr lang="en" b="1" i="1"/>
              <a:t>variance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/>
          </a:p>
        </p:txBody>
      </p:sp>
      <p:sp>
        <p:nvSpPr>
          <p:cNvPr id="179" name="Google Shape;17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100" y="912950"/>
            <a:ext cx="47303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277875" y="974900"/>
            <a:ext cx="3876600" cy="36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Formula for V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b0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qN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/2ε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observe that the value of V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b0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as we increase the value of Li since it is proportional to V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b0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shows that the value of V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b0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directly proportional to N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L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L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311700" y="4858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Lᵢ Variation</a:t>
            </a:r>
            <a:endParaRPr b="1" i="1"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As L</a:t>
            </a:r>
            <a:r>
              <a:rPr lang="en" sz="1400" baseline="-25000">
                <a:solidFill>
                  <a:schemeClr val="dk1"/>
                </a:solidFill>
              </a:rPr>
              <a:t>i</a:t>
            </a:r>
            <a:r>
              <a:rPr lang="en" sz="1400">
                <a:solidFill>
                  <a:schemeClr val="dk1"/>
                </a:solidFill>
              </a:rPr>
              <a:t> increases Barrier Height Increases due to which the V</a:t>
            </a:r>
            <a:r>
              <a:rPr lang="en" sz="1400" baseline="-25000">
                <a:solidFill>
                  <a:schemeClr val="dk1"/>
                </a:solidFill>
              </a:rPr>
              <a:t>br</a:t>
            </a:r>
            <a:r>
              <a:rPr lang="en" sz="1400">
                <a:solidFill>
                  <a:schemeClr val="dk1"/>
                </a:solidFill>
              </a:rPr>
              <a:t> of the diode increases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With a very long i-region (&gt;50nm), the voltage needed for breakdown increases significantly.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850" y="304800"/>
            <a:ext cx="5348612" cy="435841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/>
          <p:nvPr/>
        </p:nvSpPr>
        <p:spPr>
          <a:xfrm>
            <a:off x="4017625" y="485825"/>
            <a:ext cx="331500" cy="12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Semilog Scale</a:t>
            </a:r>
            <a:endParaRPr b="1" i="1"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A shorter i-region reduces the depletion region size, making it easier for electrons to tunnel through.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This increases leakage current, which is undesirable in ESD protection.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50" y="304800"/>
            <a:ext cx="5649209" cy="435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311700" y="3855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Nₐ Variation</a:t>
            </a:r>
            <a:endParaRPr b="1" i="1"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311700" y="1224350"/>
            <a:ext cx="3088200" cy="3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00">
                <a:solidFill>
                  <a:srgbClr val="000000"/>
                </a:solidFill>
              </a:rPr>
              <a:t>If p+ doping is low, the barrier height  is low, allowing more electrons to tunnel through thus a Low V</a:t>
            </a:r>
            <a:r>
              <a:rPr lang="en" sz="1400" baseline="-25000">
                <a:solidFill>
                  <a:srgbClr val="000000"/>
                </a:solidFill>
              </a:rPr>
              <a:t>br</a:t>
            </a:r>
            <a:r>
              <a:rPr lang="en" sz="1400">
                <a:solidFill>
                  <a:srgbClr val="000000"/>
                </a:solidFill>
              </a:rPr>
              <a:t> also it results in more leakage current.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Increasing p+ doping concentration increases breakdown voltage.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>
                <a:solidFill>
                  <a:srgbClr val="000000"/>
                </a:solidFill>
              </a:rPr>
              <a:t>Inference: </a:t>
            </a:r>
            <a:r>
              <a:rPr lang="en" sz="1400">
                <a:solidFill>
                  <a:srgbClr val="000000"/>
                </a:solidFill>
              </a:rPr>
              <a:t>A high enough p+ doping (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≈</a:t>
            </a:r>
            <a:r>
              <a:rPr lang="en" sz="1400">
                <a:solidFill>
                  <a:srgbClr val="000000"/>
                </a:solidFill>
              </a:rPr>
              <a:t>10¹⁹ cm⁻³) is needed to maintain a strong barrier while preventing excessive leakage.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05" name="Google Shape;20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000" y="392538"/>
            <a:ext cx="5312405" cy="435841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/>
          <p:nvPr/>
        </p:nvSpPr>
        <p:spPr>
          <a:xfrm>
            <a:off x="3817150" y="385575"/>
            <a:ext cx="331500" cy="12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Lₚ⁺ Variation</a:t>
            </a:r>
            <a:endParaRPr b="1" i="1"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943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Increasing Lₚ⁺ increases the barrier height due to which the Vbr increases,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 shorter p+ region creates a sharper, triangular potential barrier, which helps with impact ionization at low voltages.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However, too high Lₚ⁺ flattens the triangular barrier, making the impact ionisation less effective even though it increases Breakdown Voltage.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14" name="Google Shape;21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48" y="402650"/>
            <a:ext cx="5371876" cy="433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/>
          <p:nvPr/>
        </p:nvSpPr>
        <p:spPr>
          <a:xfrm>
            <a:off x="3886550" y="547500"/>
            <a:ext cx="331500" cy="12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ESD Protection Window 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0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Green: IC Operating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voltage range where IC operates safely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Blue: Safety Margin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Buffer zone before protection device triggers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White: ESD Protection Zone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Voltage range where protection device must clamp safely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Red: Failure Zone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Breakdown of gate oxide or core junction — </a:t>
            </a: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fatal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Yellow: Second Breakdown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Dangerous regime after the ESD device itself fails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651" y="1633688"/>
            <a:ext cx="3644648" cy="24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311700" y="29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DC IV Curve</a:t>
            </a:r>
            <a:endParaRPr b="1"/>
          </a:p>
        </p:txBody>
      </p:sp>
      <p:sp>
        <p:nvSpPr>
          <p:cNvPr id="222" name="Google Shape;222;p32"/>
          <p:cNvSpPr txBox="1">
            <a:spLocks noGrp="1"/>
          </p:cNvSpPr>
          <p:nvPr>
            <p:ph type="body" idx="1"/>
          </p:nvPr>
        </p:nvSpPr>
        <p:spPr>
          <a:xfrm>
            <a:off x="311700" y="1121075"/>
            <a:ext cx="31605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The NIPIN DC-IV curve shows a sharp drop in current near 0V because the middle Intrinsic (I) layer creates a wide depletion region, restricting charge carrier movement. This depletion region causes very low current flow at small voltages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000000"/>
                </a:solidFill>
              </a:rPr>
              <a:t>As voltage increases, the current rises since charges get enough energy to move.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" sz="1400">
                <a:solidFill>
                  <a:srgbClr val="000000"/>
                </a:solidFill>
              </a:rPr>
              <a:t>The curve is symmetric because the structure is balanced on both sides.</a:t>
            </a:r>
            <a:endParaRPr sz="1500"/>
          </a:p>
        </p:txBody>
      </p:sp>
      <p:sp>
        <p:nvSpPr>
          <p:cNvPr id="223" name="Google Shape;22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24" name="Google Shape;224;p32" title="DC by pyth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025" y="402425"/>
            <a:ext cx="5405925" cy="43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Doping Conc. @1000K</a:t>
            </a: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-3900" y="982038"/>
            <a:ext cx="3439200" cy="3179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The red regions at both ends indicate highly doped n-type  regions, ensuring strong conductivity with abundant charge carriers.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The green region in the middle represents  intrinsic Layers or lightly doped area.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The </a:t>
            </a:r>
            <a:r>
              <a:rPr lang="en" sz="1100" b="1">
                <a:solidFill>
                  <a:srgbClr val="000000"/>
                </a:solidFill>
              </a:rPr>
              <a:t>doping profile is symmetrical</a:t>
            </a:r>
            <a:r>
              <a:rPr lang="en" sz="1100">
                <a:solidFill>
                  <a:srgbClr val="000000"/>
                </a:solidFill>
              </a:rPr>
              <a:t>, indicating a well-balanced structure, which helps in maintaining uniform electric field distribution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32" name="Google Shape;232;p33" title="Doping at 1000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300" y="152400"/>
            <a:ext cx="5088301" cy="2723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 title="doping zommed right sid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900" y="3116675"/>
            <a:ext cx="2807999" cy="1504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 title="doping zoomed left sid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2950" y="3089950"/>
            <a:ext cx="2807999" cy="150577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/>
        </p:nvSpPr>
        <p:spPr>
          <a:xfrm>
            <a:off x="3351350" y="4678475"/>
            <a:ext cx="2710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Doping in Right Corner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6237950" y="4713700"/>
            <a:ext cx="2301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Doping in left corner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Field @ 1000K</a:t>
            </a:r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193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The electric field strength decreases as X increases, meaning the force acting on charge carriers weakens over distance.</a:t>
            </a:r>
            <a:endParaRPr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strongest field appears in a small hotspot near the center, likely at the junctions, where charge separation is most intense, aiding fast carrier movement.</a:t>
            </a:r>
            <a:endParaRPr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At the edge of N-I, the electric field is strong because of the depletion region due to bond charges.</a:t>
            </a:r>
            <a:endParaRPr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As we go towards P region the potential value decreases.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44" name="Google Shape;244;p34" title="EF at 1000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600" y="152400"/>
            <a:ext cx="5393999" cy="304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 title="EF zomm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600" y="3304953"/>
            <a:ext cx="3076451" cy="163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@1000K</a:t>
            </a:r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The gradual transition from high potential (red) to low potential (blue) indicates a well-defined built-in electric field,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The central region (green) corresponds to the intrinsic (i) layer, where the potential is more evenly distributed, ensuring minimal carrier recombination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53" name="Google Shape;253;p35" title="Potenti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3062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 title="zoomed potentia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800" y="3320094"/>
            <a:ext cx="3042099" cy="1624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Is Current Density High Where Impact Ionization is High?</a:t>
            </a:r>
            <a:endParaRPr b="1"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Impact ionization generates additional electron-hole pairs, increasing the carrier concentration (n) in the semiconductor. Since current density (J) is directly proportional to carrier concentration, higher impact ionization leads to a higher current density in that region.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62" name="Google Shape;262;p36" title="zoom impa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525" y="2646200"/>
            <a:ext cx="4265924" cy="20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 title="zoomed curre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525" y="269975"/>
            <a:ext cx="4293099" cy="21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Lattice @1000K</a:t>
            </a:r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3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In the case of lattice temperature the value increases in the region of High current density and impact ionization.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This trend shows us a direct relation between temperature and impact ionization, which leads towards higher current density.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71" name="Google Shape;271;p37" title="lattice at 1000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100" y="152400"/>
            <a:ext cx="5191499" cy="2771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 title="zoom lattic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525" y="3041342"/>
            <a:ext cx="3586615" cy="1914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title"/>
          </p:nvPr>
        </p:nvSpPr>
        <p:spPr>
          <a:xfrm>
            <a:off x="486150" y="834175"/>
            <a:ext cx="6603600" cy="17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Asymmetric Structure </a:t>
            </a:r>
            <a:endParaRPr sz="3600" b="1"/>
          </a:p>
        </p:txBody>
      </p:sp>
      <p:sp>
        <p:nvSpPr>
          <p:cNvPr id="278" name="Google Shape;278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319000" cy="8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Structural overview and electrical behavior of the asymmetric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NIPIN diode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86" name="Google Shape;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400" y="1422875"/>
            <a:ext cx="4548475" cy="28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9"/>
          <p:cNvSpPr txBox="1"/>
          <p:nvPr/>
        </p:nvSpPr>
        <p:spPr>
          <a:xfrm>
            <a:off x="402625" y="1422875"/>
            <a:ext cx="33144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b="1"/>
              <a:t>Asymmetrical Design</a:t>
            </a:r>
            <a:r>
              <a:rPr lang="en" sz="1100"/>
              <a:t>: Li-1, Li-2 regions with p⁺ center enable punch-through.</a:t>
            </a:r>
            <a:br>
              <a:rPr lang="en" sz="1100"/>
            </a:b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b="1"/>
              <a:t>Capacitance Model</a:t>
            </a:r>
            <a:r>
              <a:rPr lang="en" sz="1100"/>
              <a:t>: C_eff ≈ C2 in asymmetric case (C1 ≫ C2).</a:t>
            </a:r>
            <a:br>
              <a:rPr lang="en" sz="1100"/>
            </a:b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b="1"/>
              <a:t>IV Trends</a:t>
            </a:r>
            <a:r>
              <a:rPr lang="en" sz="1100"/>
              <a:t>: Higher Li-2 lowers forward current and delays breakdown.</a:t>
            </a:r>
            <a:br>
              <a:rPr lang="en" sz="1100"/>
            </a:b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b="1"/>
              <a:t>Band Diagram</a:t>
            </a:r>
            <a:r>
              <a:rPr lang="en" sz="1100"/>
              <a:t>: Increasing Li-2 flattens barrier, reducing electric field.</a:t>
            </a:r>
            <a:br>
              <a:rPr lang="en" sz="1100"/>
            </a:b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>
            <a:spLocks noGrp="1"/>
          </p:cNvSpPr>
          <p:nvPr>
            <p:ph type="title"/>
          </p:nvPr>
        </p:nvSpPr>
        <p:spPr>
          <a:xfrm>
            <a:off x="311700" y="4858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Lᵢ Variation</a:t>
            </a:r>
            <a:endParaRPr b="1" i="1"/>
          </a:p>
        </p:txBody>
      </p:sp>
      <p:sp>
        <p:nvSpPr>
          <p:cNvPr id="293" name="Google Shape;29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94" name="Google Shape;294;p40"/>
          <p:cNvSpPr/>
          <p:nvPr/>
        </p:nvSpPr>
        <p:spPr>
          <a:xfrm>
            <a:off x="4017625" y="485825"/>
            <a:ext cx="331500" cy="12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5" name="Google Shape;295;p40" title="Semilo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702" y="692495"/>
            <a:ext cx="3010601" cy="185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0" title="TLP.jpg"/>
          <p:cNvPicPr preferRelativeResize="0"/>
          <p:nvPr/>
        </p:nvPicPr>
        <p:blipFill rotWithShape="1">
          <a:blip r:embed="rId4">
            <a:alphaModFix/>
          </a:blip>
          <a:srcRect t="1380" b="-1380"/>
          <a:stretch/>
        </p:blipFill>
        <p:spPr>
          <a:xfrm>
            <a:off x="4112300" y="0"/>
            <a:ext cx="4632223" cy="28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0" title="Semilo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867" y="2552400"/>
            <a:ext cx="4541435" cy="265432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337200" y="1677375"/>
            <a:ext cx="2187900" cy="26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 L</a:t>
            </a:r>
            <a:r>
              <a:rPr lang="en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increases Barrier Height Increases due to which the V</a:t>
            </a:r>
            <a:r>
              <a:rPr lang="en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br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the diode increases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311700" y="4858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TEMP-Lᵢ Variation</a:t>
            </a:r>
            <a:endParaRPr b="1" i="1"/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TLP curves for different Li-2 values, showing a shift in breakdown voltage and increase in the temperature with increasing intrinsic length.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05" name="Google Shape;30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4017625" y="485825"/>
            <a:ext cx="331500" cy="12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7" name="Google Shape;307;p41" title="T_Max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500" y="299600"/>
            <a:ext cx="6195948" cy="42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238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Device Structure and Concept?</a:t>
            </a:r>
            <a:endParaRPr b="1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811175"/>
            <a:ext cx="8520600" cy="37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The NIPIN punch-through diode consists of n+-i-p+-i-n+ layers, where the thin p+ region (2-7nm) between two intrinsic (i) regions creates a triangular potential barrier. This design enables punch-through breakdown at ultra-low voltages (&lt;0.5V) and bi-directional operation, making it ideal for ESD protection.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</a:endParaRPr>
          </a:p>
          <a:p>
            <a:pPr marL="32004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Device Structure</a:t>
            </a:r>
            <a:endParaRPr b="1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400" y="2431775"/>
            <a:ext cx="4124176" cy="9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425" y="0"/>
            <a:ext cx="862573" cy="86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>
            <a:spLocks noGrp="1"/>
          </p:cNvSpPr>
          <p:nvPr>
            <p:ph type="title"/>
          </p:nvPr>
        </p:nvSpPr>
        <p:spPr>
          <a:xfrm>
            <a:off x="311700" y="4858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Capacitance Variation</a:t>
            </a:r>
            <a:endParaRPr b="1" i="1"/>
          </a:p>
        </p:txBody>
      </p:sp>
      <p:sp>
        <p:nvSpPr>
          <p:cNvPr id="313" name="Google Shape;313;p4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Capacitance decreases consistently with increasing Li-2, while lower Li-1 values exhibit higher overall capacitance. 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14" name="Google Shape;31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15" name="Google Shape;315;p42"/>
          <p:cNvSpPr/>
          <p:nvPr/>
        </p:nvSpPr>
        <p:spPr>
          <a:xfrm>
            <a:off x="4017625" y="485825"/>
            <a:ext cx="331500" cy="12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6" name="Google Shape;316;p42" title="CV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350" y="467725"/>
            <a:ext cx="6638802" cy="420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>
            <a:spLocks noGrp="1"/>
          </p:cNvSpPr>
          <p:nvPr>
            <p:ph type="title"/>
          </p:nvPr>
        </p:nvSpPr>
        <p:spPr>
          <a:xfrm>
            <a:off x="311700" y="4858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Conclusion</a:t>
            </a:r>
            <a:endParaRPr b="1" i="1"/>
          </a:p>
        </p:txBody>
      </p:sp>
      <p:sp>
        <p:nvSpPr>
          <p:cNvPr id="322" name="Google Shape;322;p43"/>
          <p:cNvSpPr txBox="1">
            <a:spLocks noGrp="1"/>
          </p:cNvSpPr>
          <p:nvPr>
            <p:ph type="body" idx="1"/>
          </p:nvPr>
        </p:nvSpPr>
        <p:spPr>
          <a:xfrm>
            <a:off x="2342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The plot shows simulated IV and Temp-V characteristics for the diode with Li-1 = 20nm and Li-2 = 50nm. The structure demonstrates sub-bandgap breakdown near 0.7V with a peak current of 2.2mA/µm at 1000K. The extracted junction capacitance is 1.49pF/mm^2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23" name="Google Shape;323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24" name="Google Shape;324;p43"/>
          <p:cNvSpPr/>
          <p:nvPr/>
        </p:nvSpPr>
        <p:spPr>
          <a:xfrm>
            <a:off x="4017625" y="485825"/>
            <a:ext cx="331500" cy="12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5" name="Google Shape;325;p43" title="Conclusio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200" y="938900"/>
            <a:ext cx="6011827" cy="35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How is the Breakdown Voltage Reduced to &lt;0.5V ?</a:t>
            </a:r>
            <a:endParaRPr b="1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case of a normal diode, impact ionization occurs when a high-energy electron collides with atoms in the crystal lattice, knocking free additional electron-hole pairs. This usually requires energy equal to or greater than the bandgap energy (Eg) of the material (e.g., &gt;1.1 eV for silicon).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 in the case of NIPIN diode, happens sub-bandgap impact ionization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electrons with less than the bandgap energy still cause ionization. This happens due to: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electric fields in the ultra-thin region p+ layer .</a:t>
            </a:r>
            <a:b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 electrons from the tail of the Boltzmann energy distribution having enough energy to trigger ionization, even at voltages below Eg.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486" y="1981200"/>
            <a:ext cx="1912914" cy="16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275" y="0"/>
            <a:ext cx="828873" cy="82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How is the Capacitance Reduced ?</a:t>
            </a:r>
            <a:endParaRPr b="1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Intrinsic layers act as spacers, increasing depletion width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Punch-through effect modifies charge distribution(Distributed Charge)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doping in the i-region further increases depletion width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parasitic capacitance makes it ideal for high-speed circuits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NIPIN diode is intended for low-voltage, high-speed applications such as USB 3.0, HDMI, Thunderbolt, and RF circuits due to its low capacitance and fast response time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124" y="1423275"/>
            <a:ext cx="2699325" cy="10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6425" y="129600"/>
            <a:ext cx="764724" cy="76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61925" y="2167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Electrostatics Of NIPIN Diode </a:t>
            </a:r>
            <a:endParaRPr b="1"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286825" y="622650"/>
            <a:ext cx="8520600" cy="42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175" y="49800"/>
            <a:ext cx="1188077" cy="118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46575" y="305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/>
              <a:t>Band Diagram</a:t>
            </a:r>
            <a:endParaRPr sz="2620" b="1"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46575" y="1152625"/>
            <a:ext cx="3935100" cy="3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band diagram of the NIPIN diode has a shape of triangular barrier region.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Value of V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b0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0.32 V, due to this low value of V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b0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this diode can be used for low voltage application.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Through the plot we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observe due to the presence of intrinsic region the length of depletion width increases.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150" y="123375"/>
            <a:ext cx="4405325" cy="24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725" y="2698775"/>
            <a:ext cx="4305750" cy="208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62350" y="235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Charge Profile</a:t>
            </a:r>
            <a:endParaRPr b="1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759375"/>
            <a:ext cx="3999900" cy="39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From the Charge profile Diagram we can say that: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qN</a:t>
            </a:r>
            <a:r>
              <a:rPr lang="en" sz="1600" baseline="-25000">
                <a:solidFill>
                  <a:srgbClr val="000000"/>
                </a:solidFill>
              </a:rPr>
              <a:t>d</a:t>
            </a:r>
            <a:r>
              <a:rPr lang="en" sz="1600">
                <a:solidFill>
                  <a:srgbClr val="000000"/>
                </a:solidFill>
              </a:rPr>
              <a:t>L</a:t>
            </a:r>
            <a:r>
              <a:rPr lang="en" sz="1600" baseline="-25000">
                <a:solidFill>
                  <a:srgbClr val="000000"/>
                </a:solidFill>
              </a:rPr>
              <a:t>n</a:t>
            </a:r>
            <a:r>
              <a:rPr lang="en" sz="1600">
                <a:solidFill>
                  <a:srgbClr val="000000"/>
                </a:solidFill>
              </a:rPr>
              <a:t> + qN</a:t>
            </a:r>
            <a:r>
              <a:rPr lang="en" sz="1600" baseline="-25000">
                <a:solidFill>
                  <a:srgbClr val="000000"/>
                </a:solidFill>
              </a:rPr>
              <a:t>d</a:t>
            </a:r>
            <a:r>
              <a:rPr lang="en" sz="1600">
                <a:solidFill>
                  <a:srgbClr val="000000"/>
                </a:solidFill>
              </a:rPr>
              <a:t>L</a:t>
            </a:r>
            <a:r>
              <a:rPr lang="en" sz="1600" baseline="-25000">
                <a:solidFill>
                  <a:srgbClr val="000000"/>
                </a:solidFill>
              </a:rPr>
              <a:t>n</a:t>
            </a:r>
            <a:r>
              <a:rPr lang="en" sz="1600">
                <a:solidFill>
                  <a:srgbClr val="000000"/>
                </a:solidFill>
              </a:rPr>
              <a:t> = qN</a:t>
            </a:r>
            <a:r>
              <a:rPr lang="en" sz="1600" baseline="-25000">
                <a:solidFill>
                  <a:srgbClr val="000000"/>
                </a:solidFill>
              </a:rPr>
              <a:t>a</a:t>
            </a:r>
            <a:r>
              <a:rPr lang="en" sz="1600">
                <a:solidFill>
                  <a:srgbClr val="000000"/>
                </a:solidFill>
              </a:rPr>
              <a:t>L</a:t>
            </a:r>
            <a:r>
              <a:rPr lang="en" sz="1600" baseline="-25000">
                <a:solidFill>
                  <a:srgbClr val="000000"/>
                </a:solidFill>
              </a:rPr>
              <a:t>p</a:t>
            </a:r>
            <a:endParaRPr sz="1600" baseline="-25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aseline="-250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       2*N</a:t>
            </a:r>
            <a:r>
              <a:rPr lang="en" sz="1600" b="1" baseline="-25000">
                <a:solidFill>
                  <a:srgbClr val="000000"/>
                </a:solidFill>
              </a:rPr>
              <a:t>d</a:t>
            </a:r>
            <a:r>
              <a:rPr lang="en" sz="1600" b="1">
                <a:solidFill>
                  <a:srgbClr val="000000"/>
                </a:solidFill>
              </a:rPr>
              <a:t>L</a:t>
            </a:r>
            <a:r>
              <a:rPr lang="en" sz="1600" b="1" baseline="-25000">
                <a:solidFill>
                  <a:srgbClr val="000000"/>
                </a:solidFill>
              </a:rPr>
              <a:t>n</a:t>
            </a:r>
            <a:r>
              <a:rPr lang="en" sz="1600" b="1">
                <a:solidFill>
                  <a:srgbClr val="000000"/>
                </a:solidFill>
              </a:rPr>
              <a:t> = N</a:t>
            </a:r>
            <a:r>
              <a:rPr lang="en" sz="1600" b="1" baseline="-25000">
                <a:solidFill>
                  <a:srgbClr val="000000"/>
                </a:solidFill>
              </a:rPr>
              <a:t>a</a:t>
            </a:r>
            <a:r>
              <a:rPr lang="en" sz="1600" b="1">
                <a:solidFill>
                  <a:srgbClr val="000000"/>
                </a:solidFill>
              </a:rPr>
              <a:t>L</a:t>
            </a:r>
            <a:r>
              <a:rPr lang="en" sz="1600" b="1" baseline="-25000">
                <a:solidFill>
                  <a:srgbClr val="000000"/>
                </a:solidFill>
              </a:rPr>
              <a:t>p</a:t>
            </a:r>
            <a:endParaRPr sz="1600" b="1" baseline="-25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charge profile shows the similarity with the one derived theoretically.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aseline="-25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aseline="-25000">
              <a:solidFill>
                <a:srgbClr val="000000"/>
              </a:solidFill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325" y="302150"/>
            <a:ext cx="4161625" cy="19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550" y="2551700"/>
            <a:ext cx="3999899" cy="23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208175" y="227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Depletion Region and Punch Through</a:t>
            </a:r>
            <a:endParaRPr b="1"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01350" y="1065600"/>
            <a:ext cx="4908000" cy="30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From the charge profile we can observe the presence of the depletion region, in the p region and on the edge of I and N region.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diode goes through the punch through which we can observe through the complete depletion of I and P region.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250" y="1152475"/>
            <a:ext cx="3585624" cy="351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1632</Words>
  <Application>Microsoft Office PowerPoint</Application>
  <PresentationFormat>On-screen Show (16:9)</PresentationFormat>
  <Paragraphs>199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Cambria Math</vt:lpstr>
      <vt:lpstr>Proxima Nova</vt:lpstr>
      <vt:lpstr>Spearmint</vt:lpstr>
      <vt:lpstr>NIPIN ESD Protection Diode</vt:lpstr>
      <vt:lpstr>ESD Protection Window  </vt:lpstr>
      <vt:lpstr> Device Structure and Concept?</vt:lpstr>
      <vt:lpstr>How is the Breakdown Voltage Reduced to &lt;0.5V ?</vt:lpstr>
      <vt:lpstr>How is the Capacitance Reduced ?</vt:lpstr>
      <vt:lpstr>Electrostatics Of NIPIN Diode </vt:lpstr>
      <vt:lpstr>Band Diagram</vt:lpstr>
      <vt:lpstr>Charge Profile</vt:lpstr>
      <vt:lpstr>Depletion Region and Punch Through</vt:lpstr>
      <vt:lpstr>Electric Field </vt:lpstr>
      <vt:lpstr>Electric Potential </vt:lpstr>
      <vt:lpstr>Plots Analysis</vt:lpstr>
      <vt:lpstr>TLP Plot of Standard Values</vt:lpstr>
      <vt:lpstr>Vb0with Lpand Na variance</vt:lpstr>
      <vt:lpstr>Vb0 with Na and Li variance  </vt:lpstr>
      <vt:lpstr>Lᵢ Variation</vt:lpstr>
      <vt:lpstr>Semilog Scale</vt:lpstr>
      <vt:lpstr>Nₐ Variation</vt:lpstr>
      <vt:lpstr>Lₚ⁺ Variation</vt:lpstr>
      <vt:lpstr>DC IV Curve</vt:lpstr>
      <vt:lpstr>Doping Conc. @1000K</vt:lpstr>
      <vt:lpstr>Electric Field @ 1000K</vt:lpstr>
      <vt:lpstr>Potential @1000K</vt:lpstr>
      <vt:lpstr>Is Current Density High Where Impact Ionization is High?</vt:lpstr>
      <vt:lpstr>Lattice @1000K</vt:lpstr>
      <vt:lpstr>Asymmetric Structure </vt:lpstr>
      <vt:lpstr>Structural overview and electrical behavior of the asymmetric NIPIN diode </vt:lpstr>
      <vt:lpstr>Lᵢ Variation</vt:lpstr>
      <vt:lpstr>TEMP-Lᵢ Variation</vt:lpstr>
      <vt:lpstr>Capacitance Variation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Patel Krish Badal</cp:lastModifiedBy>
  <cp:revision>2</cp:revision>
  <dcterms:modified xsi:type="dcterms:W3CDTF">2025-08-27T20:40:51Z</dcterms:modified>
</cp:coreProperties>
</file>