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1" r:id="rId2"/>
    <p:sldId id="258" r:id="rId3"/>
    <p:sldId id="267" r:id="rId4"/>
    <p:sldId id="259" r:id="rId5"/>
    <p:sldId id="306" r:id="rId6"/>
    <p:sldId id="297" r:id="rId7"/>
    <p:sldId id="298" r:id="rId8"/>
    <p:sldId id="299" r:id="rId9"/>
    <p:sldId id="301" r:id="rId10"/>
    <p:sldId id="302" r:id="rId11"/>
    <p:sldId id="270" r:id="rId12"/>
    <p:sldId id="271" r:id="rId13"/>
    <p:sldId id="292" r:id="rId14"/>
    <p:sldId id="291" r:id="rId15"/>
    <p:sldId id="310" r:id="rId16"/>
    <p:sldId id="288" r:id="rId17"/>
    <p:sldId id="309" r:id="rId18"/>
    <p:sldId id="313" r:id="rId19"/>
    <p:sldId id="314" r:id="rId20"/>
    <p:sldId id="293" r:id="rId21"/>
    <p:sldId id="315" r:id="rId22"/>
    <p:sldId id="316" r:id="rId23"/>
    <p:sldId id="317" r:id="rId24"/>
    <p:sldId id="320" r:id="rId25"/>
    <p:sldId id="318" r:id="rId26"/>
    <p:sldId id="319" r:id="rId27"/>
    <p:sldId id="321" r:id="rId28"/>
    <p:sldId id="273" r:id="rId29"/>
    <p:sldId id="276"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416" y="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C8DB5D-1BA6-4A34-BEFF-C463B24E93AA}" type="datetimeFigureOut">
              <a:rPr lang="en-US" smtClean="0"/>
              <a:pPr/>
              <a:t>10/13/2018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D7B40-77E4-4456-8992-B620BE2E6953}" type="slidenum">
              <a:rPr lang="en-IN" smtClean="0"/>
              <a:pPr/>
              <a:t>‹#›</a:t>
            </a:fld>
            <a:endParaRPr lang="en-IN"/>
          </a:p>
        </p:txBody>
      </p:sp>
    </p:spTree>
    <p:extLst>
      <p:ext uri="{BB962C8B-B14F-4D97-AF65-F5344CB8AC3E}">
        <p14:creationId xmlns:p14="http://schemas.microsoft.com/office/powerpoint/2010/main" val="328396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38D7B40-77E4-4456-8992-B620BE2E6953}"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301F2B-0605-4865-9BA4-5C03BD6028F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14610-9B47-481A-8C83-F53E97D071F1}" type="datetimeFigureOut">
              <a:rPr lang="en-US" smtClean="0"/>
              <a:pPr/>
              <a:t>10/13/2018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95475-0C4E-468B-97E9-B71FFF35F4D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14610-9B47-481A-8C83-F53E97D071F1}" type="datetimeFigureOut">
              <a:rPr lang="en-US" smtClean="0"/>
              <a:pPr/>
              <a:t>10/13/2018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95475-0C4E-468B-97E9-B71FFF35F4D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2071701"/>
          </a:xfrm>
        </p:spPr>
        <p:txBody>
          <a:bodyPr>
            <a:normAutofit/>
          </a:bodyPr>
          <a:lstStyle/>
          <a:p>
            <a:r>
              <a:rPr lang="en-IN" sz="4000" b="1" dirty="0"/>
              <a:t>CONTENT BASED IMAGE RETRIEVAL USING COLOR AND TEXTURE</a:t>
            </a:r>
          </a:p>
        </p:txBody>
      </p:sp>
      <p:sp>
        <p:nvSpPr>
          <p:cNvPr id="3" name="Subtitle 2"/>
          <p:cNvSpPr>
            <a:spLocks noGrp="1"/>
          </p:cNvSpPr>
          <p:nvPr>
            <p:ph type="subTitle" idx="1"/>
          </p:nvPr>
        </p:nvSpPr>
        <p:spPr>
          <a:xfrm>
            <a:off x="1371600" y="3886200"/>
            <a:ext cx="6400800" cy="2543196"/>
          </a:xfrm>
        </p:spPr>
        <p:txBody>
          <a:bodyPr>
            <a:normAutofit/>
          </a:bodyPr>
          <a:lstStyle/>
          <a:p>
            <a:r>
              <a:rPr lang="en-IN" dirty="0"/>
              <a:t>Presented by </a:t>
            </a:r>
          </a:p>
          <a:p>
            <a:endParaRPr lang="en-IN" dirty="0"/>
          </a:p>
          <a:p>
            <a:r>
              <a:rPr lang="en-IN" dirty="0"/>
              <a:t>KRISH JAIN </a:t>
            </a:r>
          </a:p>
        </p:txBody>
      </p:sp>
    </p:spTree>
    <p:extLst>
      <p:ext uri="{BB962C8B-B14F-4D97-AF65-F5344CB8AC3E}">
        <p14:creationId xmlns:p14="http://schemas.microsoft.com/office/powerpoint/2010/main" val="120834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lstStyle/>
          <a:p>
            <a:pPr algn="ctr">
              <a:buNone/>
            </a:pPr>
            <a:r>
              <a:rPr lang="en-US" dirty="0"/>
              <a:t>Flowchart for the Proposed System</a:t>
            </a:r>
          </a:p>
          <a:p>
            <a:pPr>
              <a:buNone/>
            </a:pPr>
            <a:endParaRPr lang="en-US" dirty="0"/>
          </a:p>
        </p:txBody>
      </p:sp>
      <p:pic>
        <p:nvPicPr>
          <p:cNvPr id="6" name="Picture 5"/>
          <p:cNvPicPr/>
          <p:nvPr/>
        </p:nvPicPr>
        <p:blipFill>
          <a:blip r:embed="rId2" cstate="print"/>
          <a:srcRect l="51266" t="12035" r="21492" b="16193"/>
          <a:stretch>
            <a:fillRect/>
          </a:stretch>
        </p:blipFill>
        <p:spPr bwMode="auto">
          <a:xfrm>
            <a:off x="1752600" y="1066800"/>
            <a:ext cx="5105400" cy="5562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43050"/>
          </a:xfrm>
        </p:spPr>
        <p:txBody>
          <a:bodyPr>
            <a:noAutofit/>
          </a:bodyPr>
          <a:lstStyle/>
          <a:p>
            <a:r>
              <a:rPr lang="en-US" sz="2800" b="1" dirty="0">
                <a:latin typeface="Times New Roman" pitchFamily="18" charset="0"/>
                <a:cs typeface="Times New Roman" pitchFamily="18" charset="0"/>
              </a:rPr>
              <a:t>COLOR FEATURE EXTRACTION USING HSV BINS AND TEXTURE FEATURE EXTRACTION USING GLCM MATRIX</a:t>
            </a:r>
            <a:br>
              <a:rPr lang="en-IN"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000" dirty="0"/>
              <a:t>Texture gives us information about the spatial arrangement of the colors or intensities in an image.</a:t>
            </a:r>
          </a:p>
          <a:p>
            <a:r>
              <a:rPr lang="en-US" sz="2000" dirty="0"/>
              <a:t>Texture measures look for visual patterns in images and how they are spatially defined. </a:t>
            </a:r>
          </a:p>
          <a:p>
            <a:r>
              <a:rPr lang="en-US" sz="2000" dirty="0"/>
              <a:t>Textures are complex visual patterns composed of entities, or sub patterns which have brightness, color, slope, size, etc.</a:t>
            </a:r>
          </a:p>
          <a:p>
            <a:pPr lvl="0"/>
            <a:r>
              <a:rPr lang="en-US" sz="2000" dirty="0"/>
              <a:t>Texture is a rich source of visual information about the nature and three dimensional shapes of physical objects.</a:t>
            </a:r>
          </a:p>
          <a:p>
            <a:pPr lvl="0"/>
            <a:r>
              <a:rPr lang="en-US" sz="2000" dirty="0"/>
              <a:t>The identification of specific textures in an image is achieved primarily by modeling texture as a two-dimensional gray level variation. </a:t>
            </a:r>
          </a:p>
          <a:p>
            <a:pPr lvl="0"/>
            <a:r>
              <a:rPr lang="en-US" sz="2000" dirty="0"/>
              <a:t>Texture is another feature that can help to segment images into regions of interest and to classify those regions.</a:t>
            </a:r>
          </a:p>
          <a:p>
            <a:pPr lvl="0"/>
            <a:endParaRPr lang="en-US" sz="2000"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Understanding a Gray-Level Co-Occurrence Matrix</a:t>
            </a:r>
          </a:p>
        </p:txBody>
      </p:sp>
      <p:sp>
        <p:nvSpPr>
          <p:cNvPr id="3" name="Content Placeholder 2"/>
          <p:cNvSpPr>
            <a:spLocks noGrp="1"/>
          </p:cNvSpPr>
          <p:nvPr>
            <p:ph idx="1"/>
          </p:nvPr>
        </p:nvSpPr>
        <p:spPr>
          <a:xfrm>
            <a:off x="457200" y="1412776"/>
            <a:ext cx="8229600" cy="4713387"/>
          </a:xfrm>
        </p:spPr>
        <p:txBody>
          <a:bodyPr>
            <a:normAutofit/>
          </a:bodyPr>
          <a:lstStyle/>
          <a:p>
            <a:pPr>
              <a:buNone/>
            </a:pPr>
            <a:r>
              <a:rPr lang="en-US" sz="2000" b="1" dirty="0"/>
              <a:t> </a:t>
            </a:r>
            <a:endParaRPr lang="en-US" sz="2000" dirty="0"/>
          </a:p>
          <a:p>
            <a:r>
              <a:rPr lang="en-US" sz="2000" dirty="0"/>
              <a:t>Grey Level Co-occurrence Matrix (GLCM) is a widely used texture descriptor, a co-occurrence occurrence matrix, also referred to as a co-occurrence distribution,  is defined over an image to be the distribution of co-occurring values at a given offset.</a:t>
            </a:r>
          </a:p>
          <a:p>
            <a:r>
              <a:rPr lang="en-US" sz="2000" dirty="0"/>
              <a:t>Grey Level Co-occurrence Matrix (GLCM) is a widely used texture descriptor and it is proven that results obtained from the co-occurrence matrix are better than the other texture discriminations methods.</a:t>
            </a:r>
          </a:p>
          <a:p>
            <a:r>
              <a:rPr lang="en-US" sz="2000" dirty="0"/>
              <a:t>The GLCM is a tabulation of how often different combinations of pixel brightness values (gray levels) occur in an image.</a:t>
            </a:r>
          </a:p>
          <a:p>
            <a:r>
              <a:rPr lang="en-US" sz="2000" dirty="0"/>
              <a:t>The GLCM is created from a gray-scale image. The GLCM calculates how often a pixel  with gray-level value </a:t>
            </a:r>
            <a:r>
              <a:rPr lang="en-US" sz="2000" dirty="0" err="1"/>
              <a:t>i</a:t>
            </a:r>
            <a:r>
              <a:rPr lang="en-US" sz="2000" dirty="0"/>
              <a:t> occurs either horizontally, occurs either horizontally, vertically, or diagonally to adjacent pixels vertically, or diagonally to adjacent pixels with the value with the value j .</a:t>
            </a:r>
          </a:p>
          <a:p>
            <a:pPr marL="0" indent="0">
              <a:buNone/>
            </a:pPr>
            <a:endParaRPr lang="en-US" sz="2000" dirty="0"/>
          </a:p>
          <a:p>
            <a:endParaRPr lang="en-US" sz="2000" dirty="0"/>
          </a:p>
          <a:p>
            <a:endParaRPr lang="en-US" sz="2000" dirty="0"/>
          </a:p>
          <a:p>
            <a:endParaRPr lang="en-US" sz="2000" dirty="0"/>
          </a:p>
          <a:p>
            <a:pPr>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b="1" dirty="0">
                <a:latin typeface="Times New Roman" pitchFamily="18" charset="0"/>
                <a:cs typeface="Times New Roman" pitchFamily="18" charset="0"/>
              </a:rPr>
              <a:t>Understanding a Gray-Level Co-Occurrence Matrix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548880"/>
          </a:xfrm>
        </p:spPr>
        <p:txBody>
          <a:bodyPr>
            <a:normAutofit/>
          </a:bodyPr>
          <a:lstStyle/>
          <a:p>
            <a:r>
              <a:rPr lang="en-US" sz="2000" dirty="0"/>
              <a:t>Offset is an array of integers specifying the distance between the pixel of interest and its neighbor. Each row in the array is a two-element vector, [</a:t>
            </a:r>
            <a:r>
              <a:rPr lang="en-US" sz="2000" dirty="0" err="1"/>
              <a:t>row_offset</a:t>
            </a:r>
            <a:r>
              <a:rPr lang="en-US" sz="2000" dirty="0"/>
              <a:t>, </a:t>
            </a:r>
            <a:r>
              <a:rPr lang="en-US" sz="2000" dirty="0" err="1"/>
              <a:t>col_offset</a:t>
            </a:r>
            <a:r>
              <a:rPr lang="en-US" sz="2000" dirty="0"/>
              <a:t>], that specifies the relationship, or </a:t>
            </a:r>
            <a:r>
              <a:rPr lang="en-US" sz="2000" i="1" dirty="0"/>
              <a:t>offset</a:t>
            </a:r>
            <a:r>
              <a:rPr lang="en-US" sz="2000" dirty="0"/>
              <a:t>, of a pair of pixels. </a:t>
            </a:r>
            <a:r>
              <a:rPr lang="en-US" sz="2000" dirty="0" err="1"/>
              <a:t>row_offset</a:t>
            </a:r>
            <a:r>
              <a:rPr lang="en-US" sz="2000" dirty="0"/>
              <a:t> is the number of rows between the pixel-of-interest and its neighbor. </a:t>
            </a:r>
            <a:r>
              <a:rPr lang="en-US" sz="2000" dirty="0" err="1"/>
              <a:t>col_offset</a:t>
            </a:r>
            <a:r>
              <a:rPr lang="en-US" sz="2000" dirty="0"/>
              <a:t> is the number of columns between the pixel-of-interest and its neighbor.</a:t>
            </a:r>
          </a:p>
          <a:p>
            <a:r>
              <a:rPr lang="en-US" sz="2000" dirty="0"/>
              <a:t> The figure illustrates the array: offset = [0 1; -1 1; -1 0; -1 -1]</a:t>
            </a:r>
          </a:p>
        </p:txBody>
      </p:sp>
      <p:pic>
        <p:nvPicPr>
          <p:cNvPr id="7" name="Picture 6" descr="http://in.mathworks.com/help/releases/R2015b/images/ref/referenceetoh36.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4293096"/>
            <a:ext cx="3528392" cy="2160240"/>
          </a:xfrm>
          <a:prstGeom prst="rect">
            <a:avLst/>
          </a:prstGeom>
          <a:noFill/>
          <a:ln>
            <a:noFill/>
          </a:ln>
        </p:spPr>
      </p:pic>
    </p:spTree>
    <p:extLst>
      <p:ext uri="{BB962C8B-B14F-4D97-AF65-F5344CB8AC3E}">
        <p14:creationId xmlns:p14="http://schemas.microsoft.com/office/powerpoint/2010/main" val="240229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Understanding a Gray-Level Co-Occurrence Matrix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t>To create a GLCM, graycomatrix function is used which creates a gray-level co-occurrence matrix where each element (</a:t>
            </a:r>
            <a:r>
              <a:rPr lang="en-US" sz="2000" dirty="0" err="1"/>
              <a:t>i,j</a:t>
            </a:r>
            <a:r>
              <a:rPr lang="en-US" sz="2000" dirty="0"/>
              <a:t>) in the resultant </a:t>
            </a:r>
            <a:r>
              <a:rPr lang="en-US" sz="2000" dirty="0" err="1"/>
              <a:t>glcm</a:t>
            </a:r>
            <a:r>
              <a:rPr lang="en-US" sz="2000" dirty="0"/>
              <a:t> matrix is simply the sum of the number of times that the pixel with value I occurred in the specified spatial relationship to a pixel with value j in the input image.</a:t>
            </a:r>
          </a:p>
          <a:p>
            <a:r>
              <a:rPr lang="en-US" sz="2000" dirty="0"/>
              <a:t>The number of gray levels in the image determines the size of the GLCM. By default, graycomatrix uses scaling to reduce the number of intensity values in an image to eight.</a:t>
            </a:r>
          </a:p>
          <a:p>
            <a:r>
              <a:rPr lang="en-US" sz="2000" dirty="0" err="1"/>
              <a:t>graycoprops</a:t>
            </a:r>
            <a:r>
              <a:rPr lang="en-US" sz="2000" dirty="0"/>
              <a:t> normalizes the gray-level co-occurrence matrix (GLCM) so that the sum of its elements is equal to 1. </a:t>
            </a:r>
          </a:p>
          <a:p>
            <a:endParaRPr lang="en-US" sz="2000" dirty="0"/>
          </a:p>
        </p:txBody>
      </p:sp>
    </p:spTree>
    <p:extLst>
      <p:ext uri="{BB962C8B-B14F-4D97-AF65-F5344CB8AC3E}">
        <p14:creationId xmlns:p14="http://schemas.microsoft.com/office/powerpoint/2010/main" val="348170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Understanding a Gray-Level Co-Occurrence Matrix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51520" y="1484784"/>
            <a:ext cx="8712968" cy="4536504"/>
          </a:xfrm>
        </p:spPr>
        <p:txBody>
          <a:bodyPr>
            <a:normAutofit/>
          </a:bodyPr>
          <a:lstStyle/>
          <a:p>
            <a:pPr marL="0" indent="0">
              <a:buNone/>
            </a:pPr>
            <a:endParaRPr lang="en-US" sz="2000" dirty="0"/>
          </a:p>
          <a:p>
            <a:pPr marL="0" indent="0">
              <a:buNone/>
            </a:pPr>
            <a:r>
              <a:rPr lang="en-US" sz="2000" dirty="0" err="1"/>
              <a:t>Graycoprops</a:t>
            </a:r>
            <a:r>
              <a:rPr lang="en-US" sz="2000" dirty="0"/>
              <a:t> uses the normalized GLCM to calculate following properties:-</a:t>
            </a:r>
          </a:p>
          <a:p>
            <a:r>
              <a:rPr lang="en-US" sz="2000" dirty="0"/>
              <a:t>Contrast:  Returns a measure of the intensity contrast between a pixel and its neighbor over the whole image</a:t>
            </a:r>
          </a:p>
          <a:p>
            <a:r>
              <a:rPr lang="en-US" sz="2000" dirty="0"/>
              <a:t>Correlation: Returns a measure of how correlated a pixel is to its neighbor over the whole image.</a:t>
            </a:r>
          </a:p>
          <a:p>
            <a:r>
              <a:rPr lang="en-US" sz="2000" dirty="0"/>
              <a:t>Energy: Returns the sum of squared elements in the GLCM.</a:t>
            </a:r>
          </a:p>
          <a:p>
            <a:r>
              <a:rPr lang="en-US" sz="2000" dirty="0"/>
              <a:t>Homogeneity: Returns a value that measures the closeness of the distribution of elements in the GLCM to the GLCM diagonal.</a:t>
            </a:r>
          </a:p>
          <a:p>
            <a:endParaRPr lang="en-US" sz="2000" dirty="0"/>
          </a:p>
          <a:p>
            <a:endParaRPr lang="en-US" sz="2000" dirty="0"/>
          </a:p>
        </p:txBody>
      </p:sp>
    </p:spTree>
    <p:extLst>
      <p:ext uri="{BB962C8B-B14F-4D97-AF65-F5344CB8AC3E}">
        <p14:creationId xmlns:p14="http://schemas.microsoft.com/office/powerpoint/2010/main" val="369786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Process Used to Create the GLCM</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Content Placeholder 3" descr="http://in.mathworks.com/help/releases/R2015b/images/enhance26.gif"/>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204864"/>
            <a:ext cx="5929354" cy="2857520"/>
          </a:xfrm>
          <a:prstGeom prst="rect">
            <a:avLst/>
          </a:prstGeom>
          <a:noFill/>
          <a:ln>
            <a:noFill/>
          </a:ln>
        </p:spPr>
      </p:pic>
    </p:spTree>
    <p:extLst>
      <p:ext uri="{BB962C8B-B14F-4D97-AF65-F5344CB8AC3E}">
        <p14:creationId xmlns:p14="http://schemas.microsoft.com/office/powerpoint/2010/main" val="265600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Algorithm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800" dirty="0"/>
              <a:t>1. Read the query image from user.</a:t>
            </a:r>
          </a:p>
          <a:p>
            <a:r>
              <a:rPr lang="en-US" sz="2800" dirty="0"/>
              <a:t>2. Convert RGB query image to Grey Scale image.</a:t>
            </a:r>
          </a:p>
          <a:p>
            <a:r>
              <a:rPr lang="en-US" sz="2800" dirty="0"/>
              <a:t>3. Compute four GLCM matrices for each direction</a:t>
            </a:r>
          </a:p>
          <a:p>
            <a:r>
              <a:rPr lang="en-US" sz="2800" dirty="0"/>
              <a:t>4. For each GLCM matrix compute the statistical features such as Energy, Homogeneity, Contrast</a:t>
            </a:r>
          </a:p>
          <a:p>
            <a:pPr>
              <a:buNone/>
            </a:pPr>
            <a:r>
              <a:rPr lang="en-US" sz="2800" dirty="0"/>
              <a:t>     and Correlation.</a:t>
            </a:r>
          </a:p>
          <a:p>
            <a:r>
              <a:rPr lang="en-US" sz="2800" dirty="0"/>
              <a:t>5. Compare similarity matching of database image with query image using distance metrics.</a:t>
            </a:r>
          </a:p>
          <a:p>
            <a:r>
              <a:rPr lang="en-US" sz="2800" dirty="0"/>
              <a:t>6. Retrieve the top 20 images based on minimum distance.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ctr" rtl="0">
              <a:spcBef>
                <a:spcPct val="0"/>
              </a:spcBef>
            </a:pPr>
            <a:r>
              <a:rPr lang="en-US" sz="2800" b="1" dirty="0">
                <a:latin typeface="Times New Roman" pitchFamily="18" charset="0"/>
                <a:cs typeface="Times New Roman" pitchFamily="18" charset="0"/>
              </a:rPr>
              <a:t>COLOR FEATURE EXTRACTION USING MEAN AND TEXTURE FEATURE EXTRACTION USING STANDARD DEVIATION</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IN" sz="2400" b="1" dirty="0" err="1"/>
              <a:t>Color</a:t>
            </a:r>
            <a:r>
              <a:rPr lang="en-IN" sz="2400" b="1" dirty="0"/>
              <a:t> Feature Extraction Using Mean</a:t>
            </a:r>
            <a:endParaRPr lang="en-IN" sz="1800" dirty="0"/>
          </a:p>
          <a:p>
            <a:r>
              <a:rPr lang="en-IN" sz="1800" dirty="0"/>
              <a:t>Steps to be followed to extract the </a:t>
            </a:r>
            <a:r>
              <a:rPr lang="en-IN" sz="1800" dirty="0" err="1"/>
              <a:t>color</a:t>
            </a:r>
            <a:r>
              <a:rPr lang="en-IN" sz="1800" dirty="0"/>
              <a:t> feature :</a:t>
            </a:r>
          </a:p>
          <a:p>
            <a:pPr>
              <a:buNone/>
            </a:pPr>
            <a:endParaRPr lang="en-IN" sz="1800" dirty="0"/>
          </a:p>
          <a:p>
            <a:pPr algn="just"/>
            <a:r>
              <a:rPr lang="en-IN" sz="1800" dirty="0"/>
              <a:t>1.       Read query image from user.</a:t>
            </a:r>
          </a:p>
          <a:p>
            <a:pPr algn="just"/>
            <a:r>
              <a:rPr lang="en-IN" sz="1800" dirty="0"/>
              <a:t>2.	Extract the RGB components from the image and calculate their means                individually.</a:t>
            </a:r>
          </a:p>
          <a:p>
            <a:pPr algn="just"/>
            <a:r>
              <a:rPr lang="en-IN" sz="1800" dirty="0"/>
              <a:t>3.	The RGB component of each pixel is compared with the results obtained in step 2 for each component.</a:t>
            </a:r>
          </a:p>
          <a:p>
            <a:pPr algn="just"/>
            <a:r>
              <a:rPr lang="en-IN" sz="1800" dirty="0"/>
              <a:t>4.	If the comparison performed in step 3 results true, then RGB component of each pixel is assigned to RH,GH and BH respectively otherwise, to RL,BL and GL respectively.</a:t>
            </a:r>
          </a:p>
          <a:p>
            <a:pPr algn="just"/>
            <a:r>
              <a:rPr lang="en-IN" sz="1800" dirty="0"/>
              <a:t>5.	Calculate the mean of RH, RL, GH, GL, BH, BL and store it into a </a:t>
            </a:r>
            <a:r>
              <a:rPr lang="en-IN" sz="1800" dirty="0" err="1"/>
              <a:t>color</a:t>
            </a:r>
            <a:r>
              <a:rPr lang="en-IN" sz="1800" dirty="0"/>
              <a:t> feature vector in database.</a:t>
            </a:r>
          </a:p>
          <a:p>
            <a:pPr algn="just"/>
            <a:r>
              <a:rPr lang="en-IN" sz="1800" dirty="0"/>
              <a:t>6.	Calculate the similarity measurement of query image with the image present in database using Euclidean distance.</a:t>
            </a:r>
          </a:p>
          <a:p>
            <a:pPr algn="just"/>
            <a:r>
              <a:rPr lang="en-IN" sz="1800" dirty="0"/>
              <a:t>7.	Retrieve the images based on a minimum distance.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a:t>Texture Feature Extraction Using Standard Deviation</a:t>
            </a:r>
            <a:br>
              <a:rPr lang="en-IN" b="1" dirty="0"/>
            </a:br>
            <a:endParaRPr lang="en-IN" dirty="0"/>
          </a:p>
        </p:txBody>
      </p:sp>
      <p:sp>
        <p:nvSpPr>
          <p:cNvPr id="3" name="Content Placeholder 2"/>
          <p:cNvSpPr>
            <a:spLocks noGrp="1"/>
          </p:cNvSpPr>
          <p:nvPr>
            <p:ph idx="1"/>
          </p:nvPr>
        </p:nvSpPr>
        <p:spPr>
          <a:xfrm>
            <a:off x="500034" y="1214422"/>
            <a:ext cx="8229600" cy="5411807"/>
          </a:xfrm>
        </p:spPr>
        <p:txBody>
          <a:bodyPr>
            <a:normAutofit fontScale="25000" lnSpcReduction="20000"/>
          </a:bodyPr>
          <a:lstStyle/>
          <a:p>
            <a:endParaRPr lang="en-IN" sz="7200" dirty="0"/>
          </a:p>
          <a:p>
            <a:r>
              <a:rPr lang="en-IN" sz="7200" b="1" dirty="0"/>
              <a:t>Standard Deviation is a measure that is used to quantify the variation or dispersion of a set of data values. </a:t>
            </a:r>
          </a:p>
          <a:p>
            <a:endParaRPr lang="en-IN" sz="7200" dirty="0"/>
          </a:p>
          <a:p>
            <a:r>
              <a:rPr lang="en-IN" sz="7200" dirty="0"/>
              <a:t>Steps to be followed to extract the texture feature :</a:t>
            </a:r>
          </a:p>
          <a:p>
            <a:pPr>
              <a:buNone/>
            </a:pPr>
            <a:endParaRPr lang="en-IN" sz="4200" dirty="0"/>
          </a:p>
          <a:p>
            <a:r>
              <a:rPr lang="en-IN" sz="7200" dirty="0"/>
              <a:t>Read the query image from the user.</a:t>
            </a:r>
          </a:p>
          <a:p>
            <a:r>
              <a:rPr lang="en-IN" sz="7200" dirty="0"/>
              <a:t>Extract the RGB component from the image and extract their means individually.</a:t>
            </a:r>
          </a:p>
          <a:p>
            <a:r>
              <a:rPr lang="en-IN" sz="7200" dirty="0"/>
              <a:t>The RGB component of each pixel is compared with the results obtained in step 2 for each component.</a:t>
            </a:r>
          </a:p>
          <a:p>
            <a:r>
              <a:rPr lang="en-IN" sz="7200" dirty="0"/>
              <a:t>If the comparison performed in step 3 results true, then RGB component of each pixel is assigned to RH, GH and BH respectively otherwise, to RL, GL and BL respectively.</a:t>
            </a:r>
          </a:p>
          <a:p>
            <a:r>
              <a:rPr lang="en-IN" sz="7200" dirty="0"/>
              <a:t>Calculate the mean of RH, RL, GH, GL, BH, and BL and store it into a single feature vector w [0...5].</a:t>
            </a:r>
          </a:p>
          <a:p>
            <a:r>
              <a:rPr lang="en-IN" sz="7200" dirty="0"/>
              <a:t>Repeat step 3 for all images in database.</a:t>
            </a:r>
          </a:p>
          <a:p>
            <a:r>
              <a:rPr lang="en-IN" sz="7200" dirty="0"/>
              <a:t>Calculate the standard deviation for RH, RL, GH, GL, BH, and BL and store it into texture feature vector.</a:t>
            </a:r>
          </a:p>
          <a:p>
            <a:r>
              <a:rPr lang="en-IN" sz="7200" dirty="0"/>
              <a:t>Compare similarity matching of query image and database image using distance metrics.</a:t>
            </a:r>
          </a:p>
          <a:p>
            <a:r>
              <a:rPr lang="en-IN" sz="7200" dirty="0"/>
              <a:t>Retrieve the images based on a minimum distance.</a:t>
            </a:r>
          </a:p>
          <a:p>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lnSpcReduction="10000"/>
          </a:bodyPr>
          <a:lstStyle/>
          <a:p>
            <a:endParaRPr lang="en-IN" sz="2000" dirty="0"/>
          </a:p>
          <a:p>
            <a:r>
              <a:rPr lang="en-IN" sz="2800" b="1" dirty="0"/>
              <a:t>WHAT IS CBIR ?</a:t>
            </a:r>
          </a:p>
          <a:p>
            <a:endParaRPr lang="en-IN" sz="2000" dirty="0"/>
          </a:p>
          <a:p>
            <a:r>
              <a:rPr lang="en-IN" sz="2000" dirty="0"/>
              <a:t>CONTENT BASED IMAGE RETRIEVAL (CBIR) is a technique which uses visual content such as </a:t>
            </a:r>
            <a:r>
              <a:rPr lang="en-IN" sz="2000" dirty="0" err="1"/>
              <a:t>color</a:t>
            </a:r>
            <a:r>
              <a:rPr lang="en-IN" sz="2000" dirty="0"/>
              <a:t>  and texture for searching similar images from large scale image database according to user request in the form of query image.</a:t>
            </a:r>
          </a:p>
          <a:p>
            <a:r>
              <a:rPr lang="en-IN" sz="2000" dirty="0"/>
              <a:t>The visual content of the images in the data base are extracted and described by multi dimensional feature vectors.</a:t>
            </a:r>
          </a:p>
          <a:p>
            <a:pPr>
              <a:buNone/>
            </a:pPr>
            <a:r>
              <a:rPr lang="en-IN" sz="2000" dirty="0"/>
              <a:t>      The similarities/distances between the feature vectors of the of the query image and those of the images in the database are then calculated and retrieval is performed with the aid of an indexing scheme.</a:t>
            </a:r>
          </a:p>
          <a:p>
            <a:pPr>
              <a:buNone/>
            </a:pPr>
            <a:r>
              <a:rPr lang="en-IN" sz="2000" dirty="0"/>
              <a:t> </a:t>
            </a:r>
          </a:p>
          <a:p>
            <a:endParaRPr lang="en-IN" sz="2000" dirty="0"/>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PRECISION &amp; RECALL </a:t>
            </a:r>
            <a:endParaRPr lang="en-US" b="1" dirty="0"/>
          </a:p>
        </p:txBody>
      </p:sp>
      <p:pic>
        <p:nvPicPr>
          <p:cNvPr id="4" name="Content Placeholder 3"/>
          <p:cNvPicPr>
            <a:picLocks noGrp="1"/>
          </p:cNvPicPr>
          <p:nvPr>
            <p:ph idx="1"/>
          </p:nvPr>
        </p:nvPicPr>
        <p:blipFill>
          <a:blip r:embed="rId2" cstate="print"/>
          <a:srcRect l="9999" t="39018" r="10579" b="18317"/>
          <a:stretch>
            <a:fillRect/>
          </a:stretch>
        </p:blipFill>
        <p:spPr bwMode="auto">
          <a:xfrm>
            <a:off x="457200" y="2620413"/>
            <a:ext cx="8229600" cy="24855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PRECISION AND RECALL TABLE </a:t>
            </a:r>
          </a:p>
        </p:txBody>
      </p:sp>
      <p:pic>
        <p:nvPicPr>
          <p:cNvPr id="4" name="Content Placeholder 3" descr="kp1.png"/>
          <p:cNvPicPr>
            <a:picLocks noGrp="1" noChangeAspect="1"/>
          </p:cNvPicPr>
          <p:nvPr>
            <p:ph idx="1"/>
          </p:nvPr>
        </p:nvPicPr>
        <p:blipFill>
          <a:blip r:embed="rId2" cstate="print"/>
          <a:stretch>
            <a:fillRect/>
          </a:stretch>
        </p:blipFill>
        <p:spPr>
          <a:xfrm>
            <a:off x="1214414" y="1571612"/>
            <a:ext cx="6786609" cy="450059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PRECISION AND RECALL TABLE </a:t>
            </a:r>
            <a:endParaRPr lang="en-IN" dirty="0"/>
          </a:p>
        </p:txBody>
      </p:sp>
      <p:pic>
        <p:nvPicPr>
          <p:cNvPr id="4" name="Content Placeholder 3" descr="kp2.png"/>
          <p:cNvPicPr>
            <a:picLocks noGrp="1" noChangeAspect="1"/>
          </p:cNvPicPr>
          <p:nvPr>
            <p:ph idx="1"/>
          </p:nvPr>
        </p:nvPicPr>
        <p:blipFill>
          <a:blip r:embed="rId2" cstate="print"/>
          <a:stretch>
            <a:fillRect/>
          </a:stretch>
        </p:blipFill>
        <p:spPr>
          <a:xfrm>
            <a:off x="1142976" y="1714488"/>
            <a:ext cx="6715172" cy="421484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PRECISION AND RECALL TABLE </a:t>
            </a:r>
            <a:endParaRPr lang="en-IN" dirty="0"/>
          </a:p>
        </p:txBody>
      </p:sp>
      <p:pic>
        <p:nvPicPr>
          <p:cNvPr id="4" name="Content Placeholder 3" descr="kp3.png"/>
          <p:cNvPicPr>
            <a:picLocks noGrp="1" noChangeAspect="1"/>
          </p:cNvPicPr>
          <p:nvPr>
            <p:ph idx="1"/>
          </p:nvPr>
        </p:nvPicPr>
        <p:blipFill>
          <a:blip r:embed="rId2" cstate="print"/>
          <a:stretch>
            <a:fillRect/>
          </a:stretch>
        </p:blipFill>
        <p:spPr>
          <a:xfrm>
            <a:off x="1214414" y="1643050"/>
            <a:ext cx="6643734" cy="457203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GUI: COLOR USING HSV BINS</a:t>
            </a:r>
          </a:p>
        </p:txBody>
      </p:sp>
      <p:pic>
        <p:nvPicPr>
          <p:cNvPr id="4" name="Content Placeholder 3" descr="C:\Users\user\Desktop\SanDiskv3.0\screenshots-black book\color1-flowers.png"/>
          <p:cNvPicPr>
            <a:picLocks noGrp="1"/>
          </p:cNvPicPr>
          <p:nvPr>
            <p:ph idx="1"/>
          </p:nvPr>
        </p:nvPicPr>
        <p:blipFill>
          <a:blip r:embed="rId2" cstate="print"/>
          <a:srcRect/>
          <a:stretch>
            <a:fillRect/>
          </a:stretch>
        </p:blipFill>
        <p:spPr bwMode="auto">
          <a:xfrm>
            <a:off x="457200" y="1667418"/>
            <a:ext cx="8229600" cy="461910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GUI: COLOR USING HSV BINS AND TEXTURE USING GLCM MATRIX</a:t>
            </a:r>
          </a:p>
        </p:txBody>
      </p:sp>
      <p:pic>
        <p:nvPicPr>
          <p:cNvPr id="4" name="Content Placeholder 3" descr="C:\Users\user\Desktop\SanDiskv3.0\screenshots-black book\color1andtexture1-flowers.png"/>
          <p:cNvPicPr>
            <a:picLocks noGrp="1"/>
          </p:cNvPicPr>
          <p:nvPr>
            <p:ph idx="1"/>
          </p:nvPr>
        </p:nvPicPr>
        <p:blipFill>
          <a:blip r:embed="rId2" cstate="print"/>
          <a:srcRect/>
          <a:stretch>
            <a:fillRect/>
          </a:stretch>
        </p:blipFill>
        <p:spPr bwMode="auto">
          <a:xfrm>
            <a:off x="457200" y="1667418"/>
            <a:ext cx="8229600" cy="439152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latin typeface="Times New Roman" pitchFamily="18" charset="0"/>
                <a:cs typeface="Times New Roman" pitchFamily="18" charset="0"/>
              </a:rPr>
              <a:t>GUI: COLOR USING MEAN AND TEXTURE USING STANDARD DEVIATION</a:t>
            </a:r>
          </a:p>
        </p:txBody>
      </p:sp>
      <p:pic>
        <p:nvPicPr>
          <p:cNvPr id="4" name="Content Placeholder 3" descr="C:\Users\user\Desktop\SanDiskv3.0\screenshots-black book\color2andtexture2-flowers.png"/>
          <p:cNvPicPr>
            <a:picLocks noGrp="1"/>
          </p:cNvPicPr>
          <p:nvPr>
            <p:ph idx="1"/>
          </p:nvPr>
        </p:nvPicPr>
        <p:blipFill>
          <a:blip r:embed="rId2" cstate="print"/>
          <a:srcRect/>
          <a:stretch>
            <a:fillRect/>
          </a:stretch>
        </p:blipFill>
        <p:spPr bwMode="auto">
          <a:xfrm>
            <a:off x="457200" y="1691815"/>
            <a:ext cx="8229600" cy="434273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GUI:RELEVANCE FEEDBACK</a:t>
            </a:r>
          </a:p>
        </p:txBody>
      </p:sp>
      <p:pic>
        <p:nvPicPr>
          <p:cNvPr id="4" name="Content Placeholder 3" descr="KREL.png"/>
          <p:cNvPicPr>
            <a:picLocks noGrp="1" noChangeAspect="1"/>
          </p:cNvPicPr>
          <p:nvPr>
            <p:ph idx="1"/>
          </p:nvPr>
        </p:nvPicPr>
        <p:blipFill>
          <a:blip r:embed="rId2"/>
          <a:stretch>
            <a:fillRect/>
          </a:stretch>
        </p:blipFill>
        <p:spPr>
          <a:xfrm>
            <a:off x="1571604" y="1600200"/>
            <a:ext cx="6429420" cy="475775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APPLICATIONS</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900" dirty="0"/>
              <a:t>Potential uses for CBIR include:</a:t>
            </a:r>
          </a:p>
          <a:p>
            <a:r>
              <a:rPr lang="en-US" sz="2400" dirty="0"/>
              <a:t>Art collections</a:t>
            </a:r>
          </a:p>
          <a:p>
            <a:r>
              <a:rPr lang="en-US" sz="2400" dirty="0"/>
              <a:t>Crime prevention</a:t>
            </a:r>
          </a:p>
          <a:p>
            <a:r>
              <a:rPr lang="en-US" sz="2400" dirty="0"/>
              <a:t>Intellectual property</a:t>
            </a:r>
          </a:p>
          <a:p>
            <a:r>
              <a:rPr lang="en-US" sz="2400" dirty="0"/>
              <a:t>Medical diagnosis</a:t>
            </a:r>
          </a:p>
          <a:p>
            <a:r>
              <a:rPr lang="en-US" sz="2400" dirty="0"/>
              <a:t>Military</a:t>
            </a:r>
          </a:p>
          <a:p>
            <a:r>
              <a:rPr lang="en-US" sz="2400" dirty="0"/>
              <a:t>Face Finding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lstStyle/>
          <a:p>
            <a:pPr lvl="0"/>
            <a:r>
              <a:rPr lang="en-US" sz="2400" dirty="0"/>
              <a:t>CBIR is used to search a specific image from a large database…</a:t>
            </a:r>
          </a:p>
          <a:p>
            <a:pPr lvl="0"/>
            <a:r>
              <a:rPr lang="en-US" sz="2400" dirty="0"/>
              <a:t>CBIR makes interactive search of images from the database…</a:t>
            </a:r>
          </a:p>
          <a:p>
            <a:pPr lvl="0"/>
            <a:r>
              <a:rPr lang="en-US" sz="2400" dirty="0"/>
              <a:t>At present this technique is implemented by Google…</a:t>
            </a:r>
          </a:p>
          <a:p>
            <a:pPr lvl="0"/>
            <a:endParaRPr lang="en-US" sz="2400" dirty="0"/>
          </a:p>
          <a:p>
            <a:pPr lvl="0"/>
            <a:endParaRPr lang="en-US" sz="2400" dirty="0"/>
          </a:p>
          <a:p>
            <a:pPr lvl="0"/>
            <a:endParaRPr lang="en-US" sz="2400" dirty="0"/>
          </a:p>
          <a:p>
            <a:pPr lvl="0"/>
            <a:r>
              <a:rPr lang="en-US" sz="2400"/>
              <a:t>THANK YOU</a:t>
            </a:r>
            <a:endParaRPr lang="en-US" sz="24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How CBIR works?</a:t>
            </a:r>
          </a:p>
        </p:txBody>
      </p:sp>
      <p:pic>
        <p:nvPicPr>
          <p:cNvPr id="4" name="Content Placeholder 3"/>
          <p:cNvPicPr>
            <a:picLocks noGrp="1"/>
          </p:cNvPicPr>
          <p:nvPr>
            <p:ph idx="1"/>
          </p:nvPr>
        </p:nvPicPr>
        <p:blipFill>
          <a:blip r:embed="rId3" cstate="print"/>
          <a:srcRect/>
          <a:stretch>
            <a:fillRect/>
          </a:stretch>
        </p:blipFill>
        <p:spPr bwMode="auto">
          <a:xfrm>
            <a:off x="1238250" y="1681956"/>
            <a:ext cx="6667500" cy="4362450"/>
          </a:xfrm>
          <a:prstGeom prst="rect">
            <a:avLst/>
          </a:prstGeom>
          <a:noFill/>
          <a:ln>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How CBIR works?</a:t>
            </a:r>
            <a:endParaRPr lang="en-IN" dirty="0">
              <a:latin typeface="Times New Roman" pitchFamily="18" charset="0"/>
              <a:cs typeface="Times New Roman" pitchFamily="18" charset="0"/>
            </a:endParaRPr>
          </a:p>
        </p:txBody>
      </p:sp>
      <p:pic>
        <p:nvPicPr>
          <p:cNvPr id="4" name="Content Placeholder 3" descr="dia.jpg"/>
          <p:cNvPicPr>
            <a:picLocks noGrp="1" noChangeAspect="1"/>
          </p:cNvPicPr>
          <p:nvPr>
            <p:ph idx="1"/>
          </p:nvPr>
        </p:nvPicPr>
        <p:blipFill>
          <a:blip r:embed="rId2" cstate="print"/>
          <a:stretch>
            <a:fillRect/>
          </a:stretch>
        </p:blipFill>
        <p:spPr>
          <a:xfrm>
            <a:off x="1441393" y="1600200"/>
            <a:ext cx="6261214"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USECASE DIAGRAM</a:t>
            </a:r>
          </a:p>
        </p:txBody>
      </p:sp>
      <p:pic>
        <p:nvPicPr>
          <p:cNvPr id="4" name="Content Placeholder 3" descr="usecase.png"/>
          <p:cNvPicPr>
            <a:picLocks noGrp="1" noChangeAspect="1"/>
          </p:cNvPicPr>
          <p:nvPr>
            <p:ph idx="1"/>
          </p:nvPr>
        </p:nvPicPr>
        <p:blipFill>
          <a:blip r:embed="rId2" cstate="print"/>
          <a:stretch>
            <a:fillRect/>
          </a:stretch>
        </p:blipFill>
        <p:spPr>
          <a:xfrm>
            <a:off x="1857356" y="1285860"/>
            <a:ext cx="5214974" cy="492922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785926"/>
          </a:xfrm>
        </p:spPr>
        <p:txBody>
          <a:bodyPr>
            <a:normAutofit/>
          </a:bodyPr>
          <a:lstStyle/>
          <a:p>
            <a:r>
              <a:rPr lang="en-US" sz="3600" b="1" dirty="0">
                <a:latin typeface="Times New Roman" pitchFamily="18" charset="0"/>
                <a:cs typeface="Times New Roman" pitchFamily="18" charset="0"/>
              </a:rPr>
              <a:t>COLOR FEATURE EXTRACTION USING HSV BINS</a:t>
            </a:r>
          </a:p>
        </p:txBody>
      </p:sp>
      <p:sp>
        <p:nvSpPr>
          <p:cNvPr id="3" name="Subtitle 2"/>
          <p:cNvSpPr>
            <a:spLocks noGrp="1"/>
          </p:cNvSpPr>
          <p:nvPr>
            <p:ph type="subTitle" idx="1"/>
          </p:nvPr>
        </p:nvSpPr>
        <p:spPr>
          <a:xfrm>
            <a:off x="304800" y="2285992"/>
            <a:ext cx="8534400" cy="4191008"/>
          </a:xfrm>
        </p:spPr>
        <p:txBody>
          <a:bodyPr>
            <a:normAutofit/>
          </a:bodyPr>
          <a:lstStyle/>
          <a:p>
            <a:pPr algn="l">
              <a:buFont typeface="Arial" pitchFamily="34" charset="0"/>
              <a:buChar char="•"/>
            </a:pPr>
            <a:r>
              <a:rPr lang="en-US" sz="2000" dirty="0">
                <a:solidFill>
                  <a:schemeClr val="tx1"/>
                </a:solidFill>
                <a:cs typeface="Times New Roman" pitchFamily="18" charset="0"/>
              </a:rPr>
              <a:t> Color is a basic visual attribute for both human perception and computer vision  and one of the most widely used visual features in image retrieval. </a:t>
            </a:r>
          </a:p>
          <a:p>
            <a:pPr lvl="0" algn="l">
              <a:buFont typeface="Arial" pitchFamily="34" charset="0"/>
              <a:buChar char="•"/>
            </a:pPr>
            <a:endParaRPr lang="en-US" sz="2000" dirty="0">
              <a:solidFill>
                <a:schemeClr val="tx1"/>
              </a:solidFill>
            </a:endParaRPr>
          </a:p>
          <a:p>
            <a:pPr lvl="0" algn="l">
              <a:buFont typeface="Arial" pitchFamily="34" charset="0"/>
              <a:buChar char="•"/>
            </a:pPr>
            <a:r>
              <a:rPr lang="en-US" sz="2000" dirty="0">
                <a:solidFill>
                  <a:schemeClr val="tx1"/>
                </a:solidFill>
              </a:rPr>
              <a:t> Examining images based on the colors they contain is one of the most widely used techniques because it does not depend on image size or orientation.</a:t>
            </a:r>
          </a:p>
          <a:p>
            <a:pPr lvl="0" algn="l">
              <a:buFont typeface="Arial" pitchFamily="34" charset="0"/>
              <a:buChar char="•"/>
            </a:pPr>
            <a:endParaRPr lang="en-US" sz="2000" dirty="0">
              <a:solidFill>
                <a:schemeClr val="tx1"/>
              </a:solidFill>
            </a:endParaRPr>
          </a:p>
          <a:p>
            <a:pPr lvl="0" algn="l">
              <a:buFont typeface="Arial" pitchFamily="34" charset="0"/>
              <a:buChar char="•"/>
            </a:pPr>
            <a:r>
              <a:rPr lang="en-US" sz="2000" dirty="0">
                <a:solidFill>
                  <a:schemeClr val="tx1"/>
                </a:solidFill>
              </a:rPr>
              <a:t> So even though if one image is same domain but in different color mean it will not retrieved the image </a:t>
            </a: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Understanding the Concept of Histogram Bins</a:t>
            </a:r>
          </a:p>
        </p:txBody>
      </p:sp>
      <p:sp>
        <p:nvSpPr>
          <p:cNvPr id="3" name="Content Placeholder 2"/>
          <p:cNvSpPr>
            <a:spLocks noGrp="1"/>
          </p:cNvSpPr>
          <p:nvPr>
            <p:ph idx="1"/>
          </p:nvPr>
        </p:nvSpPr>
        <p:spPr/>
        <p:txBody>
          <a:bodyPr>
            <a:normAutofit/>
          </a:bodyPr>
          <a:lstStyle/>
          <a:p>
            <a:pPr>
              <a:buNone/>
            </a:pPr>
            <a:r>
              <a:rPr lang="en-US" sz="2000" b="1" dirty="0"/>
              <a:t>HSV Color Space</a:t>
            </a:r>
          </a:p>
          <a:p>
            <a:pPr>
              <a:buNone/>
            </a:pPr>
            <a:endParaRPr lang="en-US" sz="2000" b="1" dirty="0"/>
          </a:p>
          <a:p>
            <a:r>
              <a:rPr lang="en-US" sz="2000" dirty="0"/>
              <a:t>The HSV color space is developed to provide an intuitive representation of color and to approximate the way in which humans perceive and manipulate color.</a:t>
            </a:r>
          </a:p>
          <a:p>
            <a:endParaRPr lang="en-US" sz="2000" b="1" dirty="0"/>
          </a:p>
          <a:p>
            <a:r>
              <a:rPr lang="en-US" sz="2000" dirty="0"/>
              <a:t>The hue (H) represents the dominant spectral component—color in its pure form, as in green, red, or yellow. Adding white to the pure color changes the color: the less white, the more saturated the color is. This corresponds to the saturation (S). The value (V) corresponds to the brightness of color .</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000" b="1" dirty="0"/>
              <a:t>             </a:t>
            </a:r>
            <a:r>
              <a:rPr lang="en-US" sz="4000" b="1" dirty="0">
                <a:latin typeface="Times New Roman" pitchFamily="18" charset="0"/>
                <a:cs typeface="Times New Roman" pitchFamily="18" charset="0"/>
              </a:rPr>
              <a:t>Understanding Histogram Bins</a:t>
            </a:r>
          </a:p>
          <a:p>
            <a:endParaRPr lang="en-US" sz="2000" b="1" dirty="0"/>
          </a:p>
          <a:p>
            <a:r>
              <a:rPr lang="en-US" sz="2000" dirty="0"/>
              <a:t> The HSV space is uniformly quantized into a total of 256 bins. This includes 4 levels in H, two levels in S, and two levels in V. </a:t>
            </a:r>
          </a:p>
          <a:p>
            <a:pPr>
              <a:buNone/>
            </a:pPr>
            <a:endParaRPr lang="en-US" sz="2000" dirty="0"/>
          </a:p>
          <a:p>
            <a:r>
              <a:rPr lang="en-US" sz="2000" dirty="0"/>
              <a:t>In HSV color space each component is quantized in non-equal intervals, where H : 16 bins, S : 4 bins and V : 4 bins. Finally, these 16X4X4 bins are concatenated to obtain a 256 dimensional vector .</a:t>
            </a:r>
          </a:p>
          <a:p>
            <a:endParaRPr lang="en-US" sz="2000" dirty="0"/>
          </a:p>
          <a:p>
            <a:pPr>
              <a:buNone/>
            </a:pPr>
            <a:r>
              <a:rPr lang="en-US" sz="2000" b="1" dirty="0">
                <a:latin typeface="Times New Roman" pitchFamily="18" charset="0"/>
                <a:cs typeface="Times New Roman" pitchFamily="18" charset="0"/>
              </a:rPr>
              <a:t>Advantages of using Histogram Bins in HSV Color Space</a:t>
            </a:r>
            <a:endParaRPr lang="en-US" sz="2000" dirty="0"/>
          </a:p>
          <a:p>
            <a:r>
              <a:rPr lang="en-US" sz="2000" dirty="0"/>
              <a:t>The quantization of the number of colors into several histogram bins is done in order to decrease the number of colors used in image retrieval .Therefore Histogram Bins are used in HSV Color Space which helps us in achieving better retrieval efficiency .</a:t>
            </a:r>
          </a:p>
          <a:p>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Algorithm</a:t>
            </a:r>
          </a:p>
        </p:txBody>
      </p:sp>
      <p:sp>
        <p:nvSpPr>
          <p:cNvPr id="3" name="Content Placeholder 2"/>
          <p:cNvSpPr>
            <a:spLocks noGrp="1"/>
          </p:cNvSpPr>
          <p:nvPr>
            <p:ph idx="1"/>
          </p:nvPr>
        </p:nvSpPr>
        <p:spPr/>
        <p:txBody>
          <a:bodyPr>
            <a:normAutofit fontScale="70000" lnSpcReduction="20000"/>
          </a:bodyPr>
          <a:lstStyle/>
          <a:p>
            <a:pPr>
              <a:buNone/>
            </a:pPr>
            <a:r>
              <a:rPr lang="en-US" b="1" dirty="0"/>
              <a:t>1. </a:t>
            </a:r>
            <a:r>
              <a:rPr lang="en-US" sz="3400" dirty="0"/>
              <a:t>Read the query image from user.</a:t>
            </a:r>
          </a:p>
          <a:p>
            <a:pPr>
              <a:buNone/>
            </a:pPr>
            <a:r>
              <a:rPr lang="en-US" sz="3400" b="1" dirty="0"/>
              <a:t>2. </a:t>
            </a:r>
            <a:r>
              <a:rPr lang="en-US" sz="3400" dirty="0"/>
              <a:t>Convert RGB color space into HSV color space.</a:t>
            </a:r>
          </a:p>
          <a:p>
            <a:pPr>
              <a:buNone/>
            </a:pPr>
            <a:r>
              <a:rPr lang="en-US" sz="3400" b="1" dirty="0"/>
              <a:t>3. </a:t>
            </a:r>
            <a:r>
              <a:rPr lang="en-US" sz="3400" dirty="0"/>
              <a:t>Quantize each pixel in HSV space to 256</a:t>
            </a:r>
          </a:p>
          <a:p>
            <a:pPr>
              <a:buNone/>
            </a:pPr>
            <a:r>
              <a:rPr lang="en-US" sz="3400" dirty="0"/>
              <a:t>Histogram bins.</a:t>
            </a:r>
          </a:p>
          <a:p>
            <a:pPr>
              <a:buNone/>
            </a:pPr>
            <a:r>
              <a:rPr lang="en-US" sz="3400" b="1" dirty="0"/>
              <a:t>4. </a:t>
            </a:r>
            <a:r>
              <a:rPr lang="en-US" sz="3400" dirty="0"/>
              <a:t>The normalized histogram is obtained by dividing</a:t>
            </a:r>
          </a:p>
          <a:p>
            <a:pPr>
              <a:buNone/>
            </a:pPr>
            <a:r>
              <a:rPr lang="en-US" sz="3400" dirty="0"/>
              <a:t>with the total number of pixels.</a:t>
            </a:r>
          </a:p>
          <a:p>
            <a:pPr>
              <a:buNone/>
            </a:pPr>
            <a:r>
              <a:rPr lang="en-US" sz="3400" b="1" dirty="0"/>
              <a:t>5. </a:t>
            </a:r>
            <a:r>
              <a:rPr lang="en-US" sz="3400" dirty="0"/>
              <a:t>Store the 256 values as color feature vector in</a:t>
            </a:r>
          </a:p>
          <a:p>
            <a:pPr>
              <a:buNone/>
            </a:pPr>
            <a:r>
              <a:rPr lang="en-US" sz="3400" dirty="0"/>
              <a:t>feature vector database.</a:t>
            </a:r>
          </a:p>
          <a:p>
            <a:pPr>
              <a:buNone/>
            </a:pPr>
            <a:r>
              <a:rPr lang="en-US" sz="3400" b="1" dirty="0"/>
              <a:t>6. </a:t>
            </a:r>
            <a:r>
              <a:rPr lang="en-US" sz="3400" dirty="0"/>
              <a:t>Calculate the similarity measure of query image</a:t>
            </a:r>
          </a:p>
          <a:p>
            <a:pPr>
              <a:buNone/>
            </a:pPr>
            <a:r>
              <a:rPr lang="en-US" sz="3400" dirty="0"/>
              <a:t>and the image present in the database using</a:t>
            </a:r>
          </a:p>
          <a:p>
            <a:pPr>
              <a:buNone/>
            </a:pPr>
            <a:r>
              <a:rPr lang="en-US" sz="3400" dirty="0"/>
              <a:t>Euclidean Distance.</a:t>
            </a:r>
          </a:p>
          <a:p>
            <a:pPr>
              <a:buNone/>
            </a:pPr>
            <a:r>
              <a:rPr lang="en-US" sz="3400" b="1" dirty="0"/>
              <a:t>7. </a:t>
            </a:r>
            <a:r>
              <a:rPr lang="en-US" sz="3400" dirty="0"/>
              <a:t>Retrieve the images based on minimum distance.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5a591d0ff4742aa57fe7b6f05b709a4af7d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TotalTime>
  <Words>1143</Words>
  <Application>Microsoft Office PowerPoint</Application>
  <PresentationFormat>On-screen Show (4:3)</PresentationFormat>
  <Paragraphs>140</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CONTENT BASED IMAGE RETRIEVAL USING COLOR AND TEXTURE</vt:lpstr>
      <vt:lpstr>INTRODUCTION</vt:lpstr>
      <vt:lpstr>How CBIR works?</vt:lpstr>
      <vt:lpstr>How CBIR works?</vt:lpstr>
      <vt:lpstr>USECASE DIAGRAM</vt:lpstr>
      <vt:lpstr>COLOR FEATURE EXTRACTION USING HSV BINS</vt:lpstr>
      <vt:lpstr>Understanding the Concept of Histogram Bins</vt:lpstr>
      <vt:lpstr>PowerPoint Presentation</vt:lpstr>
      <vt:lpstr>Algorithm</vt:lpstr>
      <vt:lpstr>PowerPoint Presentation</vt:lpstr>
      <vt:lpstr>COLOR FEATURE EXTRACTION USING HSV BINS AND TEXTURE FEATURE EXTRACTION USING GLCM MATRIX </vt:lpstr>
      <vt:lpstr>Understanding a Gray-Level Co-Occurrence Matrix</vt:lpstr>
      <vt:lpstr>Understanding a Gray-Level Co-Occurrence Matrix</vt:lpstr>
      <vt:lpstr>Understanding a Gray-Level Co-Occurrence Matrix</vt:lpstr>
      <vt:lpstr>Understanding a Gray-Level Co-Occurrence Matrix</vt:lpstr>
      <vt:lpstr>Process Used to Create the GLCM </vt:lpstr>
      <vt:lpstr>Algorithm  </vt:lpstr>
      <vt:lpstr>COLOR FEATURE EXTRACTION USING MEAN AND TEXTURE FEATURE EXTRACTION USING STANDARD DEVIATION </vt:lpstr>
      <vt:lpstr>Texture Feature Extraction Using Standard Deviation </vt:lpstr>
      <vt:lpstr>PRECISION &amp; RECALL </vt:lpstr>
      <vt:lpstr>PRECISION AND RECALL TABLE </vt:lpstr>
      <vt:lpstr>PRECISION AND RECALL TABLE </vt:lpstr>
      <vt:lpstr>PRECISION AND RECALL TABLE </vt:lpstr>
      <vt:lpstr>GUI: COLOR USING HSV BINS</vt:lpstr>
      <vt:lpstr>GUI: COLOR USING HSV BINS AND TEXTURE USING GLCM MATRIX</vt:lpstr>
      <vt:lpstr>GUI: COLOR USING MEAN AND TEXTURE USING STANDARD DEVIATION</vt:lpstr>
      <vt:lpstr>GUI:RELEVANCE FEEDBACK</vt:lpstr>
      <vt:lpstr>APPLICATIONS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IMAGE RETRIEVAL USING COLOR,SHAPE AND TEXTURE</dc:title>
  <dc:creator>admin</dc:creator>
  <cp:lastModifiedBy>krish jain</cp:lastModifiedBy>
  <cp:revision>199</cp:revision>
  <dcterms:created xsi:type="dcterms:W3CDTF">2015-10-02T06:21:09Z</dcterms:created>
  <dcterms:modified xsi:type="dcterms:W3CDTF">2018-10-14T03:46:42Z</dcterms:modified>
</cp:coreProperties>
</file>