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8" roundtripDataSignature="AMtx7mh2+dsafLVBIl7XHcWbidKcVk2I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jp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2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Portada">
    <p:spTree>
      <p:nvGrpSpPr>
        <p:cNvPr id="9" name="Shape 9"/>
        <p:cNvGrpSpPr/>
        <p:nvPr/>
      </p:nvGrpSpPr>
      <p:grpSpPr>
        <a:xfrm>
          <a:off x="0" y="0"/>
          <a:ext cx="0" cy="0"/>
          <a:chOff x="0" y="0"/>
          <a:chExt cx="0" cy="0"/>
        </a:xfrm>
      </p:grpSpPr>
      <p:pic>
        <p:nvPicPr>
          <p:cNvPr id="10" name="Google Shape;10;p14"/>
          <p:cNvPicPr preferRelativeResize="0"/>
          <p:nvPr/>
        </p:nvPicPr>
        <p:blipFill rotWithShape="1">
          <a:blip r:embed="rId2">
            <a:alphaModFix/>
          </a:blip>
          <a:srcRect b="0" l="0" r="0" t="0"/>
          <a:stretch/>
        </p:blipFill>
        <p:spPr>
          <a:xfrm>
            <a:off x="4403049" y="3192122"/>
            <a:ext cx="4740951" cy="3665878"/>
          </a:xfrm>
          <a:prstGeom prst="rect">
            <a:avLst/>
          </a:prstGeom>
          <a:noFill/>
          <a:ln>
            <a:noFill/>
          </a:ln>
        </p:spPr>
      </p:pic>
      <p:sp>
        <p:nvSpPr>
          <p:cNvPr id="11" name="Google Shape;1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4" name="Google Shape;14;p14"/>
          <p:cNvPicPr preferRelativeResize="0"/>
          <p:nvPr/>
        </p:nvPicPr>
        <p:blipFill rotWithShape="1">
          <a:blip r:embed="rId3">
            <a:alphaModFix/>
          </a:blip>
          <a:srcRect b="22946" l="10521" r="14498" t="17753"/>
          <a:stretch/>
        </p:blipFill>
        <p:spPr>
          <a:xfrm>
            <a:off x="0" y="-1"/>
            <a:ext cx="9270122" cy="6858001"/>
          </a:xfrm>
          <a:prstGeom prst="rect">
            <a:avLst/>
          </a:prstGeom>
          <a:noFill/>
          <a:ln>
            <a:noFill/>
          </a:ln>
        </p:spPr>
      </p:pic>
      <p:pic>
        <p:nvPicPr>
          <p:cNvPr id="15" name="Google Shape;15;p14"/>
          <p:cNvPicPr preferRelativeResize="0"/>
          <p:nvPr/>
        </p:nvPicPr>
        <p:blipFill rotWithShape="1">
          <a:blip r:embed="rId4">
            <a:alphaModFix/>
          </a:blip>
          <a:srcRect b="0" l="0" r="0" t="0"/>
          <a:stretch/>
        </p:blipFill>
        <p:spPr>
          <a:xfrm>
            <a:off x="80112" y="4525925"/>
            <a:ext cx="2319162" cy="1407645"/>
          </a:xfrm>
          <a:prstGeom prst="rect">
            <a:avLst/>
          </a:prstGeom>
          <a:noFill/>
          <a:ln>
            <a:noFill/>
          </a:ln>
        </p:spPr>
      </p:pic>
      <p:pic>
        <p:nvPicPr>
          <p:cNvPr id="16" name="Google Shape;16;p14"/>
          <p:cNvPicPr preferRelativeResize="0"/>
          <p:nvPr/>
        </p:nvPicPr>
        <p:blipFill rotWithShape="1">
          <a:blip r:embed="rId5">
            <a:alphaModFix/>
          </a:blip>
          <a:srcRect b="0" l="0" r="0" t="0"/>
          <a:stretch/>
        </p:blipFill>
        <p:spPr>
          <a:xfrm>
            <a:off x="4180327" y="3357565"/>
            <a:ext cx="2486025" cy="1057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2">
  <p:cSld name="Industrial 2">
    <p:spTree>
      <p:nvGrpSpPr>
        <p:cNvPr id="94" name="Shape 94"/>
        <p:cNvGrpSpPr/>
        <p:nvPr/>
      </p:nvGrpSpPr>
      <p:grpSpPr>
        <a:xfrm>
          <a:off x="0" y="0"/>
          <a:ext cx="0" cy="0"/>
          <a:chOff x="0" y="0"/>
          <a:chExt cx="0" cy="0"/>
        </a:xfrm>
      </p:grpSpPr>
      <p:pic>
        <p:nvPicPr>
          <p:cNvPr id="95" name="Google Shape;95;p23"/>
          <p:cNvPicPr preferRelativeResize="0"/>
          <p:nvPr/>
        </p:nvPicPr>
        <p:blipFill rotWithShape="1">
          <a:blip r:embed="rId2">
            <a:alphaModFix/>
          </a:blip>
          <a:srcRect b="0" l="0" r="0" t="0"/>
          <a:stretch/>
        </p:blipFill>
        <p:spPr>
          <a:xfrm>
            <a:off x="-1" y="0"/>
            <a:ext cx="9144001" cy="6858000"/>
          </a:xfrm>
          <a:prstGeom prst="rect">
            <a:avLst/>
          </a:prstGeom>
          <a:noFill/>
          <a:ln>
            <a:noFill/>
          </a:ln>
        </p:spPr>
      </p:pic>
      <p:grpSp>
        <p:nvGrpSpPr>
          <p:cNvPr id="96" name="Google Shape;96;p23"/>
          <p:cNvGrpSpPr/>
          <p:nvPr/>
        </p:nvGrpSpPr>
        <p:grpSpPr>
          <a:xfrm>
            <a:off x="0" y="0"/>
            <a:ext cx="9144001" cy="6858000"/>
            <a:chOff x="0" y="0"/>
            <a:chExt cx="9144001" cy="6858000"/>
          </a:xfrm>
        </p:grpSpPr>
        <p:sp>
          <p:nvSpPr>
            <p:cNvPr id="97" name="Google Shape;97;p23"/>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8" name="Google Shape;98;p23"/>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99" name="Google Shape;99;p23"/>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grpSp>
      <p:sp>
        <p:nvSpPr>
          <p:cNvPr id="100" name="Google Shape;100;p23"/>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01" name="Google Shape;10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04" name="Google Shape;104;p23"/>
          <p:cNvPicPr preferRelativeResize="0"/>
          <p:nvPr/>
        </p:nvPicPr>
        <p:blipFill rotWithShape="1">
          <a:blip r:embed="rId5">
            <a:alphaModFix/>
          </a:blip>
          <a:srcRect b="0" l="0" r="0" t="0"/>
          <a:stretch/>
        </p:blipFill>
        <p:spPr>
          <a:xfrm>
            <a:off x="8017183" y="2853376"/>
            <a:ext cx="696913" cy="5619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raestructura">
  <p:cSld name="Infraestructura">
    <p:spTree>
      <p:nvGrpSpPr>
        <p:cNvPr id="105" name="Shape 105"/>
        <p:cNvGrpSpPr/>
        <p:nvPr/>
      </p:nvGrpSpPr>
      <p:grpSpPr>
        <a:xfrm>
          <a:off x="0" y="0"/>
          <a:ext cx="0" cy="0"/>
          <a:chOff x="0" y="0"/>
          <a:chExt cx="0" cy="0"/>
        </a:xfrm>
      </p:grpSpPr>
      <p:sp>
        <p:nvSpPr>
          <p:cNvPr id="106" name="Google Shape;10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09" name="Google Shape;109;p24"/>
          <p:cNvPicPr preferRelativeResize="0"/>
          <p:nvPr/>
        </p:nvPicPr>
        <p:blipFill rotWithShape="1">
          <a:blip r:embed="rId2">
            <a:alphaModFix/>
          </a:blip>
          <a:srcRect b="0" l="0" r="0" t="0"/>
          <a:stretch/>
        </p:blipFill>
        <p:spPr>
          <a:xfrm>
            <a:off x="27295" y="-40944"/>
            <a:ext cx="9144001" cy="6858000"/>
          </a:xfrm>
          <a:prstGeom prst="rect">
            <a:avLst/>
          </a:prstGeom>
          <a:noFill/>
          <a:ln>
            <a:noFill/>
          </a:ln>
        </p:spPr>
      </p:pic>
      <p:sp>
        <p:nvSpPr>
          <p:cNvPr id="110" name="Google Shape;110;p24"/>
          <p:cNvSpPr/>
          <p:nvPr/>
        </p:nvSpPr>
        <p:spPr>
          <a:xfrm>
            <a:off x="95534" y="137072"/>
            <a:ext cx="9075762"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2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12" name="Google Shape;112;p24"/>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113" name="Google Shape;113;p24"/>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114" name="Google Shape;114;p24"/>
          <p:cNvPicPr preferRelativeResize="0"/>
          <p:nvPr/>
        </p:nvPicPr>
        <p:blipFill rotWithShape="1">
          <a:blip r:embed="rId5">
            <a:alphaModFix/>
          </a:blip>
          <a:srcRect b="0" l="0" r="0" t="0"/>
          <a:stretch/>
        </p:blipFill>
        <p:spPr>
          <a:xfrm>
            <a:off x="7919398" y="2620370"/>
            <a:ext cx="821994" cy="7092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ro">
  <p:cSld name="Agro">
    <p:spTree>
      <p:nvGrpSpPr>
        <p:cNvPr id="115" name="Shape 115"/>
        <p:cNvGrpSpPr/>
        <p:nvPr/>
      </p:nvGrpSpPr>
      <p:grpSpPr>
        <a:xfrm>
          <a:off x="0" y="0"/>
          <a:ext cx="0" cy="0"/>
          <a:chOff x="0" y="0"/>
          <a:chExt cx="0" cy="0"/>
        </a:xfrm>
      </p:grpSpPr>
      <p:sp>
        <p:nvSpPr>
          <p:cNvPr id="116" name="Google Shape;11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119" name="Google Shape;119;p25"/>
          <p:cNvPicPr preferRelativeResize="0"/>
          <p:nvPr/>
        </p:nvPicPr>
        <p:blipFill rotWithShape="1">
          <a:blip r:embed="rId2">
            <a:alphaModFix/>
          </a:blip>
          <a:srcRect b="0" l="0" r="0" t="0"/>
          <a:stretch/>
        </p:blipFill>
        <p:spPr>
          <a:xfrm flipH="1">
            <a:off x="207278" y="0"/>
            <a:ext cx="8936719" cy="6898944"/>
          </a:xfrm>
          <a:prstGeom prst="rect">
            <a:avLst/>
          </a:prstGeom>
          <a:noFill/>
          <a:ln>
            <a:noFill/>
          </a:ln>
        </p:spPr>
      </p:pic>
      <p:sp>
        <p:nvSpPr>
          <p:cNvPr id="120" name="Google Shape;120;p25"/>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2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22" name="Google Shape;122;p25"/>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123" name="Google Shape;123;p25"/>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124" name="Google Shape;124;p25"/>
          <p:cNvPicPr preferRelativeResize="0"/>
          <p:nvPr/>
        </p:nvPicPr>
        <p:blipFill rotWithShape="1">
          <a:blip r:embed="rId5">
            <a:alphaModFix/>
          </a:blip>
          <a:srcRect b="0" l="0" r="0" t="0"/>
          <a:stretch/>
        </p:blipFill>
        <p:spPr>
          <a:xfrm>
            <a:off x="7783740" y="1746912"/>
            <a:ext cx="859810" cy="8598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p:cSld name="Formación">
    <p:spTree>
      <p:nvGrpSpPr>
        <p:cNvPr id="17" name="Shape 17"/>
        <p:cNvGrpSpPr/>
        <p:nvPr/>
      </p:nvGrpSpPr>
      <p:grpSpPr>
        <a:xfrm>
          <a:off x="0" y="0"/>
          <a:ext cx="0" cy="0"/>
          <a:chOff x="0" y="0"/>
          <a:chExt cx="0" cy="0"/>
        </a:xfrm>
      </p:grpSpPr>
      <p:pic>
        <p:nvPicPr>
          <p:cNvPr descr="D:\2015\_MG_1747.JPG" id="18" name="Google Shape;18;p15"/>
          <p:cNvPicPr preferRelativeResize="0"/>
          <p:nvPr/>
        </p:nvPicPr>
        <p:blipFill rotWithShape="1">
          <a:blip r:embed="rId2">
            <a:alphaModFix/>
          </a:blip>
          <a:srcRect b="0" l="0" r="0" t="0"/>
          <a:stretch/>
        </p:blipFill>
        <p:spPr>
          <a:xfrm>
            <a:off x="0" y="0"/>
            <a:ext cx="9144000" cy="6857999"/>
          </a:xfrm>
          <a:prstGeom prst="rect">
            <a:avLst/>
          </a:prstGeom>
          <a:noFill/>
          <a:ln>
            <a:noFill/>
          </a:ln>
        </p:spPr>
      </p:pic>
      <p:grpSp>
        <p:nvGrpSpPr>
          <p:cNvPr id="19" name="Google Shape;19;p15"/>
          <p:cNvGrpSpPr/>
          <p:nvPr/>
        </p:nvGrpSpPr>
        <p:grpSpPr>
          <a:xfrm>
            <a:off x="0" y="0"/>
            <a:ext cx="9144001" cy="6858000"/>
            <a:chOff x="0" y="0"/>
            <a:chExt cx="9144001" cy="6858000"/>
          </a:xfrm>
        </p:grpSpPr>
        <p:sp>
          <p:nvSpPr>
            <p:cNvPr id="20" name="Google Shape;20;p15"/>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 name="Google Shape;21;p15"/>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22" name="Google Shape;22;p15"/>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pic>
          <p:nvPicPr>
            <p:cNvPr id="23" name="Google Shape;23;p15"/>
            <p:cNvPicPr preferRelativeResize="0"/>
            <p:nvPr/>
          </p:nvPicPr>
          <p:blipFill rotWithShape="1">
            <a:blip r:embed="rId5">
              <a:alphaModFix/>
            </a:blip>
            <a:srcRect b="0" l="0" r="0" t="0"/>
            <a:stretch/>
          </p:blipFill>
          <p:spPr>
            <a:xfrm>
              <a:off x="8061325" y="2782887"/>
              <a:ext cx="573087" cy="550863"/>
            </a:xfrm>
            <a:prstGeom prst="rect">
              <a:avLst/>
            </a:prstGeom>
            <a:noFill/>
            <a:ln>
              <a:noFill/>
            </a:ln>
          </p:spPr>
        </p:pic>
      </p:grpSp>
      <p:sp>
        <p:nvSpPr>
          <p:cNvPr id="24" name="Google Shape;24;p1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5" name="Google Shape;25;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8" name="Shape 28"/>
        <p:cNvGrpSpPr/>
        <p:nvPr/>
      </p:nvGrpSpPr>
      <p:grpSpPr>
        <a:xfrm>
          <a:off x="0" y="0"/>
          <a:ext cx="0" cy="0"/>
          <a:chOff x="0" y="0"/>
          <a:chExt cx="0" cy="0"/>
        </a:xfrm>
      </p:grpSpPr>
      <p:sp>
        <p:nvSpPr>
          <p:cNvPr id="29" name="Google Shape;2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
        <p:nvSpPr>
          <p:cNvPr id="32" name="Google Shape;32;p16"/>
          <p:cNvSpPr/>
          <p:nvPr/>
        </p:nvSpPr>
        <p:spPr>
          <a:xfrm rot="-803363">
            <a:off x="-2292201" y="-163131"/>
            <a:ext cx="11941668" cy="1608631"/>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16"/>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6"/>
          <p:cNvSpPr/>
          <p:nvPr/>
        </p:nvSpPr>
        <p:spPr>
          <a:xfrm>
            <a:off x="-968311" y="198126"/>
            <a:ext cx="10631006" cy="1425956"/>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35" name="Shape 35"/>
        <p:cNvGrpSpPr/>
        <p:nvPr/>
      </p:nvGrpSpPr>
      <p:grpSpPr>
        <a:xfrm>
          <a:off x="0" y="0"/>
          <a:ext cx="0" cy="0"/>
          <a:chOff x="0" y="0"/>
          <a:chExt cx="0" cy="0"/>
        </a:xfrm>
      </p:grpSpPr>
      <p:sp>
        <p:nvSpPr>
          <p:cNvPr id="36" name="Google Shape;3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
        <p:nvSpPr>
          <p:cNvPr id="39" name="Google Shape;39;p17"/>
          <p:cNvSpPr/>
          <p:nvPr/>
        </p:nvSpPr>
        <p:spPr>
          <a:xfrm rot="-803363">
            <a:off x="-2292201" y="-163131"/>
            <a:ext cx="11941668" cy="1608631"/>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17"/>
          <p:cNvSpPr/>
          <p:nvPr/>
        </p:nvSpPr>
        <p:spPr>
          <a:xfrm rot="-358659">
            <a:off x="-1002985" y="180847"/>
            <a:ext cx="10631006" cy="131677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17"/>
          <p:cNvSpPr/>
          <p:nvPr/>
        </p:nvSpPr>
        <p:spPr>
          <a:xfrm>
            <a:off x="-968311" y="198126"/>
            <a:ext cx="10631006" cy="1425956"/>
          </a:xfrm>
          <a:prstGeom prst="rect">
            <a:avLst/>
          </a:prstGeom>
          <a:solidFill>
            <a:srgbClr val="0099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leo">
  <p:cSld name="Empleo">
    <p:spTree>
      <p:nvGrpSpPr>
        <p:cNvPr id="42" name="Shape 42"/>
        <p:cNvGrpSpPr/>
        <p:nvPr/>
      </p:nvGrpSpPr>
      <p:grpSpPr>
        <a:xfrm>
          <a:off x="0" y="0"/>
          <a:ext cx="0" cy="0"/>
          <a:chOff x="0" y="0"/>
          <a:chExt cx="0" cy="0"/>
        </a:xfrm>
      </p:grpSpPr>
      <p:sp>
        <p:nvSpPr>
          <p:cNvPr id="43" name="Google Shape;43;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grpSp>
        <p:nvGrpSpPr>
          <p:cNvPr id="46" name="Google Shape;46;p18"/>
          <p:cNvGrpSpPr/>
          <p:nvPr/>
        </p:nvGrpSpPr>
        <p:grpSpPr>
          <a:xfrm>
            <a:off x="-495300" y="-1270341"/>
            <a:ext cx="10278090" cy="9017494"/>
            <a:chOff x="-495300" y="-1270341"/>
            <a:chExt cx="10278090" cy="9017494"/>
          </a:xfrm>
        </p:grpSpPr>
        <p:pic>
          <p:nvPicPr>
            <p:cNvPr descr="D:\Fotos\Empleo\10 Final_22.jpg" id="47" name="Google Shape;47;p18"/>
            <p:cNvPicPr preferRelativeResize="0"/>
            <p:nvPr/>
          </p:nvPicPr>
          <p:blipFill rotWithShape="1">
            <a:blip r:embed="rId2">
              <a:alphaModFix/>
            </a:blip>
            <a:srcRect b="-10827" l="0" r="0" t="0"/>
            <a:stretch/>
          </p:blipFill>
          <p:spPr>
            <a:xfrm>
              <a:off x="0" y="-611035"/>
              <a:ext cx="9144000" cy="8358188"/>
            </a:xfrm>
            <a:prstGeom prst="rect">
              <a:avLst/>
            </a:prstGeom>
            <a:noFill/>
            <a:ln>
              <a:noFill/>
            </a:ln>
          </p:spPr>
        </p:pic>
        <p:sp>
          <p:nvSpPr>
            <p:cNvPr id="48" name="Google Shape;48;p18"/>
            <p:cNvSpPr/>
            <p:nvPr/>
          </p:nvSpPr>
          <p:spPr>
            <a:xfrm>
              <a:off x="-495300" y="137072"/>
              <a:ext cx="9639300"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8"/>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50" name="Google Shape;50;p18"/>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51" name="Google Shape;51;p18"/>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52" name="Google Shape;52;p18"/>
            <p:cNvPicPr preferRelativeResize="0"/>
            <p:nvPr/>
          </p:nvPicPr>
          <p:blipFill rotWithShape="1">
            <a:blip r:embed="rId5">
              <a:alphaModFix/>
            </a:blip>
            <a:srcRect b="0" l="0" r="0" t="0"/>
            <a:stretch/>
          </p:blipFill>
          <p:spPr>
            <a:xfrm>
              <a:off x="7957812" y="2627565"/>
              <a:ext cx="817200" cy="8172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rendimiento">
  <p:cSld name="Emprendimiento">
    <p:spTree>
      <p:nvGrpSpPr>
        <p:cNvPr id="53" name="Shape 53"/>
        <p:cNvGrpSpPr/>
        <p:nvPr/>
      </p:nvGrpSpPr>
      <p:grpSpPr>
        <a:xfrm>
          <a:off x="0" y="0"/>
          <a:ext cx="0" cy="0"/>
          <a:chOff x="0" y="0"/>
          <a:chExt cx="0" cy="0"/>
        </a:xfrm>
      </p:grpSpPr>
      <p:sp>
        <p:nvSpPr>
          <p:cNvPr id="54" name="Google Shape;5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descr="D:\Fotos\Fondo Emprender\emprendedores\_MG_4258.jpg" id="57" name="Google Shape;57;p19"/>
          <p:cNvPicPr preferRelativeResize="0"/>
          <p:nvPr/>
        </p:nvPicPr>
        <p:blipFill rotWithShape="1">
          <a:blip r:embed="rId2">
            <a:alphaModFix/>
          </a:blip>
          <a:srcRect b="0" l="0" r="0" t="0"/>
          <a:stretch/>
        </p:blipFill>
        <p:spPr>
          <a:xfrm>
            <a:off x="1" y="-1"/>
            <a:ext cx="9143999" cy="6858001"/>
          </a:xfrm>
          <a:prstGeom prst="rect">
            <a:avLst/>
          </a:prstGeom>
          <a:noFill/>
          <a:ln>
            <a:noFill/>
          </a:ln>
        </p:spPr>
      </p:pic>
      <p:sp>
        <p:nvSpPr>
          <p:cNvPr id="58" name="Google Shape;58;p19"/>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60" name="Google Shape;60;p19"/>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61" name="Google Shape;61;p19"/>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62" name="Google Shape;62;p19"/>
          <p:cNvPicPr preferRelativeResize="0"/>
          <p:nvPr/>
        </p:nvPicPr>
        <p:blipFill rotWithShape="1">
          <a:blip r:embed="rId5">
            <a:alphaModFix/>
          </a:blip>
          <a:srcRect b="0" l="0" r="0" t="0"/>
          <a:stretch/>
        </p:blipFill>
        <p:spPr>
          <a:xfrm>
            <a:off x="7859987" y="1859884"/>
            <a:ext cx="706907" cy="69643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ld Skills">
  <p:cSld name="World Skills">
    <p:spTree>
      <p:nvGrpSpPr>
        <p:cNvPr id="63" name="Shape 63"/>
        <p:cNvGrpSpPr/>
        <p:nvPr/>
      </p:nvGrpSpPr>
      <p:grpSpPr>
        <a:xfrm>
          <a:off x="0" y="0"/>
          <a:ext cx="0" cy="0"/>
          <a:chOff x="0" y="0"/>
          <a:chExt cx="0" cy="0"/>
        </a:xfrm>
      </p:grpSpPr>
      <p:pic>
        <p:nvPicPr>
          <p:cNvPr id="64" name="Google Shape;64;p20"/>
          <p:cNvPicPr preferRelativeResize="0"/>
          <p:nvPr/>
        </p:nvPicPr>
        <p:blipFill rotWithShape="1">
          <a:blip r:embed="rId2">
            <a:alphaModFix/>
          </a:blip>
          <a:srcRect b="0" l="0" r="0" t="0"/>
          <a:stretch/>
        </p:blipFill>
        <p:spPr>
          <a:xfrm>
            <a:off x="-1" y="-1"/>
            <a:ext cx="9144001" cy="6858001"/>
          </a:xfrm>
          <a:prstGeom prst="rect">
            <a:avLst/>
          </a:prstGeom>
          <a:noFill/>
          <a:ln>
            <a:noFill/>
          </a:ln>
        </p:spPr>
      </p:pic>
      <p:grpSp>
        <p:nvGrpSpPr>
          <p:cNvPr id="65" name="Google Shape;65;p20"/>
          <p:cNvGrpSpPr/>
          <p:nvPr/>
        </p:nvGrpSpPr>
        <p:grpSpPr>
          <a:xfrm>
            <a:off x="0" y="0"/>
            <a:ext cx="9144001" cy="6858000"/>
            <a:chOff x="0" y="0"/>
            <a:chExt cx="9144001" cy="6858000"/>
          </a:xfrm>
        </p:grpSpPr>
        <p:sp>
          <p:nvSpPr>
            <p:cNvPr id="66" name="Google Shape;66;p20"/>
            <p:cNvSpPr/>
            <p:nvPr/>
          </p:nvSpPr>
          <p:spPr>
            <a:xfrm>
              <a:off x="590551" y="4808482"/>
              <a:ext cx="8553450" cy="1592317"/>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7" name="Google Shape;67;p20"/>
            <p:cNvPicPr preferRelativeResize="0"/>
            <p:nvPr/>
          </p:nvPicPr>
          <p:blipFill rotWithShape="1">
            <a:blip r:embed="rId3">
              <a:alphaModFix/>
            </a:blip>
            <a:srcRect b="14561" l="50000" r="-4532" t="14562"/>
            <a:stretch/>
          </p:blipFill>
          <p:spPr>
            <a:xfrm>
              <a:off x="0" y="0"/>
              <a:ext cx="3209130" cy="6858000"/>
            </a:xfrm>
            <a:prstGeom prst="rect">
              <a:avLst/>
            </a:prstGeom>
            <a:noFill/>
            <a:ln>
              <a:noFill/>
            </a:ln>
          </p:spPr>
        </p:pic>
        <p:pic>
          <p:nvPicPr>
            <p:cNvPr id="68" name="Google Shape;68;p20"/>
            <p:cNvPicPr preferRelativeResize="0"/>
            <p:nvPr/>
          </p:nvPicPr>
          <p:blipFill rotWithShape="1">
            <a:blip r:embed="rId4">
              <a:alphaModFix/>
            </a:blip>
            <a:srcRect b="0" l="0" r="17370" t="14312"/>
            <a:stretch/>
          </p:blipFill>
          <p:spPr>
            <a:xfrm>
              <a:off x="6788150" y="0"/>
              <a:ext cx="2355851" cy="6400800"/>
            </a:xfrm>
            <a:prstGeom prst="rect">
              <a:avLst/>
            </a:prstGeom>
            <a:noFill/>
            <a:ln>
              <a:noFill/>
            </a:ln>
          </p:spPr>
        </p:pic>
      </p:grpSp>
      <p:sp>
        <p:nvSpPr>
          <p:cNvPr id="69" name="Google Shape;69;p20"/>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70" name="Google Shape;7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73" name="Google Shape;73;p20"/>
          <p:cNvPicPr preferRelativeResize="0"/>
          <p:nvPr/>
        </p:nvPicPr>
        <p:blipFill rotWithShape="1">
          <a:blip r:embed="rId5">
            <a:alphaModFix/>
          </a:blip>
          <a:srcRect b="0" l="0" r="0" t="0"/>
          <a:stretch/>
        </p:blipFill>
        <p:spPr>
          <a:xfrm>
            <a:off x="7997186" y="2762866"/>
            <a:ext cx="689614" cy="64566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ustrial">
  <p:cSld name="Industrial">
    <p:spTree>
      <p:nvGrpSpPr>
        <p:cNvPr id="74" name="Shape 74"/>
        <p:cNvGrpSpPr/>
        <p:nvPr/>
      </p:nvGrpSpPr>
      <p:grpSpPr>
        <a:xfrm>
          <a:off x="0" y="0"/>
          <a:ext cx="0" cy="0"/>
          <a:chOff x="0" y="0"/>
          <a:chExt cx="0" cy="0"/>
        </a:xfrm>
      </p:grpSpPr>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78" name="Google Shape;78;p21"/>
          <p:cNvPicPr preferRelativeResize="0"/>
          <p:nvPr/>
        </p:nvPicPr>
        <p:blipFill rotWithShape="1">
          <a:blip r:embed="rId2">
            <a:alphaModFix/>
          </a:blip>
          <a:srcRect b="-934" l="0" r="0" t="0"/>
          <a:stretch/>
        </p:blipFill>
        <p:spPr>
          <a:xfrm>
            <a:off x="-1" y="0"/>
            <a:ext cx="9144001" cy="6984124"/>
          </a:xfrm>
          <a:prstGeom prst="rect">
            <a:avLst/>
          </a:prstGeom>
          <a:noFill/>
          <a:ln>
            <a:noFill/>
          </a:ln>
        </p:spPr>
      </p:pic>
      <p:sp>
        <p:nvSpPr>
          <p:cNvPr id="79" name="Google Shape;79;p21"/>
          <p:cNvSpPr/>
          <p:nvPr/>
        </p:nvSpPr>
        <p:spPr>
          <a:xfrm>
            <a:off x="95534" y="137072"/>
            <a:ext cx="9048466" cy="1756900"/>
          </a:xfrm>
          <a:prstGeom prst="rect">
            <a:avLst/>
          </a:prstGeom>
          <a:solidFill>
            <a:srgbClr val="080808">
              <a:alpha val="38431"/>
            </a:srgbClr>
          </a:soli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21"/>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81" name="Google Shape;81;p21"/>
          <p:cNvPicPr preferRelativeResize="0"/>
          <p:nvPr/>
        </p:nvPicPr>
        <p:blipFill rotWithShape="1">
          <a:blip r:embed="rId3">
            <a:alphaModFix/>
          </a:blip>
          <a:srcRect b="14698" l="46767" r="0" t="0"/>
          <a:stretch/>
        </p:blipFill>
        <p:spPr>
          <a:xfrm>
            <a:off x="-1" y="-1270341"/>
            <a:ext cx="3137061" cy="8254465"/>
          </a:xfrm>
          <a:prstGeom prst="rect">
            <a:avLst/>
          </a:prstGeom>
          <a:noFill/>
          <a:ln>
            <a:noFill/>
          </a:ln>
        </p:spPr>
      </p:pic>
      <p:pic>
        <p:nvPicPr>
          <p:cNvPr id="82" name="Google Shape;82;p21"/>
          <p:cNvPicPr preferRelativeResize="0"/>
          <p:nvPr/>
        </p:nvPicPr>
        <p:blipFill rotWithShape="1">
          <a:blip r:embed="rId4">
            <a:alphaModFix/>
          </a:blip>
          <a:srcRect b="0" l="0" r="0" t="0"/>
          <a:stretch/>
        </p:blipFill>
        <p:spPr>
          <a:xfrm>
            <a:off x="6786588" y="-1091939"/>
            <a:ext cx="2996202" cy="7833934"/>
          </a:xfrm>
          <a:prstGeom prst="rect">
            <a:avLst/>
          </a:prstGeom>
          <a:noFill/>
          <a:ln>
            <a:noFill/>
          </a:ln>
        </p:spPr>
      </p:pic>
      <p:pic>
        <p:nvPicPr>
          <p:cNvPr id="83" name="Google Shape;83;p21"/>
          <p:cNvPicPr preferRelativeResize="0"/>
          <p:nvPr/>
        </p:nvPicPr>
        <p:blipFill rotWithShape="1">
          <a:blip r:embed="rId5">
            <a:alphaModFix/>
          </a:blip>
          <a:srcRect b="0" l="0" r="0" t="0"/>
          <a:stretch/>
        </p:blipFill>
        <p:spPr>
          <a:xfrm>
            <a:off x="7916521" y="2641599"/>
            <a:ext cx="811224" cy="7096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ación 2">
  <p:cSld name="Formación 2">
    <p:spTree>
      <p:nvGrpSpPr>
        <p:cNvPr id="84" name="Shape 84"/>
        <p:cNvGrpSpPr/>
        <p:nvPr/>
      </p:nvGrpSpPr>
      <p:grpSpPr>
        <a:xfrm>
          <a:off x="0" y="0"/>
          <a:ext cx="0" cy="0"/>
          <a:chOff x="0" y="0"/>
          <a:chExt cx="0" cy="0"/>
        </a:xfrm>
      </p:grpSpPr>
      <p:sp>
        <p:nvSpPr>
          <p:cNvPr id="85" name="Google Shape;8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pic>
        <p:nvPicPr>
          <p:cNvPr id="88" name="Google Shape;88;p22"/>
          <p:cNvPicPr preferRelativeResize="0"/>
          <p:nvPr/>
        </p:nvPicPr>
        <p:blipFill rotWithShape="1">
          <a:blip r:embed="rId2">
            <a:alphaModFix/>
          </a:blip>
          <a:srcRect b="0" l="0" r="0" t="0"/>
          <a:stretch/>
        </p:blipFill>
        <p:spPr>
          <a:xfrm flipH="1">
            <a:off x="0" y="0"/>
            <a:ext cx="9144000" cy="6858000"/>
          </a:xfrm>
          <a:prstGeom prst="rect">
            <a:avLst/>
          </a:prstGeom>
          <a:noFill/>
          <a:ln>
            <a:noFill/>
          </a:ln>
        </p:spPr>
      </p:pic>
      <p:sp>
        <p:nvSpPr>
          <p:cNvPr id="89" name="Google Shape;89;p22"/>
          <p:cNvSpPr/>
          <p:nvPr/>
        </p:nvSpPr>
        <p:spPr>
          <a:xfrm>
            <a:off x="970893" y="4319752"/>
            <a:ext cx="9639300" cy="1702676"/>
          </a:xfrm>
          <a:prstGeom prst="rect">
            <a:avLst/>
          </a:prstGeom>
          <a:solidFill>
            <a:srgbClr val="080808">
              <a:alpha val="38431"/>
            </a:srgbClr>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2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91" name="Google Shape;91;p22"/>
          <p:cNvPicPr preferRelativeResize="0"/>
          <p:nvPr/>
        </p:nvPicPr>
        <p:blipFill rotWithShape="1">
          <a:blip r:embed="rId3">
            <a:alphaModFix/>
          </a:blip>
          <a:srcRect b="17500" l="50000" r="-3743" t="11628"/>
          <a:stretch/>
        </p:blipFill>
        <p:spPr>
          <a:xfrm>
            <a:off x="1" y="0"/>
            <a:ext cx="3286068" cy="6858000"/>
          </a:xfrm>
          <a:prstGeom prst="rect">
            <a:avLst/>
          </a:prstGeom>
          <a:noFill/>
          <a:ln>
            <a:noFill/>
          </a:ln>
        </p:spPr>
      </p:pic>
      <p:pic>
        <p:nvPicPr>
          <p:cNvPr id="92" name="Google Shape;92;p22"/>
          <p:cNvPicPr preferRelativeResize="0"/>
          <p:nvPr/>
        </p:nvPicPr>
        <p:blipFill rotWithShape="1">
          <a:blip r:embed="rId4">
            <a:alphaModFix/>
          </a:blip>
          <a:srcRect b="0" l="0" r="0" t="0"/>
          <a:stretch/>
        </p:blipFill>
        <p:spPr>
          <a:xfrm>
            <a:off x="7260185" y="-307500"/>
            <a:ext cx="2361171" cy="6137056"/>
          </a:xfrm>
          <a:prstGeom prst="rect">
            <a:avLst/>
          </a:prstGeom>
          <a:noFill/>
          <a:ln>
            <a:noFill/>
          </a:ln>
        </p:spPr>
      </p:pic>
      <p:pic>
        <p:nvPicPr>
          <p:cNvPr id="93" name="Google Shape;93;p22"/>
          <p:cNvPicPr preferRelativeResize="0"/>
          <p:nvPr/>
        </p:nvPicPr>
        <p:blipFill rotWithShape="1">
          <a:blip r:embed="rId5">
            <a:alphaModFix/>
          </a:blip>
          <a:srcRect b="0" l="0" r="0" t="0"/>
          <a:stretch/>
        </p:blipFill>
        <p:spPr>
          <a:xfrm>
            <a:off x="7825335" y="1847763"/>
            <a:ext cx="765563" cy="720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J_kdWPlBM93fai8sAs6CeRuViSJPc_a2/edit" TargetMode="External"/><Relationship Id="rId4" Type="http://schemas.openxmlformats.org/officeDocument/2006/relationships/hyperlink" Target="https://docs.google.com/document/d/1G4824LXKdV-m9uxPFonw4DrU7-P5WLmf/edit" TargetMode="External"/><Relationship Id="rId5" Type="http://schemas.openxmlformats.org/officeDocument/2006/relationships/hyperlink" Target="https://drive.google.com/drive/u/1/folders/1WXICcEvivjBDbVX-BJMcpLo27Fako9gy" TargetMode="External"/><Relationship Id="rId6" Type="http://schemas.openxmlformats.org/officeDocument/2006/relationships/hyperlink" Target="https://github.com/KRISTIANSENA/PROYECTO-SEN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nvSpPr>
        <p:spPr>
          <a:xfrm>
            <a:off x="420623" y="362599"/>
            <a:ext cx="5664870" cy="93016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1859B"/>
              </a:buClr>
              <a:buSzPts val="6600"/>
              <a:buFont typeface="Calibri"/>
              <a:buNone/>
            </a:pPr>
            <a:r>
              <a:rPr b="1" i="0" lang="es-CO" sz="6600" u="none" cap="none" strike="noStrike">
                <a:solidFill>
                  <a:srgbClr val="31859B"/>
                </a:solidFill>
                <a:latin typeface="Calibri"/>
                <a:ea typeface="Calibri"/>
                <a:cs typeface="Calibri"/>
                <a:sym typeface="Calibri"/>
              </a:rPr>
              <a:t>Sustentación </a:t>
            </a:r>
            <a:endParaRPr b="0" i="0" sz="1400" u="none" cap="none" strike="noStrike">
              <a:solidFill>
                <a:srgbClr val="000000"/>
              </a:solidFill>
              <a:latin typeface="Arial"/>
              <a:ea typeface="Arial"/>
              <a:cs typeface="Arial"/>
              <a:sym typeface="Arial"/>
            </a:endParaRPr>
          </a:p>
        </p:txBody>
      </p:sp>
      <p:sp>
        <p:nvSpPr>
          <p:cNvPr id="130" name="Google Shape;130;p1"/>
          <p:cNvSpPr txBox="1"/>
          <p:nvPr/>
        </p:nvSpPr>
        <p:spPr>
          <a:xfrm>
            <a:off x="420623" y="1285701"/>
            <a:ext cx="7391400" cy="11727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BFBFBF"/>
              </a:buClr>
              <a:buSzPts val="4800"/>
              <a:buFont typeface="Calibri"/>
              <a:buNone/>
            </a:pPr>
            <a:r>
              <a:rPr b="1" i="0" lang="es-CO" sz="4800" u="none" cap="none" strike="noStrike">
                <a:solidFill>
                  <a:srgbClr val="BFBFBF"/>
                </a:solidFill>
                <a:latin typeface="Calibri"/>
                <a:ea typeface="Calibri"/>
                <a:cs typeface="Calibri"/>
                <a:sym typeface="Calibri"/>
              </a:rPr>
              <a:t>Proyectos ADSI -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BFBFBF"/>
              </a:buClr>
              <a:buSzPts val="4800"/>
              <a:buFont typeface="Calibri"/>
              <a:buNone/>
            </a:pPr>
            <a:r>
              <a:rPr b="1" i="0" lang="es-CO" sz="4800" u="none" cap="none" strike="noStrike">
                <a:solidFill>
                  <a:srgbClr val="BFBFBF"/>
                </a:solidFill>
                <a:latin typeface="Calibri"/>
                <a:ea typeface="Calibri"/>
                <a:cs typeface="Calibri"/>
                <a:sym typeface="Calibri"/>
              </a:rPr>
              <a:t>Trimestre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Justificación</a:t>
            </a:r>
            <a:endParaRPr b="0" i="0" sz="5400" u="none" cap="none" strike="noStrike">
              <a:solidFill>
                <a:schemeClr val="lt1"/>
              </a:solidFill>
              <a:latin typeface="Calibri"/>
              <a:ea typeface="Calibri"/>
              <a:cs typeface="Calibri"/>
              <a:sym typeface="Calibri"/>
            </a:endParaRPr>
          </a:p>
        </p:txBody>
      </p:sp>
      <p:sp>
        <p:nvSpPr>
          <p:cNvPr id="208" name="Google Shape;208;p10"/>
          <p:cNvSpPr txBox="1"/>
          <p:nvPr/>
        </p:nvSpPr>
        <p:spPr>
          <a:xfrm>
            <a:off x="391875" y="2351325"/>
            <a:ext cx="7896300" cy="2055000"/>
          </a:xfrm>
          <a:prstGeom prst="rect">
            <a:avLst/>
          </a:prstGeom>
          <a:solidFill>
            <a:srgbClr val="DAE5F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Clr>
                <a:schemeClr val="dk1"/>
              </a:buClr>
              <a:buSzPts val="1100"/>
              <a:buFont typeface="Arial"/>
              <a:buNone/>
            </a:pPr>
            <a:r>
              <a:rPr lang="es-CO" sz="1800">
                <a:solidFill>
                  <a:schemeClr val="dk1"/>
                </a:solidFill>
                <a:latin typeface="Calibri"/>
                <a:ea typeface="Calibri"/>
                <a:cs typeface="Calibri"/>
                <a:sym typeface="Calibri"/>
              </a:rPr>
              <a:t>E</a:t>
            </a:r>
            <a:r>
              <a:rPr lang="es-CO" sz="1800">
                <a:solidFill>
                  <a:schemeClr val="dk1"/>
                </a:solidFill>
                <a:latin typeface="Calibri"/>
                <a:ea typeface="Calibri"/>
                <a:cs typeface="Calibri"/>
                <a:sym typeface="Calibri"/>
              </a:rPr>
              <a:t>l software brindará al negocio distribuidora J &amp; J sas. Una ventaja competitiva en el sector que se encuentra desarrollando sus labores propias de la empresa, esto frente a que realizará una entrega más eficiente de los productos a sus clientes, así mismo tendrá un control más efectivo sobre sus inventarios y clientes lo cual aumentará su productividad traduciéndose en una mayor rentabilidad para la empresa, sin embargo este software será licenciado.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nvSpPr>
        <p:spPr>
          <a:xfrm>
            <a:off x="1953563" y="297875"/>
            <a:ext cx="73539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1" i="0" lang="es-CO" sz="8000" u="none" cap="none" strike="noStrike">
                <a:solidFill>
                  <a:schemeClr val="lt1"/>
                </a:solidFill>
                <a:latin typeface="Calibri"/>
                <a:ea typeface="Calibri"/>
                <a:cs typeface="Calibri"/>
                <a:sym typeface="Calibri"/>
              </a:rPr>
              <a:t>Entregables</a:t>
            </a:r>
            <a:endParaRPr b="0" i="0" sz="1400" u="none" cap="none" strike="noStrike">
              <a:solidFill>
                <a:srgbClr val="000000"/>
              </a:solidFill>
              <a:latin typeface="Arial"/>
              <a:ea typeface="Arial"/>
              <a:cs typeface="Arial"/>
              <a:sym typeface="Arial"/>
            </a:endParaRPr>
          </a:p>
        </p:txBody>
      </p:sp>
      <p:sp>
        <p:nvSpPr>
          <p:cNvPr id="214" name="Google Shape;214;p11"/>
          <p:cNvSpPr txBox="1"/>
          <p:nvPr/>
        </p:nvSpPr>
        <p:spPr>
          <a:xfrm>
            <a:off x="872836" y="2604654"/>
            <a:ext cx="7190509" cy="2840181"/>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1" i="0" lang="es-CO" sz="1600" u="sng" cap="none" strike="noStrike">
                <a:solidFill>
                  <a:schemeClr val="hlink"/>
                </a:solidFill>
                <a:latin typeface="Calibri"/>
                <a:ea typeface="Calibri"/>
                <a:cs typeface="Calibri"/>
                <a:sym typeface="Calibri"/>
                <a:hlinkClick r:id="rId3"/>
              </a:rPr>
              <a:t>Técnicas de Levantamiento de Información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s-CO" sz="1600" u="sng" cap="none" strike="noStrike">
                <a:solidFill>
                  <a:schemeClr val="hlink"/>
                </a:solidFill>
                <a:latin typeface="Calibri"/>
                <a:ea typeface="Calibri"/>
                <a:cs typeface="Calibri"/>
                <a:sym typeface="Calibri"/>
                <a:hlinkClick r:id="rId4"/>
              </a:rPr>
              <a:t>Requerimientos (IEEE 830) o Historias de Usuario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s-CO" sz="1600" u="sng" cap="none" strike="noStrike">
                <a:solidFill>
                  <a:schemeClr val="hlink"/>
                </a:solidFill>
                <a:latin typeface="Calibri"/>
                <a:ea typeface="Calibri"/>
                <a:cs typeface="Calibri"/>
                <a:sym typeface="Calibri"/>
                <a:hlinkClick r:id="rId5"/>
              </a:rPr>
              <a:t>Mapa de procesos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1" i="0" lang="es-CO" sz="1600" u="sng" cap="none" strike="noStrike">
                <a:solidFill>
                  <a:schemeClr val="hlink"/>
                </a:solidFill>
                <a:latin typeface="Calibri"/>
                <a:ea typeface="Calibri"/>
                <a:cs typeface="Calibri"/>
                <a:sym typeface="Calibri"/>
                <a:hlinkClick r:id="rId6"/>
              </a:rPr>
              <a:t>Sistema de Control de Versiones</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2"/>
          <p:cNvPicPr preferRelativeResize="0"/>
          <p:nvPr/>
        </p:nvPicPr>
        <p:blipFill rotWithShape="1">
          <a:blip r:embed="rId3">
            <a:alphaModFix/>
          </a:blip>
          <a:srcRect b="0" l="0" r="0" t="0"/>
          <a:stretch/>
        </p:blipFill>
        <p:spPr>
          <a:xfrm>
            <a:off x="1" y="0"/>
            <a:ext cx="9144000" cy="6858000"/>
          </a:xfrm>
          <a:prstGeom prst="rect">
            <a:avLst/>
          </a:prstGeom>
          <a:noFill/>
          <a:ln>
            <a:noFill/>
          </a:ln>
        </p:spPr>
      </p:pic>
      <p:sp>
        <p:nvSpPr>
          <p:cNvPr id="220" name="Google Shape;220;p12"/>
          <p:cNvSpPr txBox="1"/>
          <p:nvPr/>
        </p:nvSpPr>
        <p:spPr>
          <a:xfrm>
            <a:off x="1127578" y="5296746"/>
            <a:ext cx="6020954" cy="88758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C000"/>
              </a:buClr>
              <a:buSzPts val="5400"/>
              <a:buFont typeface="Calibri"/>
              <a:buNone/>
            </a:pPr>
            <a:r>
              <a:rPr b="1" i="0" lang="es-CO" sz="5400" u="none" cap="none" strike="noStrike">
                <a:solidFill>
                  <a:srgbClr val="FFC000"/>
                </a:solidFill>
                <a:latin typeface="Calibri"/>
                <a:ea typeface="Calibri"/>
                <a:cs typeface="Calibri"/>
                <a:sym typeface="Calibri"/>
              </a:rPr>
              <a:t>GRACIAS</a:t>
            </a:r>
            <a:endParaRPr b="0" i="0" sz="5400" u="none" cap="none" strike="noStrike">
              <a:solidFill>
                <a:srgbClr val="FFC000"/>
              </a:solidFill>
              <a:latin typeface="Calibri"/>
              <a:ea typeface="Calibri"/>
              <a:cs typeface="Calibri"/>
              <a:sym typeface="Calibri"/>
            </a:endParaRPr>
          </a:p>
        </p:txBody>
      </p:sp>
      <p:pic>
        <p:nvPicPr>
          <p:cNvPr id="221" name="Google Shape;221;p12"/>
          <p:cNvPicPr preferRelativeResize="0"/>
          <p:nvPr/>
        </p:nvPicPr>
        <p:blipFill rotWithShape="1">
          <a:blip r:embed="rId4">
            <a:alphaModFix/>
          </a:blip>
          <a:srcRect b="17500" l="50000" r="-3743" t="11628"/>
          <a:stretch/>
        </p:blipFill>
        <p:spPr>
          <a:xfrm>
            <a:off x="1" y="0"/>
            <a:ext cx="3286068"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6" name="Google Shape;136;p2"/>
          <p:cNvSpPr txBox="1"/>
          <p:nvPr>
            <p:ph type="title"/>
          </p:nvPr>
        </p:nvSpPr>
        <p:spPr>
          <a:xfrm>
            <a:off x="3584575" y="4808538"/>
            <a:ext cx="5559425" cy="15922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FORMACIÓN I Trimestre ADSI </a:t>
            </a:r>
            <a:endParaRPr b="0" i="0" sz="5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Integrantes y nombre Proyecto</a:t>
            </a:r>
            <a:endParaRPr b="0" i="0" sz="5400" u="none" cap="none" strike="noStrike">
              <a:solidFill>
                <a:schemeClr val="lt1"/>
              </a:solidFill>
              <a:latin typeface="Calibri"/>
              <a:ea typeface="Calibri"/>
              <a:cs typeface="Calibri"/>
              <a:sym typeface="Calibri"/>
            </a:endParaRPr>
          </a:p>
        </p:txBody>
      </p:sp>
      <p:sp>
        <p:nvSpPr>
          <p:cNvPr id="142" name="Google Shape;142;p3"/>
          <p:cNvSpPr txBox="1"/>
          <p:nvPr/>
        </p:nvSpPr>
        <p:spPr>
          <a:xfrm>
            <a:off x="937725" y="2421300"/>
            <a:ext cx="7697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CO" sz="1800">
                <a:solidFill>
                  <a:schemeClr val="dk1"/>
                </a:solidFill>
                <a:latin typeface="Calibri"/>
                <a:ea typeface="Calibri"/>
                <a:cs typeface="Calibri"/>
                <a:sym typeface="Calibri"/>
              </a:rPr>
              <a:t>Cristhian Ayala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O" sz="1800">
                <a:solidFill>
                  <a:schemeClr val="dk1"/>
                </a:solidFill>
                <a:latin typeface="Calibri"/>
                <a:ea typeface="Calibri"/>
                <a:cs typeface="Calibri"/>
                <a:sym typeface="Calibri"/>
              </a:rPr>
              <a:t>Jostyn Medrano</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O" sz="1800">
                <a:solidFill>
                  <a:schemeClr val="dk1"/>
                </a:solidFill>
                <a:latin typeface="Calibri"/>
                <a:ea typeface="Calibri"/>
                <a:cs typeface="Calibri"/>
                <a:sym typeface="Calibri"/>
              </a:rPr>
              <a:t>Daniel Moncada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O" sz="1800">
                <a:solidFill>
                  <a:schemeClr val="dk1"/>
                </a:solidFill>
                <a:latin typeface="Calibri"/>
                <a:ea typeface="Calibri"/>
                <a:cs typeface="Calibri"/>
                <a:sym typeface="Calibri"/>
              </a:rPr>
              <a:t>Cristian Parra</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CO" sz="1800">
                <a:solidFill>
                  <a:schemeClr val="dk1"/>
                </a:solidFill>
                <a:latin typeface="Calibri"/>
                <a:ea typeface="Calibri"/>
                <a:cs typeface="Calibri"/>
                <a:sym typeface="Calibri"/>
              </a:rPr>
              <a:t>Mauricio Ríos</a:t>
            </a:r>
            <a:endParaRPr sz="2200">
              <a:latin typeface="Calibri"/>
              <a:ea typeface="Calibri"/>
              <a:cs typeface="Calibri"/>
              <a:sym typeface="Calibri"/>
            </a:endParaRPr>
          </a:p>
        </p:txBody>
      </p:sp>
      <p:sp>
        <p:nvSpPr>
          <p:cNvPr id="143" name="Google Shape;143;p3"/>
          <p:cNvSpPr txBox="1"/>
          <p:nvPr/>
        </p:nvSpPr>
        <p:spPr>
          <a:xfrm>
            <a:off x="6481425" y="4688625"/>
            <a:ext cx="2280000" cy="892800"/>
          </a:xfrm>
          <a:prstGeom prst="rect">
            <a:avLst/>
          </a:prstGeom>
          <a:solidFill>
            <a:srgbClr val="DAE5F1"/>
          </a:solid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b="1" i="1" lang="es-CO" sz="2500">
                <a:solidFill>
                  <a:schemeClr val="dk1"/>
                </a:solidFill>
                <a:latin typeface="Calibri"/>
                <a:ea typeface="Calibri"/>
                <a:cs typeface="Calibri"/>
                <a:sym typeface="Calibri"/>
              </a:rPr>
              <a:t>Software SAEP</a:t>
            </a:r>
            <a:endParaRPr b="1" i="1" sz="25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49" name="Google Shape;149;p4"/>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Calibri"/>
              <a:buNone/>
            </a:pPr>
            <a:r>
              <a:rPr b="1" i="0" lang="es-CO" sz="6600" u="none" cap="none" strike="noStrike">
                <a:solidFill>
                  <a:schemeClr val="lt1"/>
                </a:solidFill>
                <a:latin typeface="Calibri"/>
                <a:ea typeface="Calibri"/>
                <a:cs typeface="Calibri"/>
                <a:sym typeface="Calibri"/>
              </a:rPr>
              <a:t>Agenda</a:t>
            </a:r>
            <a:endParaRPr b="0" i="0" sz="6600" u="none" cap="none" strike="noStrike">
              <a:solidFill>
                <a:schemeClr val="lt1"/>
              </a:solidFill>
              <a:latin typeface="Calibri"/>
              <a:ea typeface="Calibri"/>
              <a:cs typeface="Calibri"/>
              <a:sym typeface="Calibri"/>
            </a:endParaRPr>
          </a:p>
        </p:txBody>
      </p:sp>
      <p:sp>
        <p:nvSpPr>
          <p:cNvPr id="150" name="Google Shape;150;p4"/>
          <p:cNvSpPr txBox="1"/>
          <p:nvPr/>
        </p:nvSpPr>
        <p:spPr>
          <a:xfrm>
            <a:off x="763814" y="2235200"/>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 </a:t>
            </a:r>
            <a:r>
              <a:rPr b="0" i="0" lang="es-CO" sz="1600" u="none" cap="none" strike="noStrike">
                <a:solidFill>
                  <a:srgbClr val="FF0000"/>
                </a:solidFill>
                <a:latin typeface="Calibri"/>
                <a:ea typeface="Calibri"/>
                <a:cs typeface="Calibri"/>
                <a:sym typeface="Calibri"/>
              </a:rPr>
              <a:t>Introducción</a:t>
            </a:r>
            <a:endParaRPr b="0" i="0" sz="1600" u="none" cap="none" strike="noStrike">
              <a:solidFill>
                <a:srgbClr val="FF0000"/>
              </a:solidFill>
              <a:latin typeface="Calibri"/>
              <a:ea typeface="Calibri"/>
              <a:cs typeface="Calibri"/>
              <a:sym typeface="Calibri"/>
            </a:endParaRPr>
          </a:p>
        </p:txBody>
      </p:sp>
      <p:sp>
        <p:nvSpPr>
          <p:cNvPr id="151" name="Google Shape;151;p4"/>
          <p:cNvSpPr txBox="1"/>
          <p:nvPr/>
        </p:nvSpPr>
        <p:spPr>
          <a:xfrm>
            <a:off x="763814" y="274936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2. </a:t>
            </a:r>
            <a:r>
              <a:rPr b="0" i="0" lang="es-CO" sz="1600" u="none" cap="none" strike="noStrike">
                <a:solidFill>
                  <a:srgbClr val="FF0000"/>
                </a:solidFill>
                <a:latin typeface="Calibri"/>
                <a:ea typeface="Calibri"/>
                <a:cs typeface="Calibri"/>
                <a:sym typeface="Calibri"/>
              </a:rPr>
              <a:t>Planteamiento del Problema</a:t>
            </a:r>
            <a:endParaRPr b="0" i="0" sz="1600" u="none" cap="none" strike="noStrike">
              <a:solidFill>
                <a:srgbClr val="FF0000"/>
              </a:solidFill>
              <a:latin typeface="Calibri"/>
              <a:ea typeface="Calibri"/>
              <a:cs typeface="Calibri"/>
              <a:sym typeface="Calibri"/>
            </a:endParaRPr>
          </a:p>
        </p:txBody>
      </p:sp>
      <p:sp>
        <p:nvSpPr>
          <p:cNvPr id="152" name="Google Shape;152;p4"/>
          <p:cNvSpPr txBox="1"/>
          <p:nvPr/>
        </p:nvSpPr>
        <p:spPr>
          <a:xfrm>
            <a:off x="763814" y="3269704"/>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3. </a:t>
            </a:r>
            <a:r>
              <a:rPr b="0" i="0" lang="es-CO" sz="1600" u="none" cap="none" strike="noStrike">
                <a:solidFill>
                  <a:srgbClr val="FF0000"/>
                </a:solidFill>
                <a:latin typeface="Calibri"/>
                <a:ea typeface="Calibri"/>
                <a:cs typeface="Calibri"/>
                <a:sym typeface="Calibri"/>
              </a:rPr>
              <a:t>Objetivo General y Específicos</a:t>
            </a:r>
            <a:endParaRPr b="0" i="0" sz="1600" u="none" cap="none" strike="noStrike">
              <a:solidFill>
                <a:srgbClr val="FF0000"/>
              </a:solidFill>
              <a:latin typeface="Calibri"/>
              <a:ea typeface="Calibri"/>
              <a:cs typeface="Calibri"/>
              <a:sym typeface="Calibri"/>
            </a:endParaRPr>
          </a:p>
        </p:txBody>
      </p:sp>
      <p:sp>
        <p:nvSpPr>
          <p:cNvPr id="153" name="Google Shape;153;p4"/>
          <p:cNvSpPr txBox="1"/>
          <p:nvPr/>
        </p:nvSpPr>
        <p:spPr>
          <a:xfrm>
            <a:off x="763814" y="3783872"/>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4. </a:t>
            </a:r>
            <a:r>
              <a:rPr b="0" i="0" lang="es-CO" sz="1600" u="none" cap="none" strike="noStrike">
                <a:solidFill>
                  <a:srgbClr val="FF0000"/>
                </a:solidFill>
                <a:latin typeface="Calibri"/>
                <a:ea typeface="Calibri"/>
                <a:cs typeface="Calibri"/>
                <a:sym typeface="Calibri"/>
              </a:rPr>
              <a:t>Alcance del proyecto</a:t>
            </a:r>
            <a:endParaRPr b="0" i="0" sz="1600" u="none" cap="none" strike="noStrike">
              <a:solidFill>
                <a:srgbClr val="FF0000"/>
              </a:solidFill>
              <a:latin typeface="Calibri"/>
              <a:ea typeface="Calibri"/>
              <a:cs typeface="Calibri"/>
              <a:sym typeface="Calibri"/>
            </a:endParaRPr>
          </a:p>
        </p:txBody>
      </p:sp>
      <p:sp>
        <p:nvSpPr>
          <p:cNvPr id="154" name="Google Shape;154;p4"/>
          <p:cNvSpPr txBox="1"/>
          <p:nvPr/>
        </p:nvSpPr>
        <p:spPr>
          <a:xfrm>
            <a:off x="763814" y="4285708"/>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5. </a:t>
            </a:r>
            <a:r>
              <a:rPr b="0" i="0" lang="es-CO" sz="1600" u="none" cap="none" strike="noStrike">
                <a:solidFill>
                  <a:srgbClr val="FF0000"/>
                </a:solidFill>
                <a:latin typeface="Calibri"/>
                <a:ea typeface="Calibri"/>
                <a:cs typeface="Calibri"/>
                <a:sym typeface="Calibri"/>
              </a:rPr>
              <a:t>Justificación</a:t>
            </a:r>
            <a:endParaRPr b="0" i="0" sz="1600" u="none" cap="none" strike="noStrike">
              <a:solidFill>
                <a:srgbClr val="FF0000"/>
              </a:solidFill>
              <a:latin typeface="Calibri"/>
              <a:ea typeface="Calibri"/>
              <a:cs typeface="Calibri"/>
              <a:sym typeface="Calibri"/>
            </a:endParaRPr>
          </a:p>
        </p:txBody>
      </p:sp>
      <p:sp>
        <p:nvSpPr>
          <p:cNvPr id="155" name="Google Shape;155;p4"/>
          <p:cNvSpPr txBox="1"/>
          <p:nvPr/>
        </p:nvSpPr>
        <p:spPr>
          <a:xfrm>
            <a:off x="763814" y="4799876"/>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6. Técnicas levantamiento información</a:t>
            </a:r>
            <a:endParaRPr b="0" i="0" sz="1600" u="none" cap="none" strike="noStrike">
              <a:solidFill>
                <a:schemeClr val="dk1"/>
              </a:solidFill>
              <a:latin typeface="Calibri"/>
              <a:ea typeface="Calibri"/>
              <a:cs typeface="Calibri"/>
              <a:sym typeface="Calibri"/>
            </a:endParaRPr>
          </a:p>
        </p:txBody>
      </p:sp>
      <p:sp>
        <p:nvSpPr>
          <p:cNvPr id="156" name="Google Shape;156;p4"/>
          <p:cNvSpPr txBox="1"/>
          <p:nvPr/>
        </p:nvSpPr>
        <p:spPr>
          <a:xfrm>
            <a:off x="763814" y="5320212"/>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7. Tec. Levantamiento de Información</a:t>
            </a:r>
            <a:endParaRPr b="0" i="0" sz="1600" u="none" cap="none" strike="noStrike">
              <a:solidFill>
                <a:schemeClr val="dk1"/>
              </a:solidFill>
              <a:latin typeface="Calibri"/>
              <a:ea typeface="Calibri"/>
              <a:cs typeface="Calibri"/>
              <a:sym typeface="Calibri"/>
            </a:endParaRPr>
          </a:p>
        </p:txBody>
      </p:sp>
      <p:sp>
        <p:nvSpPr>
          <p:cNvPr id="157" name="Google Shape;157;p4"/>
          <p:cNvSpPr txBox="1"/>
          <p:nvPr/>
        </p:nvSpPr>
        <p:spPr>
          <a:xfrm>
            <a:off x="763814" y="5834380"/>
            <a:ext cx="36049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8. Tabulación y conclusiones Tecnicas</a:t>
            </a:r>
            <a:endParaRPr b="0" i="0" sz="1600" u="none" cap="none" strike="noStrike">
              <a:solidFill>
                <a:schemeClr val="dk1"/>
              </a:solidFill>
              <a:latin typeface="Calibri"/>
              <a:ea typeface="Calibri"/>
              <a:cs typeface="Calibri"/>
              <a:sym typeface="Calibri"/>
            </a:endParaRPr>
          </a:p>
        </p:txBody>
      </p:sp>
      <p:sp>
        <p:nvSpPr>
          <p:cNvPr id="158" name="Google Shape;158;p4"/>
          <p:cNvSpPr txBox="1"/>
          <p:nvPr/>
        </p:nvSpPr>
        <p:spPr>
          <a:xfrm>
            <a:off x="4637314" y="2235200"/>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9. Mapa de Procesos</a:t>
            </a:r>
            <a:endParaRPr b="0" i="0" sz="1600" u="none" cap="none" strike="noStrike">
              <a:solidFill>
                <a:schemeClr val="dk1"/>
              </a:solidFill>
              <a:latin typeface="Calibri"/>
              <a:ea typeface="Calibri"/>
              <a:cs typeface="Calibri"/>
              <a:sym typeface="Calibri"/>
            </a:endParaRPr>
          </a:p>
        </p:txBody>
      </p:sp>
      <p:sp>
        <p:nvSpPr>
          <p:cNvPr id="159" name="Google Shape;159;p4"/>
          <p:cNvSpPr txBox="1"/>
          <p:nvPr/>
        </p:nvSpPr>
        <p:spPr>
          <a:xfrm>
            <a:off x="4637314" y="2749368"/>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10. Arquitectura de la solución</a:t>
            </a:r>
            <a:endParaRPr b="0" i="0" sz="1600" u="none" cap="none" strike="noStrike">
              <a:solidFill>
                <a:schemeClr val="dk1"/>
              </a:solidFill>
              <a:latin typeface="Calibri"/>
              <a:ea typeface="Calibri"/>
              <a:cs typeface="Calibri"/>
              <a:sym typeface="Calibri"/>
            </a:endParaRPr>
          </a:p>
        </p:txBody>
      </p:sp>
      <p:sp>
        <p:nvSpPr>
          <p:cNvPr id="160" name="Google Shape;160;p4"/>
          <p:cNvSpPr txBox="1"/>
          <p:nvPr/>
        </p:nvSpPr>
        <p:spPr>
          <a:xfrm>
            <a:off x="4637314" y="3269704"/>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11. Informe de Requerimientos (IEEE830)</a:t>
            </a:r>
            <a:endParaRPr b="0" i="0" sz="1600" u="none" cap="none" strike="noStrike">
              <a:solidFill>
                <a:schemeClr val="dk1"/>
              </a:solidFill>
              <a:latin typeface="Calibri"/>
              <a:ea typeface="Calibri"/>
              <a:cs typeface="Calibri"/>
              <a:sym typeface="Calibri"/>
            </a:endParaRPr>
          </a:p>
        </p:txBody>
      </p:sp>
      <p:sp>
        <p:nvSpPr>
          <p:cNvPr id="161" name="Google Shape;161;p4"/>
          <p:cNvSpPr txBox="1"/>
          <p:nvPr/>
        </p:nvSpPr>
        <p:spPr>
          <a:xfrm>
            <a:off x="4637314" y="3783872"/>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12. Calidad / Ciclo de vida / M. desarrollo</a:t>
            </a:r>
            <a:endParaRPr b="0" i="0" sz="1600" u="none" cap="none" strike="noStrike">
              <a:solidFill>
                <a:schemeClr val="dk1"/>
              </a:solidFill>
              <a:latin typeface="Calibri"/>
              <a:ea typeface="Calibri"/>
              <a:cs typeface="Calibri"/>
              <a:sym typeface="Calibri"/>
            </a:endParaRPr>
          </a:p>
        </p:txBody>
      </p:sp>
      <p:sp>
        <p:nvSpPr>
          <p:cNvPr id="162" name="Google Shape;162;p4"/>
          <p:cNvSpPr txBox="1"/>
          <p:nvPr/>
        </p:nvSpPr>
        <p:spPr>
          <a:xfrm>
            <a:off x="4637314" y="4285708"/>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13. Casos de Uso </a:t>
            </a:r>
            <a:endParaRPr b="0" i="0" sz="1600" u="none" cap="none" strike="noStrike">
              <a:solidFill>
                <a:schemeClr val="dk1"/>
              </a:solidFill>
              <a:latin typeface="Calibri"/>
              <a:ea typeface="Calibri"/>
              <a:cs typeface="Calibri"/>
              <a:sym typeface="Calibri"/>
            </a:endParaRPr>
          </a:p>
        </p:txBody>
      </p:sp>
      <p:sp>
        <p:nvSpPr>
          <p:cNvPr id="163" name="Google Shape;163;p4"/>
          <p:cNvSpPr txBox="1"/>
          <p:nvPr/>
        </p:nvSpPr>
        <p:spPr>
          <a:xfrm>
            <a:off x="4637314" y="4799876"/>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14. Diagrama de clases</a:t>
            </a:r>
            <a:endParaRPr b="0" i="0" sz="1600" u="none" cap="none" strike="noStrike">
              <a:solidFill>
                <a:schemeClr val="dk1"/>
              </a:solidFill>
              <a:latin typeface="Calibri"/>
              <a:ea typeface="Calibri"/>
              <a:cs typeface="Calibri"/>
              <a:sym typeface="Calibri"/>
            </a:endParaRPr>
          </a:p>
        </p:txBody>
      </p:sp>
      <p:sp>
        <p:nvSpPr>
          <p:cNvPr id="164" name="Google Shape;164;p4"/>
          <p:cNvSpPr txBox="1"/>
          <p:nvPr/>
        </p:nvSpPr>
        <p:spPr>
          <a:xfrm>
            <a:off x="4637314" y="5320212"/>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15. Diagrama Secuencias </a:t>
            </a:r>
            <a:endParaRPr b="0" i="0" sz="1400" u="none" cap="none" strike="noStrike">
              <a:solidFill>
                <a:srgbClr val="000000"/>
              </a:solidFill>
              <a:latin typeface="Arial"/>
              <a:ea typeface="Arial"/>
              <a:cs typeface="Arial"/>
              <a:sym typeface="Arial"/>
            </a:endParaRPr>
          </a:p>
        </p:txBody>
      </p:sp>
      <p:sp>
        <p:nvSpPr>
          <p:cNvPr id="165" name="Google Shape;165;p4"/>
          <p:cNvSpPr txBox="1"/>
          <p:nvPr/>
        </p:nvSpPr>
        <p:spPr>
          <a:xfrm>
            <a:off x="4637314" y="5834380"/>
            <a:ext cx="3655786" cy="502920"/>
          </a:xfrm>
          <a:prstGeom prst="rect">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Calibri"/>
                <a:ea typeface="Calibri"/>
                <a:cs typeface="Calibri"/>
                <a:sym typeface="Calibri"/>
              </a:rPr>
              <a:t>16. Plantilla Gestión del Proyecto</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71" name="Google Shape;171;p5"/>
          <p:cNvSpPr txBox="1"/>
          <p:nvPr/>
        </p:nvSpPr>
        <p:spPr>
          <a:xfrm>
            <a:off x="460460" y="445022"/>
            <a:ext cx="6020954"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6600"/>
              <a:buFont typeface="Calibri"/>
              <a:buNone/>
            </a:pPr>
            <a:r>
              <a:rPr b="1" lang="es-CO" sz="6600">
                <a:solidFill>
                  <a:schemeClr val="lt1"/>
                </a:solidFill>
                <a:latin typeface="Calibri"/>
                <a:ea typeface="Calibri"/>
                <a:cs typeface="Calibri"/>
                <a:sym typeface="Calibri"/>
              </a:rPr>
              <a:t>Introducción</a:t>
            </a:r>
            <a:endParaRPr b="0" i="0" sz="6600" u="none" cap="none" strike="noStrike">
              <a:solidFill>
                <a:schemeClr val="lt1"/>
              </a:solidFill>
              <a:latin typeface="Calibri"/>
              <a:ea typeface="Calibri"/>
              <a:cs typeface="Calibri"/>
              <a:sym typeface="Calibri"/>
            </a:endParaRPr>
          </a:p>
        </p:txBody>
      </p:sp>
      <p:sp>
        <p:nvSpPr>
          <p:cNvPr id="172" name="Google Shape;172;p5"/>
          <p:cNvSpPr txBox="1"/>
          <p:nvPr/>
        </p:nvSpPr>
        <p:spPr>
          <a:xfrm>
            <a:off x="972900" y="2113400"/>
            <a:ext cx="7198200" cy="3061500"/>
          </a:xfrm>
          <a:prstGeom prst="rect">
            <a:avLst/>
          </a:prstGeom>
          <a:solidFill>
            <a:srgbClr val="DAE5F1"/>
          </a:solid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CO" sz="1800">
                <a:solidFill>
                  <a:schemeClr val="dk1"/>
                </a:solidFill>
                <a:latin typeface="Calibri"/>
                <a:ea typeface="Calibri"/>
                <a:cs typeface="Calibri"/>
                <a:sym typeface="Calibri"/>
              </a:rPr>
              <a:t>El equipo de desarrollo, se ha organizado para realizar un </a:t>
            </a:r>
            <a:r>
              <a:rPr lang="es-CO" sz="1800">
                <a:solidFill>
                  <a:schemeClr val="dk1"/>
                </a:solidFill>
                <a:latin typeface="Calibri"/>
                <a:ea typeface="Calibri"/>
                <a:cs typeface="Calibri"/>
                <a:sym typeface="Calibri"/>
              </a:rPr>
              <a:t>análisis</a:t>
            </a:r>
            <a:r>
              <a:rPr lang="es-CO" sz="1800">
                <a:solidFill>
                  <a:schemeClr val="dk1"/>
                </a:solidFill>
                <a:latin typeface="Calibri"/>
                <a:ea typeface="Calibri"/>
                <a:cs typeface="Calibri"/>
                <a:sym typeface="Calibri"/>
              </a:rPr>
              <a:t> minucioso,  mediante la </a:t>
            </a:r>
            <a:r>
              <a:rPr lang="es-CO" sz="1800">
                <a:solidFill>
                  <a:schemeClr val="dk1"/>
                </a:solidFill>
                <a:latin typeface="Calibri"/>
                <a:ea typeface="Calibri"/>
                <a:cs typeface="Calibri"/>
                <a:sym typeface="Calibri"/>
              </a:rPr>
              <a:t>recolección</a:t>
            </a:r>
            <a:r>
              <a:rPr lang="es-CO" sz="1800">
                <a:solidFill>
                  <a:schemeClr val="dk1"/>
                </a:solidFill>
                <a:latin typeface="Calibri"/>
                <a:ea typeface="Calibri"/>
                <a:cs typeface="Calibri"/>
                <a:sym typeface="Calibri"/>
              </a:rPr>
              <a:t> de datos, para  la empresa, Distribuidora J.J. Sas, ubicada en </a:t>
            </a:r>
            <a:r>
              <a:rPr lang="es-CO" sz="1800">
                <a:solidFill>
                  <a:schemeClr val="dk1"/>
                </a:solidFill>
                <a:latin typeface="Calibri"/>
                <a:ea typeface="Calibri"/>
                <a:cs typeface="Calibri"/>
                <a:sym typeface="Calibri"/>
              </a:rPr>
              <a:t>la localidad</a:t>
            </a:r>
            <a:r>
              <a:rPr lang="es-CO" sz="1800">
                <a:solidFill>
                  <a:schemeClr val="dk1"/>
                </a:solidFill>
                <a:latin typeface="Calibri"/>
                <a:ea typeface="Calibri"/>
                <a:cs typeface="Calibri"/>
                <a:sym typeface="Calibri"/>
              </a:rPr>
              <a:t> de Bosa, Barrio Bosa Betania, dedicada a la </a:t>
            </a:r>
            <a:r>
              <a:rPr lang="es-CO" sz="1800">
                <a:solidFill>
                  <a:schemeClr val="dk1"/>
                </a:solidFill>
                <a:latin typeface="Calibri"/>
                <a:ea typeface="Calibri"/>
                <a:cs typeface="Calibri"/>
                <a:sym typeface="Calibri"/>
              </a:rPr>
              <a:t>distribución</a:t>
            </a:r>
            <a:r>
              <a:rPr lang="es-CO" sz="1800">
                <a:solidFill>
                  <a:schemeClr val="dk1"/>
                </a:solidFill>
                <a:latin typeface="Calibri"/>
                <a:ea typeface="Calibri"/>
                <a:cs typeface="Calibri"/>
                <a:sym typeface="Calibri"/>
              </a:rPr>
              <a:t> de alimentos,  se desarrollara un </a:t>
            </a:r>
            <a:r>
              <a:rPr lang="es-CO" sz="1800">
                <a:solidFill>
                  <a:schemeClr val="dk1"/>
                </a:solidFill>
                <a:latin typeface="Calibri"/>
                <a:ea typeface="Calibri"/>
                <a:cs typeface="Calibri"/>
                <a:sym typeface="Calibri"/>
              </a:rPr>
              <a:t>software</a:t>
            </a:r>
            <a:r>
              <a:rPr lang="es-CO" sz="1800">
                <a:solidFill>
                  <a:schemeClr val="dk1"/>
                </a:solidFill>
                <a:latin typeface="Calibri"/>
                <a:ea typeface="Calibri"/>
                <a:cs typeface="Calibri"/>
                <a:sym typeface="Calibri"/>
              </a:rPr>
              <a:t> que permita automatizar procesos, que se </a:t>
            </a:r>
            <a:r>
              <a:rPr lang="es-CO" sz="1800">
                <a:solidFill>
                  <a:schemeClr val="dk1"/>
                </a:solidFill>
                <a:latin typeface="Calibri"/>
                <a:ea typeface="Calibri"/>
                <a:cs typeface="Calibri"/>
                <a:sym typeface="Calibri"/>
              </a:rPr>
              <a:t>obtuvieron</a:t>
            </a:r>
            <a:r>
              <a:rPr lang="es-CO" sz="1800">
                <a:solidFill>
                  <a:schemeClr val="dk1"/>
                </a:solidFill>
                <a:latin typeface="Calibri"/>
                <a:ea typeface="Calibri"/>
                <a:cs typeface="Calibri"/>
                <a:sym typeface="Calibri"/>
              </a:rPr>
              <a:t> durante el proceso de </a:t>
            </a:r>
            <a:r>
              <a:rPr lang="es-CO" sz="1800">
                <a:solidFill>
                  <a:schemeClr val="dk1"/>
                </a:solidFill>
                <a:latin typeface="Calibri"/>
                <a:ea typeface="Calibri"/>
                <a:cs typeface="Calibri"/>
                <a:sym typeface="Calibri"/>
              </a:rPr>
              <a:t>evaluación</a:t>
            </a:r>
            <a:r>
              <a:rPr lang="es-CO" sz="1800">
                <a:solidFill>
                  <a:schemeClr val="dk1"/>
                </a:solidFill>
                <a:latin typeface="Calibri"/>
                <a:ea typeface="Calibri"/>
                <a:cs typeface="Calibri"/>
                <a:sym typeface="Calibri"/>
              </a:rPr>
              <a:t> del </a:t>
            </a:r>
            <a:r>
              <a:rPr lang="es-CO" sz="1800">
                <a:solidFill>
                  <a:schemeClr val="dk1"/>
                </a:solidFill>
                <a:latin typeface="Calibri"/>
                <a:ea typeface="Calibri"/>
                <a:cs typeface="Calibri"/>
                <a:sym typeface="Calibri"/>
              </a:rPr>
              <a:t>software</a:t>
            </a:r>
            <a:r>
              <a:rPr lang="es-CO" sz="1800">
                <a:solidFill>
                  <a:schemeClr val="dk1"/>
                </a:solidFill>
                <a:latin typeface="Calibri"/>
                <a:ea typeface="Calibri"/>
                <a:cs typeface="Calibri"/>
                <a:sym typeface="Calibri"/>
              </a:rPr>
              <a:t> actual, y a si elaborar las diferentes soluciones mediante el nuevo </a:t>
            </a:r>
            <a:r>
              <a:rPr lang="es-CO" sz="1800">
                <a:solidFill>
                  <a:schemeClr val="dk1"/>
                </a:solidFill>
                <a:latin typeface="Calibri"/>
                <a:ea typeface="Calibri"/>
                <a:cs typeface="Calibri"/>
                <a:sym typeface="Calibri"/>
              </a:rPr>
              <a:t>software</a:t>
            </a:r>
            <a:r>
              <a:rPr lang="es-CO" sz="1800">
                <a:solidFill>
                  <a:schemeClr val="dk1"/>
                </a:solidFill>
                <a:latin typeface="Calibri"/>
                <a:ea typeface="Calibri"/>
                <a:cs typeface="Calibri"/>
                <a:sym typeface="Calibri"/>
              </a:rPr>
              <a:t> desarrollado.</a:t>
            </a:r>
            <a:endParaRPr sz="2400">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2400"/>
              <a:buFont typeface="Arial"/>
              <a:buNone/>
            </a:pPr>
            <a:r>
              <a:t/>
            </a:r>
            <a:endParaRPr b="1" sz="3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Descripción del Problema</a:t>
            </a:r>
            <a:endParaRPr b="0" i="0" sz="5400" u="none" cap="none" strike="noStrike">
              <a:solidFill>
                <a:schemeClr val="lt1"/>
              </a:solidFill>
              <a:latin typeface="Calibri"/>
              <a:ea typeface="Calibri"/>
              <a:cs typeface="Calibri"/>
              <a:sym typeface="Calibri"/>
            </a:endParaRPr>
          </a:p>
        </p:txBody>
      </p:sp>
      <p:sp>
        <p:nvSpPr>
          <p:cNvPr id="178" name="Google Shape;178;p6"/>
          <p:cNvSpPr txBox="1"/>
          <p:nvPr/>
        </p:nvSpPr>
        <p:spPr>
          <a:xfrm>
            <a:off x="769825" y="2323325"/>
            <a:ext cx="7474800" cy="2463300"/>
          </a:xfrm>
          <a:prstGeom prst="rect">
            <a:avLst/>
          </a:prstGeom>
          <a:solidFill>
            <a:srgbClr val="DAE5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s-CO" sz="1800">
                <a:solidFill>
                  <a:schemeClr val="dk1"/>
                </a:solidFill>
                <a:latin typeface="Calibri"/>
                <a:ea typeface="Calibri"/>
                <a:cs typeface="Calibri"/>
                <a:sym typeface="Calibri"/>
              </a:rPr>
              <a:t>A</a:t>
            </a:r>
            <a:r>
              <a:rPr b="0" i="0" lang="es-CO" sz="1800" u="none" cap="none" strike="noStrike">
                <a:solidFill>
                  <a:schemeClr val="dk1"/>
                </a:solidFill>
                <a:latin typeface="Calibri"/>
                <a:ea typeface="Calibri"/>
                <a:cs typeface="Calibri"/>
                <a:sym typeface="Calibri"/>
              </a:rPr>
              <a:t>ctualmente existe un sistema de procesos internos </a:t>
            </a:r>
            <a:r>
              <a:rPr lang="es-CO" sz="1800">
                <a:solidFill>
                  <a:schemeClr val="dk1"/>
                </a:solidFill>
                <a:latin typeface="Calibri"/>
                <a:ea typeface="Calibri"/>
                <a:cs typeface="Calibri"/>
                <a:sym typeface="Calibri"/>
              </a:rPr>
              <a:t>en la Distribuidora J &amp; J SAS,sin embargo el actual sistema es ineficiente lo cual ha debilitado la </a:t>
            </a:r>
            <a:r>
              <a:rPr lang="es-CO" sz="1800">
                <a:solidFill>
                  <a:schemeClr val="dk1"/>
                </a:solidFill>
                <a:latin typeface="Calibri"/>
                <a:ea typeface="Calibri"/>
                <a:cs typeface="Calibri"/>
                <a:sym typeface="Calibri"/>
              </a:rPr>
              <a:t>visión</a:t>
            </a:r>
            <a:r>
              <a:rPr lang="es-CO" sz="1800">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estratégica</a:t>
            </a:r>
            <a:r>
              <a:rPr lang="es-CO" sz="1800">
                <a:solidFill>
                  <a:schemeClr val="dk1"/>
                </a:solidFill>
                <a:latin typeface="Calibri"/>
                <a:ea typeface="Calibri"/>
                <a:cs typeface="Calibri"/>
                <a:sym typeface="Calibri"/>
              </a:rPr>
              <a:t> de la empresa.  </a:t>
            </a:r>
            <a:endParaRPr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lang="es-CO" sz="1800">
                <a:solidFill>
                  <a:schemeClr val="dk1"/>
                </a:solidFill>
                <a:latin typeface="Calibri"/>
                <a:ea typeface="Calibri"/>
                <a:cs typeface="Calibri"/>
                <a:sym typeface="Calibri"/>
              </a:rPr>
              <a:t>P</a:t>
            </a:r>
            <a:r>
              <a:rPr lang="es-CO" sz="1800">
                <a:solidFill>
                  <a:schemeClr val="dk1"/>
                </a:solidFill>
                <a:latin typeface="Calibri"/>
                <a:ea typeface="Calibri"/>
                <a:cs typeface="Calibri"/>
                <a:sym typeface="Calibri"/>
              </a:rPr>
              <a:t>resentan</a:t>
            </a:r>
            <a:r>
              <a:rPr lang="es-CO" sz="1800">
                <a:solidFill>
                  <a:schemeClr val="dk1"/>
                </a:solidFill>
                <a:latin typeface="Calibri"/>
                <a:ea typeface="Calibri"/>
                <a:cs typeface="Calibri"/>
                <a:sym typeface="Calibri"/>
              </a:rPr>
              <a:t> fallas en la carga de inventarios, así mismo como la  </a:t>
            </a:r>
            <a:r>
              <a:rPr lang="es-CO" sz="1800">
                <a:solidFill>
                  <a:schemeClr val="dk1"/>
                </a:solidFill>
                <a:latin typeface="Calibri"/>
                <a:ea typeface="Calibri"/>
                <a:cs typeface="Calibri"/>
                <a:sym typeface="Calibri"/>
              </a:rPr>
              <a:t>programación</a:t>
            </a:r>
            <a:r>
              <a:rPr lang="es-CO" sz="1800">
                <a:solidFill>
                  <a:schemeClr val="dk1"/>
                </a:solidFill>
                <a:latin typeface="Calibri"/>
                <a:ea typeface="Calibri"/>
                <a:cs typeface="Calibri"/>
                <a:sym typeface="Calibri"/>
              </a:rPr>
              <a:t> los pedidos </a:t>
            </a:r>
            <a:r>
              <a:rPr lang="es-CO" sz="1800">
                <a:solidFill>
                  <a:schemeClr val="dk1"/>
                </a:solidFill>
                <a:latin typeface="Calibri"/>
                <a:ea typeface="Calibri"/>
                <a:cs typeface="Calibri"/>
                <a:sym typeface="Calibri"/>
              </a:rPr>
              <a:t>presenta</a:t>
            </a:r>
            <a:r>
              <a:rPr lang="es-CO" sz="1800">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inconsistencias</a:t>
            </a:r>
            <a:r>
              <a:rPr lang="es-CO" sz="1800">
                <a:solidFill>
                  <a:schemeClr val="dk1"/>
                </a:solidFill>
                <a:latin typeface="Calibri"/>
                <a:ea typeface="Calibri"/>
                <a:cs typeface="Calibri"/>
                <a:sym typeface="Calibri"/>
              </a:rPr>
              <a:t> con las alertas, finalmente no cuentan con un sistema de alertas para saber a quien no se la ha hablado en los </a:t>
            </a:r>
            <a:r>
              <a:rPr lang="es-CO" sz="1800">
                <a:solidFill>
                  <a:schemeClr val="dk1"/>
                </a:solidFill>
                <a:latin typeface="Calibri"/>
                <a:ea typeface="Calibri"/>
                <a:cs typeface="Calibri"/>
                <a:sym typeface="Calibri"/>
              </a:rPr>
              <a:t>últimos</a:t>
            </a:r>
            <a:r>
              <a:rPr lang="es-CO" sz="1800">
                <a:solidFill>
                  <a:schemeClr val="dk1"/>
                </a:solidFill>
                <a:latin typeface="Calibri"/>
                <a:ea typeface="Calibri"/>
                <a:cs typeface="Calibri"/>
                <a:sym typeface="Calibri"/>
              </a:rPr>
              <a:t> días. </a:t>
            </a:r>
            <a:endParaRPr sz="1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sz="18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84" name="Google Shape;184;p7"/>
          <p:cNvSpPr txBox="1"/>
          <p:nvPr/>
        </p:nvSpPr>
        <p:spPr>
          <a:xfrm>
            <a:off x="460460" y="445022"/>
            <a:ext cx="7134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1" i="0" lang="es-CO" sz="5400" u="none" cap="none" strike="noStrike">
                <a:solidFill>
                  <a:schemeClr val="lt1"/>
                </a:solidFill>
                <a:latin typeface="Calibri"/>
                <a:ea typeface="Calibri"/>
                <a:cs typeface="Calibri"/>
                <a:sym typeface="Calibri"/>
              </a:rPr>
              <a:t>Objetivo General</a:t>
            </a:r>
            <a:endParaRPr b="0" i="0" sz="5400" u="none" cap="none" strike="noStrike">
              <a:solidFill>
                <a:schemeClr val="lt1"/>
              </a:solidFill>
              <a:latin typeface="Calibri"/>
              <a:ea typeface="Calibri"/>
              <a:cs typeface="Calibri"/>
              <a:sym typeface="Calibri"/>
            </a:endParaRPr>
          </a:p>
        </p:txBody>
      </p:sp>
      <p:sp>
        <p:nvSpPr>
          <p:cNvPr id="185" name="Google Shape;185;p7"/>
          <p:cNvSpPr/>
          <p:nvPr/>
        </p:nvSpPr>
        <p:spPr>
          <a:xfrm>
            <a:off x="460460" y="5455856"/>
            <a:ext cx="841684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7"/>
          <p:cNvSpPr txBox="1"/>
          <p:nvPr/>
        </p:nvSpPr>
        <p:spPr>
          <a:xfrm>
            <a:off x="601825" y="2393300"/>
            <a:ext cx="7697700" cy="1015800"/>
          </a:xfrm>
          <a:prstGeom prst="rect">
            <a:avLst/>
          </a:prstGeom>
          <a:solidFill>
            <a:srgbClr val="DAE5F1"/>
          </a:solidFill>
          <a:ln cap="flat" cmpd="sng" w="9525">
            <a:solidFill>
              <a:srgbClr val="DAE5F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s-CO" sz="1800">
                <a:latin typeface="Calibri"/>
                <a:ea typeface="Calibri"/>
                <a:cs typeface="Calibri"/>
                <a:sym typeface="Calibri"/>
              </a:rPr>
              <a:t>Desarrollar un software  que permita automatizar procesos que antes se generaban de forma manual de acuerdo con las dinámicas del mercado de la Distribuidora JJ SAS, con el fin de brindar un mejor servicio al cliente.</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nvSpPr>
        <p:spPr>
          <a:xfrm>
            <a:off x="460460" y="445022"/>
            <a:ext cx="7896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Objetivos Específicos</a:t>
            </a:r>
            <a:endParaRPr b="0" i="0" sz="5400" u="none" cap="none" strike="noStrike">
              <a:solidFill>
                <a:schemeClr val="lt1"/>
              </a:solidFill>
              <a:latin typeface="Calibri"/>
              <a:ea typeface="Calibri"/>
              <a:cs typeface="Calibri"/>
              <a:sym typeface="Calibri"/>
            </a:endParaRPr>
          </a:p>
        </p:txBody>
      </p:sp>
      <p:sp>
        <p:nvSpPr>
          <p:cNvPr id="192" name="Google Shape;192;p8"/>
          <p:cNvSpPr txBox="1"/>
          <p:nvPr/>
        </p:nvSpPr>
        <p:spPr>
          <a:xfrm>
            <a:off x="584200" y="2146300"/>
            <a:ext cx="416040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93" name="Google Shape;193;p8"/>
          <p:cNvSpPr/>
          <p:nvPr/>
        </p:nvSpPr>
        <p:spPr>
          <a:xfrm>
            <a:off x="825750" y="2603500"/>
            <a:ext cx="7530900" cy="3693300"/>
          </a:xfrm>
          <a:prstGeom prst="rect">
            <a:avLst/>
          </a:prstGeom>
          <a:solidFill>
            <a:srgbClr val="DAE5F1"/>
          </a:solidFill>
          <a:ln>
            <a:noFill/>
          </a:ln>
        </p:spPr>
        <p:txBody>
          <a:bodyPr anchorCtr="0" anchor="t" bIns="45700" lIns="91425" spcFirstLastPara="1" rIns="91425" wrap="square" tIns="45700">
            <a:noAutofit/>
          </a:bodyPr>
          <a:lstStyle/>
          <a:p>
            <a:pPr indent="-228600" lvl="0" marL="0" rtl="0" algn="l">
              <a:lnSpc>
                <a:spcPct val="115000"/>
              </a:lnSpc>
              <a:spcBef>
                <a:spcPts val="1200"/>
              </a:spcBef>
              <a:spcAft>
                <a:spcPts val="0"/>
              </a:spcAft>
              <a:buClr>
                <a:schemeClr val="dk1"/>
              </a:buClr>
              <a:buSzPts val="1100"/>
              <a:buFont typeface="Arial"/>
              <a:buNone/>
            </a:pPr>
            <a:r>
              <a:rPr lang="es-CO" sz="1700">
                <a:solidFill>
                  <a:schemeClr val="dk1"/>
                </a:solidFill>
                <a:latin typeface="Calibri"/>
                <a:ea typeface="Calibri"/>
                <a:cs typeface="Calibri"/>
                <a:sym typeface="Calibri"/>
              </a:rPr>
              <a:t>1.</a:t>
            </a:r>
            <a:r>
              <a:rPr lang="es-CO" sz="1300">
                <a:solidFill>
                  <a:schemeClr val="dk1"/>
                </a:solidFill>
                <a:latin typeface="Calibri"/>
                <a:ea typeface="Calibri"/>
                <a:cs typeface="Calibri"/>
                <a:sym typeface="Calibri"/>
              </a:rPr>
              <a:t>   </a:t>
            </a:r>
            <a:r>
              <a:rPr lang="es-CO" sz="1700">
                <a:solidFill>
                  <a:schemeClr val="dk1"/>
                </a:solidFill>
                <a:latin typeface="Calibri"/>
                <a:ea typeface="Calibri"/>
                <a:cs typeface="Calibri"/>
                <a:sym typeface="Calibri"/>
              </a:rPr>
              <a:t>Diseñar una base de datos fácil comprensión y sea eficiente al momento de operar (usar) por el usuario, a si </a:t>
            </a:r>
            <a:r>
              <a:rPr lang="es-CO" sz="1700">
                <a:solidFill>
                  <a:schemeClr val="dk1"/>
                </a:solidFill>
                <a:latin typeface="Calibri"/>
                <a:ea typeface="Calibri"/>
                <a:cs typeface="Calibri"/>
                <a:sym typeface="Calibri"/>
              </a:rPr>
              <a:t>podrá</a:t>
            </a:r>
            <a:r>
              <a:rPr lang="es-CO" sz="1700">
                <a:solidFill>
                  <a:schemeClr val="dk1"/>
                </a:solidFill>
                <a:latin typeface="Calibri"/>
                <a:ea typeface="Calibri"/>
                <a:cs typeface="Calibri"/>
                <a:sym typeface="Calibri"/>
              </a:rPr>
              <a:t> acceder a los diferentes archivos y/o documentos de forma segura y rapido.</a:t>
            </a:r>
            <a:endParaRPr sz="17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Clr>
                <a:schemeClr val="dk1"/>
              </a:buClr>
              <a:buSzPts val="1100"/>
              <a:buFont typeface="Arial"/>
              <a:buNone/>
            </a:pPr>
            <a:r>
              <a:rPr lang="es-CO" sz="1800">
                <a:solidFill>
                  <a:schemeClr val="dk1"/>
                </a:solidFill>
                <a:latin typeface="Calibri"/>
                <a:ea typeface="Calibri"/>
                <a:cs typeface="Calibri"/>
                <a:sym typeface="Calibri"/>
              </a:rPr>
              <a:t>2</a:t>
            </a:r>
            <a:r>
              <a:rPr lang="es-CO" sz="1900">
                <a:solidFill>
                  <a:schemeClr val="dk1"/>
                </a:solidFill>
                <a:latin typeface="Calibri"/>
                <a:ea typeface="Calibri"/>
                <a:cs typeface="Calibri"/>
                <a:sym typeface="Calibri"/>
              </a:rPr>
              <a:t>.</a:t>
            </a:r>
            <a:r>
              <a:rPr lang="es-CO" sz="1500">
                <a:solidFill>
                  <a:schemeClr val="dk1"/>
                </a:solidFill>
                <a:latin typeface="Calibri"/>
                <a:ea typeface="Calibri"/>
                <a:cs typeface="Calibri"/>
                <a:sym typeface="Calibri"/>
              </a:rPr>
              <a:t> </a:t>
            </a:r>
            <a:r>
              <a:rPr lang="es-CO" sz="1300">
                <a:solidFill>
                  <a:schemeClr val="dk1"/>
                </a:solidFill>
                <a:latin typeface="Calibri"/>
                <a:ea typeface="Calibri"/>
                <a:cs typeface="Calibri"/>
                <a:sym typeface="Calibri"/>
              </a:rPr>
              <a:t> </a:t>
            </a:r>
            <a:r>
              <a:rPr lang="es-CO" sz="1600">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Facilitar la experiencia de usuario, mediante una </a:t>
            </a:r>
            <a:r>
              <a:rPr lang="es-CO" sz="1800">
                <a:solidFill>
                  <a:schemeClr val="dk1"/>
                </a:solidFill>
                <a:latin typeface="Calibri"/>
                <a:ea typeface="Calibri"/>
                <a:cs typeface="Calibri"/>
                <a:sym typeface="Calibri"/>
              </a:rPr>
              <a:t>interfaz</a:t>
            </a:r>
            <a:r>
              <a:rPr lang="es-CO" sz="1800">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más</a:t>
            </a:r>
            <a:r>
              <a:rPr lang="es-CO" sz="1800">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asequible, y de mayor comprensión por el usuario, al momento de interactuar con el software.</a:t>
            </a:r>
            <a:endParaRPr sz="18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Clr>
                <a:schemeClr val="dk1"/>
              </a:buClr>
              <a:buSzPts val="1100"/>
              <a:buFont typeface="Arial"/>
              <a:buNone/>
            </a:pPr>
            <a:r>
              <a:rPr lang="es-CO" sz="1800">
                <a:solidFill>
                  <a:schemeClr val="dk1"/>
                </a:solidFill>
                <a:latin typeface="Calibri"/>
                <a:ea typeface="Calibri"/>
                <a:cs typeface="Calibri"/>
                <a:sym typeface="Calibri"/>
              </a:rPr>
              <a:t>3.  Reducir los procesos satisfaciendo a los trabajadores al no incurrir en la realización de procesos engorrosos, simplificando los diferentes procesos del software, siendo mejor la </a:t>
            </a:r>
            <a:r>
              <a:rPr lang="es-CO" sz="1800">
                <a:solidFill>
                  <a:schemeClr val="dk1"/>
                </a:solidFill>
                <a:latin typeface="Calibri"/>
                <a:ea typeface="Calibri"/>
                <a:cs typeface="Calibri"/>
                <a:sym typeface="Calibri"/>
              </a:rPr>
              <a:t>interacción y agilidad.</a:t>
            </a:r>
            <a:r>
              <a:rPr lang="es-CO"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2860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br>
              <a:rPr b="0" i="0" lang="es-CO"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nvSpPr>
        <p:spPr>
          <a:xfrm>
            <a:off x="0" y="0"/>
            <a:ext cx="9144000" cy="6857999"/>
          </a:xfrm>
          <a:prstGeom prst="rect">
            <a:avLst/>
          </a:prstGeom>
          <a:noFill/>
          <a:ln>
            <a:noFill/>
          </a:ln>
        </p:spPr>
        <p:txBody>
          <a:bodyPr anchorCtr="0" anchor="t" bIns="45700" lIns="91425" spcFirstLastPara="1" rIns="91425" wrap="square" tIns="45700">
            <a:normAutofit/>
          </a:bodyPr>
          <a:lstStyle/>
          <a:p>
            <a:pPr indent="-1397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99" name="Google Shape;199;p9"/>
          <p:cNvSpPr txBox="1"/>
          <p:nvPr/>
        </p:nvSpPr>
        <p:spPr>
          <a:xfrm>
            <a:off x="460460" y="445022"/>
            <a:ext cx="7134140" cy="88758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5400"/>
              <a:buFont typeface="Calibri"/>
              <a:buNone/>
            </a:pPr>
            <a:r>
              <a:rPr b="0" i="0" lang="es-CO" sz="5400" u="none" cap="none" strike="noStrike">
                <a:solidFill>
                  <a:schemeClr val="lt1"/>
                </a:solidFill>
                <a:latin typeface="Calibri"/>
                <a:ea typeface="Calibri"/>
                <a:cs typeface="Calibri"/>
                <a:sym typeface="Calibri"/>
              </a:rPr>
              <a:t>Alcance</a:t>
            </a:r>
            <a:endParaRPr b="0" i="0" sz="5400" u="none" cap="none" strike="noStrike">
              <a:solidFill>
                <a:schemeClr val="lt1"/>
              </a:solidFill>
              <a:latin typeface="Calibri"/>
              <a:ea typeface="Calibri"/>
              <a:cs typeface="Calibri"/>
              <a:sym typeface="Calibri"/>
            </a:endParaRPr>
          </a:p>
        </p:txBody>
      </p:sp>
      <p:sp>
        <p:nvSpPr>
          <p:cNvPr id="200" name="Google Shape;200;p9"/>
          <p:cNvSpPr/>
          <p:nvPr/>
        </p:nvSpPr>
        <p:spPr>
          <a:xfrm>
            <a:off x="558800" y="1928713"/>
            <a:ext cx="8229600" cy="830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p:txBody>
      </p:sp>
      <p:sp>
        <p:nvSpPr>
          <p:cNvPr id="201" name="Google Shape;201;p9"/>
          <p:cNvSpPr/>
          <p:nvPr/>
        </p:nvSpPr>
        <p:spPr>
          <a:xfrm>
            <a:off x="558800" y="3042245"/>
            <a:ext cx="2895600" cy="35394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Char char="•"/>
            </a:pPr>
            <a:r>
              <a:t/>
            </a:r>
            <a:endParaRPr b="0" i="0" sz="1400" u="none" cap="none" strike="noStrike">
              <a:solidFill>
                <a:srgbClr val="000000"/>
              </a:solidFill>
              <a:latin typeface="Arial"/>
              <a:ea typeface="Arial"/>
              <a:cs typeface="Arial"/>
              <a:sym typeface="Arial"/>
            </a:endParaRPr>
          </a:p>
        </p:txBody>
      </p:sp>
      <p:sp>
        <p:nvSpPr>
          <p:cNvPr id="202" name="Google Shape;202;p9"/>
          <p:cNvSpPr/>
          <p:nvPr/>
        </p:nvSpPr>
        <p:spPr>
          <a:xfrm>
            <a:off x="387300" y="2287176"/>
            <a:ext cx="8369400" cy="4294500"/>
          </a:xfrm>
          <a:prstGeom prst="rect">
            <a:avLst/>
          </a:prstGeom>
          <a:solidFill>
            <a:srgbClr val="DAE5F1"/>
          </a:solid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b="1" lang="es-CO" sz="1800">
                <a:solidFill>
                  <a:schemeClr val="dk1"/>
                </a:solidFill>
                <a:latin typeface="Calibri"/>
                <a:ea typeface="Calibri"/>
                <a:cs typeface="Calibri"/>
                <a:sym typeface="Calibri"/>
              </a:rPr>
              <a:t>Software SAEP</a:t>
            </a:r>
            <a:r>
              <a:rPr lang="es-CO" sz="1800">
                <a:solidFill>
                  <a:schemeClr val="dk1"/>
                </a:solidFill>
                <a:latin typeface="Calibri"/>
                <a:ea typeface="Calibri"/>
                <a:cs typeface="Calibri"/>
                <a:sym typeface="Calibri"/>
              </a:rPr>
              <a:t>, es un software de gestión empresarial, el cual nos facilitara llevar todos los procesos internos y facilitar la comunicación entre la empresa y los clientes; El equipo de desarrollo ha determinado que el software J&amp;J se basará en un programa de escritorio en el cual se tengan funcionalidades acordes con lo requerido por la empresa mencionadas en la recolección de la información las cuales fueron una aplicación de escritorio encargada del cargue de inventarios, cronograma de pedidos, stock de la empresa, alertas cuando el stock esté llegando a un nivel bajo de producto, facturación por tiquete, y toma de pedidos, proceso de entrega al cliente, Lo anterior para facilitar el control y seguimiento de los procesos empresariales.</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