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8" r:id="rId5"/>
    <p:sldId id="259" r:id="rId6"/>
    <p:sldId id="262" r:id="rId7"/>
    <p:sldId id="257" r:id="rId8"/>
    <p:sldId id="263" r:id="rId9"/>
    <p:sldId id="260" r:id="rId10"/>
    <p:sldId id="261"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AC19E9-D0E8-4053-B4A7-27D4875A9FAB}" v="13" dt="2025-03-26T01:01:49.888"/>
    <p1510:client id="{9DAAC54F-DCD5-8AF7-6581-011031EDEE95}" v="10" dt="2025-03-25T14:28:14.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3969" autoAdjust="0"/>
  </p:normalViewPr>
  <p:slideViewPr>
    <p:cSldViewPr snapToGrid="0">
      <p:cViewPr>
        <p:scale>
          <a:sx n="66" d="100"/>
          <a:sy n="66" d="100"/>
        </p:scale>
        <p:origin x="81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BDDC96-001D-4DB2-A67F-908B08B7C934}" type="doc">
      <dgm:prSet loTypeId="urn:microsoft.com/office/officeart/2005/8/layout/cycle4" loCatId="matrix" qsTypeId="urn:microsoft.com/office/officeart/2005/8/quickstyle/3d2" qsCatId="3D" csTypeId="urn:microsoft.com/office/officeart/2005/8/colors/accent1_2" csCatId="accent1" phldr="1"/>
      <dgm:spPr/>
      <dgm:t>
        <a:bodyPr/>
        <a:lstStyle/>
        <a:p>
          <a:endParaRPr lang="en-US"/>
        </a:p>
      </dgm:t>
    </dgm:pt>
    <dgm:pt modelId="{2DD421B8-5577-4733-9CFA-DBB0FEC0BB28}">
      <dgm:prSet phldrT="[Text]" custT="1"/>
      <dgm:spPr/>
      <dgm:t>
        <a:bodyPr/>
        <a:lstStyle/>
        <a:p>
          <a:pPr>
            <a:buNone/>
          </a:pPr>
          <a:r>
            <a:rPr lang="en-US" sz="1100"/>
            <a:t>Buses exceed capacity (</a:t>
          </a:r>
          <a:r>
            <a:rPr lang="en-US" sz="1100" b="1"/>
            <a:t>125% </a:t>
          </a:r>
          <a:r>
            <a:rPr lang="en-US" sz="1100"/>
            <a:t>) IN Peak Hours, affecting service quality. The average </a:t>
          </a:r>
          <a:r>
            <a:rPr lang="en-US" sz="1100" b="1"/>
            <a:t>640,000</a:t>
          </a:r>
          <a:r>
            <a:rPr lang="en-US" sz="1100"/>
            <a:t>. daily passenger load</a:t>
          </a:r>
        </a:p>
      </dgm:t>
    </dgm:pt>
    <dgm:pt modelId="{54C97510-A5F5-4AB2-A80E-56AC61563121}" type="parTrans" cxnId="{B04AF0B2-8A11-4693-B9F1-97FDBE5F9A98}">
      <dgm:prSet/>
      <dgm:spPr/>
      <dgm:t>
        <a:bodyPr/>
        <a:lstStyle/>
        <a:p>
          <a:endParaRPr lang="en-US" sz="1100">
            <a:solidFill>
              <a:sysClr val="windowText" lastClr="000000"/>
            </a:solidFill>
          </a:endParaRPr>
        </a:p>
      </dgm:t>
    </dgm:pt>
    <dgm:pt modelId="{5B28CE1D-986A-4524-921B-70DF2B779F71}" type="sibTrans" cxnId="{B04AF0B2-8A11-4693-B9F1-97FDBE5F9A98}">
      <dgm:prSet/>
      <dgm:spPr/>
      <dgm:t>
        <a:bodyPr/>
        <a:lstStyle/>
        <a:p>
          <a:endParaRPr lang="en-US" sz="1100">
            <a:solidFill>
              <a:sysClr val="windowText" lastClr="000000"/>
            </a:solidFill>
          </a:endParaRPr>
        </a:p>
      </dgm:t>
    </dgm:pt>
    <dgm:pt modelId="{0432C4DD-79A6-4D3D-83CC-77D1B21D49CC}">
      <dgm:prSet phldrT="[Text]" custT="1"/>
      <dgm:spPr/>
      <dgm:t>
        <a:bodyPr/>
        <a:lstStyle/>
        <a:p>
          <a:pPr>
            <a:buNone/>
          </a:pPr>
          <a:r>
            <a:rPr lang="en-US" sz="1100"/>
            <a:t>Low occupancy (</a:t>
          </a:r>
          <a:r>
            <a:rPr lang="en-US" sz="1100" b="1"/>
            <a:t>below 20%</a:t>
          </a:r>
          <a:r>
            <a:rPr lang="en-US" sz="1100"/>
            <a:t>) during </a:t>
          </a:r>
          <a:r>
            <a:rPr lang="en-US" sz="1100" b="1"/>
            <a:t>durig off peak</a:t>
          </a:r>
          <a:r>
            <a:rPr lang="en-US" sz="1100"/>
            <a:t>, resource wastage.</a:t>
          </a:r>
        </a:p>
      </dgm:t>
    </dgm:pt>
    <dgm:pt modelId="{4E3EA23E-441F-4BB1-B009-6B9CF245AC0C}" type="parTrans" cxnId="{88FC9B01-BEFA-46F2-A8B0-6BD9BD0FC9ED}">
      <dgm:prSet/>
      <dgm:spPr/>
      <dgm:t>
        <a:bodyPr/>
        <a:lstStyle/>
        <a:p>
          <a:endParaRPr lang="en-US" sz="1100">
            <a:solidFill>
              <a:sysClr val="windowText" lastClr="000000"/>
            </a:solidFill>
          </a:endParaRPr>
        </a:p>
      </dgm:t>
    </dgm:pt>
    <dgm:pt modelId="{E03D42B5-1699-41BB-9748-FC07373E72BC}" type="sibTrans" cxnId="{88FC9B01-BEFA-46F2-A8B0-6BD9BD0FC9ED}">
      <dgm:prSet/>
      <dgm:spPr/>
      <dgm:t>
        <a:bodyPr/>
        <a:lstStyle/>
        <a:p>
          <a:endParaRPr lang="en-US" sz="1100">
            <a:solidFill>
              <a:sysClr val="windowText" lastClr="000000"/>
            </a:solidFill>
          </a:endParaRPr>
        </a:p>
      </dgm:t>
    </dgm:pt>
    <dgm:pt modelId="{80E1A226-5739-498B-9CC8-3A4DF973F000}">
      <dgm:prSet phldrT="[Text]" custT="1"/>
      <dgm:spPr/>
      <dgm:t>
        <a:bodyPr/>
        <a:lstStyle/>
        <a:p>
          <a:pPr>
            <a:buNone/>
          </a:pPr>
          <a:r>
            <a:rPr lang="en-US" sz="1100"/>
            <a:t>F</a:t>
          </a:r>
          <a:r>
            <a:rPr lang="en-US" sz="1100" b="1"/>
            <a:t>ixed schedule</a:t>
          </a:r>
          <a:r>
            <a:rPr lang="en-US" sz="1100"/>
            <a:t> not match demand variability.            Daily coverage: </a:t>
          </a:r>
          <a:r>
            <a:rPr lang="en-US" sz="1100" b="1"/>
            <a:t>78,963 km</a:t>
          </a:r>
          <a:r>
            <a:rPr lang="en-US" sz="1100"/>
            <a:t>, with </a:t>
          </a:r>
          <a:r>
            <a:rPr lang="en-US" sz="1100" b="1"/>
            <a:t>5,500 trips</a:t>
          </a:r>
          <a:r>
            <a:rPr lang="en-US" sz="1100"/>
            <a:t>.</a:t>
          </a:r>
        </a:p>
      </dgm:t>
    </dgm:pt>
    <dgm:pt modelId="{D4CE3894-855A-4790-B010-4AF7B2F78C13}" type="parTrans" cxnId="{0FC1F261-141C-449D-A49C-3455C8169E7E}">
      <dgm:prSet/>
      <dgm:spPr/>
      <dgm:t>
        <a:bodyPr/>
        <a:lstStyle/>
        <a:p>
          <a:endParaRPr lang="en-US" sz="1100">
            <a:solidFill>
              <a:sysClr val="windowText" lastClr="000000"/>
            </a:solidFill>
          </a:endParaRPr>
        </a:p>
      </dgm:t>
    </dgm:pt>
    <dgm:pt modelId="{F9B8523A-B3D9-4AB5-8446-B418C2CF6BA1}" type="sibTrans" cxnId="{0FC1F261-141C-449D-A49C-3455C8169E7E}">
      <dgm:prSet/>
      <dgm:spPr/>
      <dgm:t>
        <a:bodyPr/>
        <a:lstStyle/>
        <a:p>
          <a:endParaRPr lang="en-US" sz="1100">
            <a:solidFill>
              <a:sysClr val="windowText" lastClr="000000"/>
            </a:solidFill>
          </a:endParaRPr>
        </a:p>
      </dgm:t>
    </dgm:pt>
    <dgm:pt modelId="{B4B2F017-8E94-49F5-9CA8-3C04A14832C1}">
      <dgm:prSet phldrT="[Text]" custT="1"/>
      <dgm:spPr/>
      <dgm:t>
        <a:bodyPr/>
        <a:lstStyle/>
        <a:p>
          <a:pPr>
            <a:buNone/>
          </a:pPr>
          <a:r>
            <a:rPr lang="en-US" sz="1100"/>
            <a:t>Major expenses stem from </a:t>
          </a:r>
          <a:r>
            <a:rPr lang="en-US" sz="1100" b="1"/>
            <a:t>fuel, maintenance, and depreciation</a:t>
          </a:r>
          <a:r>
            <a:rPr lang="en-US" sz="1100"/>
            <a:t>, impacting overall efficiency.</a:t>
          </a:r>
        </a:p>
      </dgm:t>
    </dgm:pt>
    <dgm:pt modelId="{AF72C119-D9D3-4B73-9252-F8F6D633F8BD}" type="parTrans" cxnId="{242BF3A9-F679-4436-8579-251BFA1FCD57}">
      <dgm:prSet/>
      <dgm:spPr/>
      <dgm:t>
        <a:bodyPr/>
        <a:lstStyle/>
        <a:p>
          <a:endParaRPr lang="en-US" sz="1100">
            <a:solidFill>
              <a:sysClr val="windowText" lastClr="000000"/>
            </a:solidFill>
          </a:endParaRPr>
        </a:p>
      </dgm:t>
    </dgm:pt>
    <dgm:pt modelId="{51D72A16-9201-4F93-A9D8-D81DA58F8570}" type="sibTrans" cxnId="{242BF3A9-F679-4436-8579-251BFA1FCD57}">
      <dgm:prSet/>
      <dgm:spPr/>
      <dgm:t>
        <a:bodyPr/>
        <a:lstStyle/>
        <a:p>
          <a:endParaRPr lang="en-US" sz="1100">
            <a:solidFill>
              <a:sysClr val="windowText" lastClr="000000"/>
            </a:solidFill>
          </a:endParaRPr>
        </a:p>
      </dgm:t>
    </dgm:pt>
    <dgm:pt modelId="{EACC5577-70CB-48FC-B89F-85445C15A7BD}">
      <dgm:prSet phldrT="[Text]" custT="1"/>
      <dgm:spPr/>
      <dgm:t>
        <a:bodyPr/>
        <a:lstStyle/>
        <a:p>
          <a:pPr>
            <a:buNone/>
          </a:pPr>
          <a:r>
            <a:rPr lang="en-US" sz="1100" b="1"/>
            <a:t>Overcrowding during Peak Hours</a:t>
          </a:r>
          <a:r>
            <a:rPr lang="en-US" sz="1100"/>
            <a:t>	</a:t>
          </a:r>
        </a:p>
      </dgm:t>
    </dgm:pt>
    <dgm:pt modelId="{547D7388-2124-4FA7-8BFA-C12C8ADA2134}" type="parTrans" cxnId="{F3523FAD-1CE5-4B31-8C73-B80E9578013B}">
      <dgm:prSet/>
      <dgm:spPr/>
      <dgm:t>
        <a:bodyPr/>
        <a:lstStyle/>
        <a:p>
          <a:endParaRPr lang="en-US" sz="1100">
            <a:solidFill>
              <a:sysClr val="windowText" lastClr="000000"/>
            </a:solidFill>
          </a:endParaRPr>
        </a:p>
      </dgm:t>
    </dgm:pt>
    <dgm:pt modelId="{F87FFFB5-65D7-4312-B427-36AB180A181F}" type="sibTrans" cxnId="{F3523FAD-1CE5-4B31-8C73-B80E9578013B}">
      <dgm:prSet/>
      <dgm:spPr/>
      <dgm:t>
        <a:bodyPr/>
        <a:lstStyle/>
        <a:p>
          <a:endParaRPr lang="en-US" sz="1100">
            <a:solidFill>
              <a:sysClr val="windowText" lastClr="000000"/>
            </a:solidFill>
          </a:endParaRPr>
        </a:p>
      </dgm:t>
    </dgm:pt>
    <dgm:pt modelId="{034B2682-46CB-4621-B215-4CBA4E3EEECE}">
      <dgm:prSet phldrT="[Text]" custT="1"/>
      <dgm:spPr/>
      <dgm:t>
        <a:bodyPr/>
        <a:lstStyle/>
        <a:p>
          <a:pPr>
            <a:buNone/>
          </a:pPr>
          <a:r>
            <a:rPr lang="en-US" sz="1100" b="1"/>
            <a:t>Inefficient Resource Allocation</a:t>
          </a:r>
          <a:endParaRPr lang="en-US" sz="1100"/>
        </a:p>
      </dgm:t>
    </dgm:pt>
    <dgm:pt modelId="{A0576FCF-15CA-4770-AA2F-657D9822C34C}" type="parTrans" cxnId="{2FF79096-0BDA-48B4-A8CA-7D89A1F037E3}">
      <dgm:prSet/>
      <dgm:spPr/>
      <dgm:t>
        <a:bodyPr/>
        <a:lstStyle/>
        <a:p>
          <a:endParaRPr lang="en-US" sz="1100">
            <a:solidFill>
              <a:sysClr val="windowText" lastClr="000000"/>
            </a:solidFill>
          </a:endParaRPr>
        </a:p>
      </dgm:t>
    </dgm:pt>
    <dgm:pt modelId="{0A3DE9BC-8C81-4134-894F-6793FD63924D}" type="sibTrans" cxnId="{2FF79096-0BDA-48B4-A8CA-7D89A1F037E3}">
      <dgm:prSet/>
      <dgm:spPr/>
      <dgm:t>
        <a:bodyPr/>
        <a:lstStyle/>
        <a:p>
          <a:endParaRPr lang="en-US" sz="1100">
            <a:solidFill>
              <a:sysClr val="windowText" lastClr="000000"/>
            </a:solidFill>
          </a:endParaRPr>
        </a:p>
      </dgm:t>
    </dgm:pt>
    <dgm:pt modelId="{BBB28C8D-B4A8-4ADD-A761-C29A15369353}">
      <dgm:prSet phldrT="[Text]" custT="1"/>
      <dgm:spPr/>
      <dgm:t>
        <a:bodyPr/>
        <a:lstStyle/>
        <a:p>
          <a:pPr>
            <a:buNone/>
          </a:pPr>
          <a:endParaRPr lang="en-US" sz="1100">
            <a:solidFill>
              <a:sysClr val="windowText" lastClr="000000"/>
            </a:solidFill>
          </a:endParaRPr>
        </a:p>
      </dgm:t>
    </dgm:pt>
    <dgm:pt modelId="{B7326E9B-DA75-4F78-A507-303D5BC7D310}" type="parTrans" cxnId="{B9409DF7-7E7D-43CF-937E-4C3DCD804349}">
      <dgm:prSet/>
      <dgm:spPr/>
      <dgm:t>
        <a:bodyPr/>
        <a:lstStyle/>
        <a:p>
          <a:endParaRPr lang="en-US" sz="1100">
            <a:solidFill>
              <a:sysClr val="windowText" lastClr="000000"/>
            </a:solidFill>
          </a:endParaRPr>
        </a:p>
      </dgm:t>
    </dgm:pt>
    <dgm:pt modelId="{864D6966-6CBF-4359-8CDD-78911CACE7DB}" type="sibTrans" cxnId="{B9409DF7-7E7D-43CF-937E-4C3DCD804349}">
      <dgm:prSet/>
      <dgm:spPr/>
      <dgm:t>
        <a:bodyPr/>
        <a:lstStyle/>
        <a:p>
          <a:endParaRPr lang="en-US" sz="1100">
            <a:solidFill>
              <a:sysClr val="windowText" lastClr="000000"/>
            </a:solidFill>
          </a:endParaRPr>
        </a:p>
      </dgm:t>
    </dgm:pt>
    <dgm:pt modelId="{42974E72-C299-4546-B134-C0ABDC4FF815}">
      <dgm:prSet phldrT="[Text]" custT="1"/>
      <dgm:spPr/>
      <dgm:t>
        <a:bodyPr/>
        <a:lstStyle/>
        <a:p>
          <a:pPr>
            <a:buNone/>
          </a:pPr>
          <a:endParaRPr lang="en-US" sz="1100">
            <a:solidFill>
              <a:sysClr val="windowText" lastClr="000000"/>
            </a:solidFill>
          </a:endParaRPr>
        </a:p>
      </dgm:t>
    </dgm:pt>
    <dgm:pt modelId="{ED9D7B91-A91C-433B-A3B6-AB606E94A120}" type="parTrans" cxnId="{2A440BEB-8628-46B8-9E76-DE09BBB78566}">
      <dgm:prSet/>
      <dgm:spPr/>
      <dgm:t>
        <a:bodyPr/>
        <a:lstStyle/>
        <a:p>
          <a:endParaRPr lang="en-US" sz="1100">
            <a:solidFill>
              <a:sysClr val="windowText" lastClr="000000"/>
            </a:solidFill>
          </a:endParaRPr>
        </a:p>
      </dgm:t>
    </dgm:pt>
    <dgm:pt modelId="{1F67BF0A-0770-4868-9E39-6D4BFA518542}" type="sibTrans" cxnId="{2A440BEB-8628-46B8-9E76-DE09BBB78566}">
      <dgm:prSet/>
      <dgm:spPr/>
      <dgm:t>
        <a:bodyPr/>
        <a:lstStyle/>
        <a:p>
          <a:endParaRPr lang="en-US" sz="1100">
            <a:solidFill>
              <a:sysClr val="windowText" lastClr="000000"/>
            </a:solidFill>
          </a:endParaRPr>
        </a:p>
      </dgm:t>
    </dgm:pt>
    <dgm:pt modelId="{596E4F78-97B1-4986-809D-49B5B3F84D01}">
      <dgm:prSet phldrT="[Text]" custT="1"/>
      <dgm:spPr/>
      <dgm:t>
        <a:bodyPr/>
        <a:lstStyle/>
        <a:p>
          <a:pPr>
            <a:buNone/>
          </a:pPr>
          <a:r>
            <a:rPr lang="en-US" sz="1100" b="1"/>
            <a:t>Underutilization during Off-Peak Hours</a:t>
          </a:r>
          <a:r>
            <a:rPr lang="en-US" sz="1100"/>
            <a:t>	</a:t>
          </a:r>
        </a:p>
      </dgm:t>
    </dgm:pt>
    <dgm:pt modelId="{8DD3645E-5102-4EE2-83A0-18DAF3CD29FA}" type="parTrans" cxnId="{9AD3C0B0-DE4F-4F99-BE98-5851BAE8E331}">
      <dgm:prSet/>
      <dgm:spPr/>
      <dgm:t>
        <a:bodyPr/>
        <a:lstStyle/>
        <a:p>
          <a:endParaRPr lang="en-US" sz="1100">
            <a:solidFill>
              <a:sysClr val="windowText" lastClr="000000"/>
            </a:solidFill>
          </a:endParaRPr>
        </a:p>
      </dgm:t>
    </dgm:pt>
    <dgm:pt modelId="{6EBF44DD-DF00-4245-B08E-6376839422CB}" type="sibTrans" cxnId="{9AD3C0B0-DE4F-4F99-BE98-5851BAE8E331}">
      <dgm:prSet/>
      <dgm:spPr/>
      <dgm:t>
        <a:bodyPr/>
        <a:lstStyle/>
        <a:p>
          <a:endParaRPr lang="en-US" sz="1100">
            <a:solidFill>
              <a:sysClr val="windowText" lastClr="000000"/>
            </a:solidFill>
          </a:endParaRPr>
        </a:p>
      </dgm:t>
    </dgm:pt>
    <dgm:pt modelId="{DEBF11C3-77C3-4A86-82D3-3435F7DE524F}">
      <dgm:prSet phldrT="[Text]" custT="1"/>
      <dgm:spPr/>
      <dgm:t>
        <a:bodyPr/>
        <a:lstStyle/>
        <a:p>
          <a:pPr>
            <a:buNone/>
          </a:pPr>
          <a:r>
            <a:rPr lang="en-US" sz="1100" b="1"/>
            <a:t>High Operating Costs</a:t>
          </a:r>
          <a:r>
            <a:rPr lang="en-US" sz="1100"/>
            <a:t>	</a:t>
          </a:r>
        </a:p>
      </dgm:t>
    </dgm:pt>
    <dgm:pt modelId="{18E0D460-8F92-4348-8688-146CBAB117F2}" type="parTrans" cxnId="{4B6E332B-DBD8-4BEF-8528-EDC283CF015B}">
      <dgm:prSet/>
      <dgm:spPr/>
      <dgm:t>
        <a:bodyPr/>
        <a:lstStyle/>
        <a:p>
          <a:endParaRPr lang="en-US" sz="1100">
            <a:solidFill>
              <a:sysClr val="windowText" lastClr="000000"/>
            </a:solidFill>
          </a:endParaRPr>
        </a:p>
      </dgm:t>
    </dgm:pt>
    <dgm:pt modelId="{51016D3D-051D-4D0F-B16B-0827BD317DE3}" type="sibTrans" cxnId="{4B6E332B-DBD8-4BEF-8528-EDC283CF015B}">
      <dgm:prSet/>
      <dgm:spPr/>
      <dgm:t>
        <a:bodyPr/>
        <a:lstStyle/>
        <a:p>
          <a:endParaRPr lang="en-US" sz="1100">
            <a:solidFill>
              <a:sysClr val="windowText" lastClr="000000"/>
            </a:solidFill>
          </a:endParaRPr>
        </a:p>
      </dgm:t>
    </dgm:pt>
    <dgm:pt modelId="{8CD4A216-7313-4047-87E9-804779F78002}">
      <dgm:prSet phldrT="[Text]" custT="1"/>
      <dgm:spPr/>
      <dgm:t>
        <a:bodyPr/>
        <a:lstStyle/>
        <a:p>
          <a:pPr>
            <a:buNone/>
          </a:pPr>
          <a:endParaRPr lang="en-US" sz="1100">
            <a:solidFill>
              <a:sysClr val="windowText" lastClr="000000"/>
            </a:solidFill>
          </a:endParaRPr>
        </a:p>
      </dgm:t>
    </dgm:pt>
    <dgm:pt modelId="{BFAB55D6-F3F4-47A1-BFE6-A298A69FD1B0}" type="parTrans" cxnId="{41D47E9E-5254-4EE9-8539-B9F16F5B8B2E}">
      <dgm:prSet/>
      <dgm:spPr/>
      <dgm:t>
        <a:bodyPr/>
        <a:lstStyle/>
        <a:p>
          <a:endParaRPr lang="en-US" sz="3200">
            <a:solidFill>
              <a:sysClr val="windowText" lastClr="000000"/>
            </a:solidFill>
          </a:endParaRPr>
        </a:p>
      </dgm:t>
    </dgm:pt>
    <dgm:pt modelId="{8F34080D-5FE8-4DF7-9D0E-E8B32C619301}" type="sibTrans" cxnId="{41D47E9E-5254-4EE9-8539-B9F16F5B8B2E}">
      <dgm:prSet/>
      <dgm:spPr/>
      <dgm:t>
        <a:bodyPr/>
        <a:lstStyle/>
        <a:p>
          <a:endParaRPr lang="en-US" sz="3200">
            <a:solidFill>
              <a:sysClr val="windowText" lastClr="000000"/>
            </a:solidFill>
          </a:endParaRPr>
        </a:p>
      </dgm:t>
    </dgm:pt>
    <dgm:pt modelId="{5E308CC4-94E0-4AFE-B5A1-A849FB68C8CF}">
      <dgm:prSet phldrT="[Text]" custT="1"/>
      <dgm:spPr/>
      <dgm:t>
        <a:bodyPr/>
        <a:lstStyle/>
        <a:p>
          <a:pPr>
            <a:buNone/>
          </a:pPr>
          <a:endParaRPr lang="en-US" sz="1100">
            <a:solidFill>
              <a:sysClr val="windowText" lastClr="000000"/>
            </a:solidFill>
          </a:endParaRPr>
        </a:p>
      </dgm:t>
    </dgm:pt>
    <dgm:pt modelId="{8807D7E2-9AF3-428A-ADF8-0230A15400F5}" type="parTrans" cxnId="{1D25255F-0FD0-4101-9B9B-51AF769A7691}">
      <dgm:prSet/>
      <dgm:spPr/>
      <dgm:t>
        <a:bodyPr/>
        <a:lstStyle/>
        <a:p>
          <a:endParaRPr lang="en-US" sz="3200">
            <a:solidFill>
              <a:sysClr val="windowText" lastClr="000000"/>
            </a:solidFill>
          </a:endParaRPr>
        </a:p>
      </dgm:t>
    </dgm:pt>
    <dgm:pt modelId="{CCCBBC0B-427D-4ECD-8CD6-EC97751665F0}" type="sibTrans" cxnId="{1D25255F-0FD0-4101-9B9B-51AF769A7691}">
      <dgm:prSet/>
      <dgm:spPr/>
      <dgm:t>
        <a:bodyPr/>
        <a:lstStyle/>
        <a:p>
          <a:endParaRPr lang="en-US" sz="3200">
            <a:solidFill>
              <a:sysClr val="windowText" lastClr="000000"/>
            </a:solidFill>
          </a:endParaRPr>
        </a:p>
      </dgm:t>
    </dgm:pt>
    <dgm:pt modelId="{4F2E09EF-AF85-4FEB-9239-54E7DDBEF942}" type="pres">
      <dgm:prSet presAssocID="{B2BDDC96-001D-4DB2-A67F-908B08B7C934}" presName="cycleMatrixDiagram" presStyleCnt="0">
        <dgm:presLayoutVars>
          <dgm:chMax val="1"/>
          <dgm:dir/>
          <dgm:animLvl val="lvl"/>
          <dgm:resizeHandles val="exact"/>
        </dgm:presLayoutVars>
      </dgm:prSet>
      <dgm:spPr/>
    </dgm:pt>
    <dgm:pt modelId="{7DFB2039-3EEB-4460-AD09-F28C768457F9}" type="pres">
      <dgm:prSet presAssocID="{B2BDDC96-001D-4DB2-A67F-908B08B7C934}" presName="children" presStyleCnt="0"/>
      <dgm:spPr/>
    </dgm:pt>
    <dgm:pt modelId="{356180EC-DDFC-41CA-B2F8-5EC402354558}" type="pres">
      <dgm:prSet presAssocID="{B2BDDC96-001D-4DB2-A67F-908B08B7C934}" presName="child1group" presStyleCnt="0"/>
      <dgm:spPr/>
    </dgm:pt>
    <dgm:pt modelId="{C43DA917-93DE-46AC-843E-C3CC19C252DD}" type="pres">
      <dgm:prSet presAssocID="{B2BDDC96-001D-4DB2-A67F-908B08B7C934}" presName="child1" presStyleLbl="bgAcc1" presStyleIdx="0" presStyleCnt="4"/>
      <dgm:spPr/>
    </dgm:pt>
    <dgm:pt modelId="{AF165315-0FAE-4621-BB4B-499B67D5DCDF}" type="pres">
      <dgm:prSet presAssocID="{B2BDDC96-001D-4DB2-A67F-908B08B7C934}" presName="child1Text" presStyleLbl="bgAcc1" presStyleIdx="0" presStyleCnt="4">
        <dgm:presLayoutVars>
          <dgm:bulletEnabled val="1"/>
        </dgm:presLayoutVars>
      </dgm:prSet>
      <dgm:spPr/>
    </dgm:pt>
    <dgm:pt modelId="{D9E1564E-AD94-44F0-8FCD-81A5BA573250}" type="pres">
      <dgm:prSet presAssocID="{B2BDDC96-001D-4DB2-A67F-908B08B7C934}" presName="child2group" presStyleCnt="0"/>
      <dgm:spPr/>
    </dgm:pt>
    <dgm:pt modelId="{20BB3A91-1333-499C-B7BC-14FCA1A18A99}" type="pres">
      <dgm:prSet presAssocID="{B2BDDC96-001D-4DB2-A67F-908B08B7C934}" presName="child2" presStyleLbl="bgAcc1" presStyleIdx="1" presStyleCnt="4"/>
      <dgm:spPr/>
    </dgm:pt>
    <dgm:pt modelId="{DC721909-583B-4C06-8B1D-EF24D4051589}" type="pres">
      <dgm:prSet presAssocID="{B2BDDC96-001D-4DB2-A67F-908B08B7C934}" presName="child2Text" presStyleLbl="bgAcc1" presStyleIdx="1" presStyleCnt="4">
        <dgm:presLayoutVars>
          <dgm:bulletEnabled val="1"/>
        </dgm:presLayoutVars>
      </dgm:prSet>
      <dgm:spPr/>
    </dgm:pt>
    <dgm:pt modelId="{D1100587-7FA8-4E04-B327-4CA2CFC1A4FA}" type="pres">
      <dgm:prSet presAssocID="{B2BDDC96-001D-4DB2-A67F-908B08B7C934}" presName="child3group" presStyleCnt="0"/>
      <dgm:spPr/>
    </dgm:pt>
    <dgm:pt modelId="{614F9975-36F0-47F0-A6A3-EF2FB052FB06}" type="pres">
      <dgm:prSet presAssocID="{B2BDDC96-001D-4DB2-A67F-908B08B7C934}" presName="child3" presStyleLbl="bgAcc1" presStyleIdx="2" presStyleCnt="4"/>
      <dgm:spPr/>
    </dgm:pt>
    <dgm:pt modelId="{1C7D915F-A9A8-4A6E-97EC-04BD80084EA5}" type="pres">
      <dgm:prSet presAssocID="{B2BDDC96-001D-4DB2-A67F-908B08B7C934}" presName="child3Text" presStyleLbl="bgAcc1" presStyleIdx="2" presStyleCnt="4">
        <dgm:presLayoutVars>
          <dgm:bulletEnabled val="1"/>
        </dgm:presLayoutVars>
      </dgm:prSet>
      <dgm:spPr/>
    </dgm:pt>
    <dgm:pt modelId="{B4EA8FA0-ACC5-4218-B536-CC94BD123E7B}" type="pres">
      <dgm:prSet presAssocID="{B2BDDC96-001D-4DB2-A67F-908B08B7C934}" presName="child4group" presStyleCnt="0"/>
      <dgm:spPr/>
    </dgm:pt>
    <dgm:pt modelId="{2735363A-AE34-4428-B4E0-4B6624FE400A}" type="pres">
      <dgm:prSet presAssocID="{B2BDDC96-001D-4DB2-A67F-908B08B7C934}" presName="child4" presStyleLbl="bgAcc1" presStyleIdx="3" presStyleCnt="4"/>
      <dgm:spPr/>
    </dgm:pt>
    <dgm:pt modelId="{89DF6639-C193-480C-BAE9-4086B78A8050}" type="pres">
      <dgm:prSet presAssocID="{B2BDDC96-001D-4DB2-A67F-908B08B7C934}" presName="child4Text" presStyleLbl="bgAcc1" presStyleIdx="3" presStyleCnt="4">
        <dgm:presLayoutVars>
          <dgm:bulletEnabled val="1"/>
        </dgm:presLayoutVars>
      </dgm:prSet>
      <dgm:spPr/>
    </dgm:pt>
    <dgm:pt modelId="{B36FC01A-1828-4142-B391-4ED253ED2261}" type="pres">
      <dgm:prSet presAssocID="{B2BDDC96-001D-4DB2-A67F-908B08B7C934}" presName="childPlaceholder" presStyleCnt="0"/>
      <dgm:spPr/>
    </dgm:pt>
    <dgm:pt modelId="{BCC945EE-9F69-4F6F-8815-94ABD143A9A3}" type="pres">
      <dgm:prSet presAssocID="{B2BDDC96-001D-4DB2-A67F-908B08B7C934}" presName="circle" presStyleCnt="0"/>
      <dgm:spPr/>
    </dgm:pt>
    <dgm:pt modelId="{5297A85E-8374-4334-91BD-3DA9BF270567}" type="pres">
      <dgm:prSet presAssocID="{B2BDDC96-001D-4DB2-A67F-908B08B7C934}" presName="quadrant1" presStyleLbl="node1" presStyleIdx="0" presStyleCnt="4">
        <dgm:presLayoutVars>
          <dgm:chMax val="1"/>
          <dgm:bulletEnabled val="1"/>
        </dgm:presLayoutVars>
      </dgm:prSet>
      <dgm:spPr/>
    </dgm:pt>
    <dgm:pt modelId="{08844213-FCA8-4D9A-BF86-35CD4CD5070F}" type="pres">
      <dgm:prSet presAssocID="{B2BDDC96-001D-4DB2-A67F-908B08B7C934}" presName="quadrant2" presStyleLbl="node1" presStyleIdx="1" presStyleCnt="4">
        <dgm:presLayoutVars>
          <dgm:chMax val="1"/>
          <dgm:bulletEnabled val="1"/>
        </dgm:presLayoutVars>
      </dgm:prSet>
      <dgm:spPr/>
    </dgm:pt>
    <dgm:pt modelId="{70181084-6DAF-4C50-B1F4-D4E97C02D2DB}" type="pres">
      <dgm:prSet presAssocID="{B2BDDC96-001D-4DB2-A67F-908B08B7C934}" presName="quadrant3" presStyleLbl="node1" presStyleIdx="2" presStyleCnt="4">
        <dgm:presLayoutVars>
          <dgm:chMax val="1"/>
          <dgm:bulletEnabled val="1"/>
        </dgm:presLayoutVars>
      </dgm:prSet>
      <dgm:spPr/>
    </dgm:pt>
    <dgm:pt modelId="{1C12B8FC-DCF7-44C5-A4C3-C59ED84C109A}" type="pres">
      <dgm:prSet presAssocID="{B2BDDC96-001D-4DB2-A67F-908B08B7C934}" presName="quadrant4" presStyleLbl="node1" presStyleIdx="3" presStyleCnt="4">
        <dgm:presLayoutVars>
          <dgm:chMax val="1"/>
          <dgm:bulletEnabled val="1"/>
        </dgm:presLayoutVars>
      </dgm:prSet>
      <dgm:spPr/>
    </dgm:pt>
    <dgm:pt modelId="{B3CB202D-0C0C-4A91-8D36-2A2A2791893D}" type="pres">
      <dgm:prSet presAssocID="{B2BDDC96-001D-4DB2-A67F-908B08B7C934}" presName="quadrantPlaceholder" presStyleCnt="0"/>
      <dgm:spPr/>
    </dgm:pt>
    <dgm:pt modelId="{36147E15-9AD6-4278-956D-CE3DDD746487}" type="pres">
      <dgm:prSet presAssocID="{B2BDDC96-001D-4DB2-A67F-908B08B7C934}" presName="center1" presStyleLbl="fgShp" presStyleIdx="0" presStyleCnt="2"/>
      <dgm:spPr/>
    </dgm:pt>
    <dgm:pt modelId="{1C4DFBA3-F8D5-427F-A078-95786B711FD3}" type="pres">
      <dgm:prSet presAssocID="{B2BDDC96-001D-4DB2-A67F-908B08B7C934}" presName="center2" presStyleLbl="fgShp" presStyleIdx="1" presStyleCnt="2"/>
      <dgm:spPr/>
    </dgm:pt>
  </dgm:ptLst>
  <dgm:cxnLst>
    <dgm:cxn modelId="{88FC9B01-BEFA-46F2-A8B0-6BD9BD0FC9ED}" srcId="{B2BDDC96-001D-4DB2-A67F-908B08B7C934}" destId="{0432C4DD-79A6-4D3D-83CC-77D1B21D49CC}" srcOrd="1" destOrd="0" parTransId="{4E3EA23E-441F-4BB1-B009-6B9CF245AC0C}" sibTransId="{E03D42B5-1699-41BB-9748-FC07373E72BC}"/>
    <dgm:cxn modelId="{6BB68022-C118-4E8E-9192-00B29674FFDB}" type="presOf" srcId="{5E308CC4-94E0-4AFE-B5A1-A849FB68C8CF}" destId="{89DF6639-C193-480C-BAE9-4086B78A8050}" srcOrd="1" destOrd="1" presId="urn:microsoft.com/office/officeart/2005/8/layout/cycle4"/>
    <dgm:cxn modelId="{4B6E332B-DBD8-4BEF-8528-EDC283CF015B}" srcId="{B4B2F017-8E94-49F5-9CA8-3C04A14832C1}" destId="{DEBF11C3-77C3-4A86-82D3-3435F7DE524F}" srcOrd="2" destOrd="0" parTransId="{18E0D460-8F92-4348-8688-146CBAB117F2}" sibTransId="{51016D3D-051D-4D0F-B16B-0827BD317DE3}"/>
    <dgm:cxn modelId="{D8E61633-92D2-4453-B1A1-D3C1116B5971}" type="presOf" srcId="{034B2682-46CB-4621-B215-4CBA4E3EEECE}" destId="{614F9975-36F0-47F0-A6A3-EF2FB052FB06}" srcOrd="0" destOrd="2" presId="urn:microsoft.com/office/officeart/2005/8/layout/cycle4"/>
    <dgm:cxn modelId="{36C1AB3A-A174-48ED-B9A9-FD8A6E09468E}" type="presOf" srcId="{2DD421B8-5577-4733-9CFA-DBB0FEC0BB28}" destId="{5297A85E-8374-4334-91BD-3DA9BF270567}" srcOrd="0" destOrd="0" presId="urn:microsoft.com/office/officeart/2005/8/layout/cycle4"/>
    <dgm:cxn modelId="{1D25255F-0FD0-4101-9B9B-51AF769A7691}" srcId="{B4B2F017-8E94-49F5-9CA8-3C04A14832C1}" destId="{5E308CC4-94E0-4AFE-B5A1-A849FB68C8CF}" srcOrd="1" destOrd="0" parTransId="{8807D7E2-9AF3-428A-ADF8-0230A15400F5}" sibTransId="{CCCBBC0B-427D-4ECD-8CD6-EC97751665F0}"/>
    <dgm:cxn modelId="{0FC1F261-141C-449D-A49C-3455C8169E7E}" srcId="{B2BDDC96-001D-4DB2-A67F-908B08B7C934}" destId="{80E1A226-5739-498B-9CC8-3A4DF973F000}" srcOrd="2" destOrd="0" parTransId="{D4CE3894-855A-4790-B010-4AF7B2F78C13}" sibTransId="{F9B8523A-B3D9-4AB5-8446-B418C2CF6BA1}"/>
    <dgm:cxn modelId="{303C6342-2A78-44D6-BDE7-B8E81368C5CF}" type="presOf" srcId="{8CD4A216-7313-4047-87E9-804779F78002}" destId="{89DF6639-C193-480C-BAE9-4086B78A8050}" srcOrd="1" destOrd="0" presId="urn:microsoft.com/office/officeart/2005/8/layout/cycle4"/>
    <dgm:cxn modelId="{B35DF343-0D44-4CA6-A16E-604FF7926973}" type="presOf" srcId="{EACC5577-70CB-48FC-B89F-85445C15A7BD}" destId="{AF165315-0FAE-4621-BB4B-499B67D5DCDF}" srcOrd="1" destOrd="0" presId="urn:microsoft.com/office/officeart/2005/8/layout/cycle4"/>
    <dgm:cxn modelId="{66198544-7B4C-4CEF-8FA2-2AEFBCE74DB1}" type="presOf" srcId="{596E4F78-97B1-4986-809D-49B5B3F84D01}" destId="{DC721909-583B-4C06-8B1D-EF24D4051589}" srcOrd="1" destOrd="0" presId="urn:microsoft.com/office/officeart/2005/8/layout/cycle4"/>
    <dgm:cxn modelId="{E3709045-2DF0-46A2-B9C1-158D882E26CD}" type="presOf" srcId="{42974E72-C299-4546-B134-C0ABDC4FF815}" destId="{1C7D915F-A9A8-4A6E-97EC-04BD80084EA5}" srcOrd="1" destOrd="1" presId="urn:microsoft.com/office/officeart/2005/8/layout/cycle4"/>
    <dgm:cxn modelId="{B3FC9747-9F19-4DD2-B739-7A20A1D17B50}" type="presOf" srcId="{BBB28C8D-B4A8-4ADD-A761-C29A15369353}" destId="{614F9975-36F0-47F0-A6A3-EF2FB052FB06}" srcOrd="0" destOrd="0" presId="urn:microsoft.com/office/officeart/2005/8/layout/cycle4"/>
    <dgm:cxn modelId="{7995CD4A-3992-42DA-B63B-EA18F9DA2793}" type="presOf" srcId="{EACC5577-70CB-48FC-B89F-85445C15A7BD}" destId="{C43DA917-93DE-46AC-843E-C3CC19C252DD}" srcOrd="0" destOrd="0" presId="urn:microsoft.com/office/officeart/2005/8/layout/cycle4"/>
    <dgm:cxn modelId="{66D90895-4132-4697-A47C-FBF836DE567D}" type="presOf" srcId="{DEBF11C3-77C3-4A86-82D3-3435F7DE524F}" destId="{2735363A-AE34-4428-B4E0-4B6624FE400A}" srcOrd="0" destOrd="2" presId="urn:microsoft.com/office/officeart/2005/8/layout/cycle4"/>
    <dgm:cxn modelId="{2FF79096-0BDA-48B4-A8CA-7D89A1F037E3}" srcId="{80E1A226-5739-498B-9CC8-3A4DF973F000}" destId="{034B2682-46CB-4621-B215-4CBA4E3EEECE}" srcOrd="2" destOrd="0" parTransId="{A0576FCF-15CA-4770-AA2F-657D9822C34C}" sibTransId="{0A3DE9BC-8C81-4134-894F-6793FD63924D}"/>
    <dgm:cxn modelId="{41D47E9E-5254-4EE9-8539-B9F16F5B8B2E}" srcId="{B4B2F017-8E94-49F5-9CA8-3C04A14832C1}" destId="{8CD4A216-7313-4047-87E9-804779F78002}" srcOrd="0" destOrd="0" parTransId="{BFAB55D6-F3F4-47A1-BFE6-A298A69FD1B0}" sibTransId="{8F34080D-5FE8-4DF7-9D0E-E8B32C619301}"/>
    <dgm:cxn modelId="{E6D6D4A0-0F39-481E-8B8A-5D142D6CB587}" type="presOf" srcId="{BBB28C8D-B4A8-4ADD-A761-C29A15369353}" destId="{1C7D915F-A9A8-4A6E-97EC-04BD80084EA5}" srcOrd="1" destOrd="0" presId="urn:microsoft.com/office/officeart/2005/8/layout/cycle4"/>
    <dgm:cxn modelId="{242BF3A9-F679-4436-8579-251BFA1FCD57}" srcId="{B2BDDC96-001D-4DB2-A67F-908B08B7C934}" destId="{B4B2F017-8E94-49F5-9CA8-3C04A14832C1}" srcOrd="3" destOrd="0" parTransId="{AF72C119-D9D3-4B73-9252-F8F6D633F8BD}" sibTransId="{51D72A16-9201-4F93-A9D8-D81DA58F8570}"/>
    <dgm:cxn modelId="{5B1D42AB-1569-4DAB-ABEE-25F56DC657D8}" type="presOf" srcId="{8CD4A216-7313-4047-87E9-804779F78002}" destId="{2735363A-AE34-4428-B4E0-4B6624FE400A}" srcOrd="0" destOrd="0" presId="urn:microsoft.com/office/officeart/2005/8/layout/cycle4"/>
    <dgm:cxn modelId="{2EB5BBAC-9D0E-4945-A3D9-87C8CD9BB8F0}" type="presOf" srcId="{596E4F78-97B1-4986-809D-49B5B3F84D01}" destId="{20BB3A91-1333-499C-B7BC-14FCA1A18A99}" srcOrd="0" destOrd="0" presId="urn:microsoft.com/office/officeart/2005/8/layout/cycle4"/>
    <dgm:cxn modelId="{F3523FAD-1CE5-4B31-8C73-B80E9578013B}" srcId="{2DD421B8-5577-4733-9CFA-DBB0FEC0BB28}" destId="{EACC5577-70CB-48FC-B89F-85445C15A7BD}" srcOrd="0" destOrd="0" parTransId="{547D7388-2124-4FA7-8BFA-C12C8ADA2134}" sibTransId="{F87FFFB5-65D7-4312-B427-36AB180A181F}"/>
    <dgm:cxn modelId="{60CAF9AF-B34F-4D8A-95EB-293325BF9480}" type="presOf" srcId="{80E1A226-5739-498B-9CC8-3A4DF973F000}" destId="{70181084-6DAF-4C50-B1F4-D4E97C02D2DB}" srcOrd="0" destOrd="0" presId="urn:microsoft.com/office/officeart/2005/8/layout/cycle4"/>
    <dgm:cxn modelId="{9AD3C0B0-DE4F-4F99-BE98-5851BAE8E331}" srcId="{0432C4DD-79A6-4D3D-83CC-77D1B21D49CC}" destId="{596E4F78-97B1-4986-809D-49B5B3F84D01}" srcOrd="0" destOrd="0" parTransId="{8DD3645E-5102-4EE2-83A0-18DAF3CD29FA}" sibTransId="{6EBF44DD-DF00-4245-B08E-6376839422CB}"/>
    <dgm:cxn modelId="{39D1DBB1-D607-4000-A5D5-5FC5C7C268E3}" type="presOf" srcId="{42974E72-C299-4546-B134-C0ABDC4FF815}" destId="{614F9975-36F0-47F0-A6A3-EF2FB052FB06}" srcOrd="0" destOrd="1" presId="urn:microsoft.com/office/officeart/2005/8/layout/cycle4"/>
    <dgm:cxn modelId="{B04AF0B2-8A11-4693-B9F1-97FDBE5F9A98}" srcId="{B2BDDC96-001D-4DB2-A67F-908B08B7C934}" destId="{2DD421B8-5577-4733-9CFA-DBB0FEC0BB28}" srcOrd="0" destOrd="0" parTransId="{54C97510-A5F5-4AB2-A80E-56AC61563121}" sibTransId="{5B28CE1D-986A-4524-921B-70DF2B779F71}"/>
    <dgm:cxn modelId="{3DEB81E5-9D60-44F5-B290-DACA2BF20E37}" type="presOf" srcId="{5E308CC4-94E0-4AFE-B5A1-A849FB68C8CF}" destId="{2735363A-AE34-4428-B4E0-4B6624FE400A}" srcOrd="0" destOrd="1" presId="urn:microsoft.com/office/officeart/2005/8/layout/cycle4"/>
    <dgm:cxn modelId="{2A440BEB-8628-46B8-9E76-DE09BBB78566}" srcId="{80E1A226-5739-498B-9CC8-3A4DF973F000}" destId="{42974E72-C299-4546-B134-C0ABDC4FF815}" srcOrd="1" destOrd="0" parTransId="{ED9D7B91-A91C-433B-A3B6-AB606E94A120}" sibTransId="{1F67BF0A-0770-4868-9E39-6D4BFA518542}"/>
    <dgm:cxn modelId="{02BD08EF-F3C3-45FF-AA07-E1C0524CC1FE}" type="presOf" srcId="{B4B2F017-8E94-49F5-9CA8-3C04A14832C1}" destId="{1C12B8FC-DCF7-44C5-A4C3-C59ED84C109A}" srcOrd="0" destOrd="0" presId="urn:microsoft.com/office/officeart/2005/8/layout/cycle4"/>
    <dgm:cxn modelId="{B9409DF7-7E7D-43CF-937E-4C3DCD804349}" srcId="{80E1A226-5739-498B-9CC8-3A4DF973F000}" destId="{BBB28C8D-B4A8-4ADD-A761-C29A15369353}" srcOrd="0" destOrd="0" parTransId="{B7326E9B-DA75-4F78-A507-303D5BC7D310}" sibTransId="{864D6966-6CBF-4359-8CDD-78911CACE7DB}"/>
    <dgm:cxn modelId="{E1DADAFA-DE22-4BA9-9A5C-305DC2312017}" type="presOf" srcId="{0432C4DD-79A6-4D3D-83CC-77D1B21D49CC}" destId="{08844213-FCA8-4D9A-BF86-35CD4CD5070F}" srcOrd="0" destOrd="0" presId="urn:microsoft.com/office/officeart/2005/8/layout/cycle4"/>
    <dgm:cxn modelId="{9B43D7FB-D1C5-40DF-AB1E-E18B48398B6A}" type="presOf" srcId="{DEBF11C3-77C3-4A86-82D3-3435F7DE524F}" destId="{89DF6639-C193-480C-BAE9-4086B78A8050}" srcOrd="1" destOrd="2" presId="urn:microsoft.com/office/officeart/2005/8/layout/cycle4"/>
    <dgm:cxn modelId="{59AA45FE-7A13-44A2-BFBC-53CDA964B2C0}" type="presOf" srcId="{034B2682-46CB-4621-B215-4CBA4E3EEECE}" destId="{1C7D915F-A9A8-4A6E-97EC-04BD80084EA5}" srcOrd="1" destOrd="2" presId="urn:microsoft.com/office/officeart/2005/8/layout/cycle4"/>
    <dgm:cxn modelId="{DC9DF2FF-574F-4A0B-B46C-7B1A27AD3C62}" type="presOf" srcId="{B2BDDC96-001D-4DB2-A67F-908B08B7C934}" destId="{4F2E09EF-AF85-4FEB-9239-54E7DDBEF942}" srcOrd="0" destOrd="0" presId="urn:microsoft.com/office/officeart/2005/8/layout/cycle4"/>
    <dgm:cxn modelId="{CE83833E-6655-4AC9-ACC8-2DA23539C6B0}" type="presParOf" srcId="{4F2E09EF-AF85-4FEB-9239-54E7DDBEF942}" destId="{7DFB2039-3EEB-4460-AD09-F28C768457F9}" srcOrd="0" destOrd="0" presId="urn:microsoft.com/office/officeart/2005/8/layout/cycle4"/>
    <dgm:cxn modelId="{61664B58-FCA0-48AA-91B7-B1698463F858}" type="presParOf" srcId="{7DFB2039-3EEB-4460-AD09-F28C768457F9}" destId="{356180EC-DDFC-41CA-B2F8-5EC402354558}" srcOrd="0" destOrd="0" presId="urn:microsoft.com/office/officeart/2005/8/layout/cycle4"/>
    <dgm:cxn modelId="{28B8A2CA-1C45-4CDE-B25F-CB2679CCF09D}" type="presParOf" srcId="{356180EC-DDFC-41CA-B2F8-5EC402354558}" destId="{C43DA917-93DE-46AC-843E-C3CC19C252DD}" srcOrd="0" destOrd="0" presId="urn:microsoft.com/office/officeart/2005/8/layout/cycle4"/>
    <dgm:cxn modelId="{49C42460-59CF-4E01-BE58-51B03F89F200}" type="presParOf" srcId="{356180EC-DDFC-41CA-B2F8-5EC402354558}" destId="{AF165315-0FAE-4621-BB4B-499B67D5DCDF}" srcOrd="1" destOrd="0" presId="urn:microsoft.com/office/officeart/2005/8/layout/cycle4"/>
    <dgm:cxn modelId="{6F7D51FE-00ED-4C1D-8E05-7E5D730D1A15}" type="presParOf" srcId="{7DFB2039-3EEB-4460-AD09-F28C768457F9}" destId="{D9E1564E-AD94-44F0-8FCD-81A5BA573250}" srcOrd="1" destOrd="0" presId="urn:microsoft.com/office/officeart/2005/8/layout/cycle4"/>
    <dgm:cxn modelId="{2F0BBFFA-7CD0-409B-BC47-8545EFADC433}" type="presParOf" srcId="{D9E1564E-AD94-44F0-8FCD-81A5BA573250}" destId="{20BB3A91-1333-499C-B7BC-14FCA1A18A99}" srcOrd="0" destOrd="0" presId="urn:microsoft.com/office/officeart/2005/8/layout/cycle4"/>
    <dgm:cxn modelId="{13C7906B-F842-441F-9592-48C9B5FB5E2B}" type="presParOf" srcId="{D9E1564E-AD94-44F0-8FCD-81A5BA573250}" destId="{DC721909-583B-4C06-8B1D-EF24D4051589}" srcOrd="1" destOrd="0" presId="urn:microsoft.com/office/officeart/2005/8/layout/cycle4"/>
    <dgm:cxn modelId="{4D4A104B-BAF0-421C-AE8F-F446496278CC}" type="presParOf" srcId="{7DFB2039-3EEB-4460-AD09-F28C768457F9}" destId="{D1100587-7FA8-4E04-B327-4CA2CFC1A4FA}" srcOrd="2" destOrd="0" presId="urn:microsoft.com/office/officeart/2005/8/layout/cycle4"/>
    <dgm:cxn modelId="{C08A0169-2742-4A62-AFEE-39CC00455713}" type="presParOf" srcId="{D1100587-7FA8-4E04-B327-4CA2CFC1A4FA}" destId="{614F9975-36F0-47F0-A6A3-EF2FB052FB06}" srcOrd="0" destOrd="0" presId="urn:microsoft.com/office/officeart/2005/8/layout/cycle4"/>
    <dgm:cxn modelId="{E2E97395-B016-4B21-B9A4-B5D1BBF628E6}" type="presParOf" srcId="{D1100587-7FA8-4E04-B327-4CA2CFC1A4FA}" destId="{1C7D915F-A9A8-4A6E-97EC-04BD80084EA5}" srcOrd="1" destOrd="0" presId="urn:microsoft.com/office/officeart/2005/8/layout/cycle4"/>
    <dgm:cxn modelId="{2833E044-8379-47D9-9F50-3634C7A8F37A}" type="presParOf" srcId="{7DFB2039-3EEB-4460-AD09-F28C768457F9}" destId="{B4EA8FA0-ACC5-4218-B536-CC94BD123E7B}" srcOrd="3" destOrd="0" presId="urn:microsoft.com/office/officeart/2005/8/layout/cycle4"/>
    <dgm:cxn modelId="{CEFF137E-5CFC-46B2-A1E7-4323F4DEC584}" type="presParOf" srcId="{B4EA8FA0-ACC5-4218-B536-CC94BD123E7B}" destId="{2735363A-AE34-4428-B4E0-4B6624FE400A}" srcOrd="0" destOrd="0" presId="urn:microsoft.com/office/officeart/2005/8/layout/cycle4"/>
    <dgm:cxn modelId="{D2946709-757C-4EFC-8834-B61BD13D88EB}" type="presParOf" srcId="{B4EA8FA0-ACC5-4218-B536-CC94BD123E7B}" destId="{89DF6639-C193-480C-BAE9-4086B78A8050}" srcOrd="1" destOrd="0" presId="urn:microsoft.com/office/officeart/2005/8/layout/cycle4"/>
    <dgm:cxn modelId="{A2C20BB0-BEEE-4FF1-A6E4-E759D109F91A}" type="presParOf" srcId="{7DFB2039-3EEB-4460-AD09-F28C768457F9}" destId="{B36FC01A-1828-4142-B391-4ED253ED2261}" srcOrd="4" destOrd="0" presId="urn:microsoft.com/office/officeart/2005/8/layout/cycle4"/>
    <dgm:cxn modelId="{19FA64AB-5802-4020-9426-F66803F43C47}" type="presParOf" srcId="{4F2E09EF-AF85-4FEB-9239-54E7DDBEF942}" destId="{BCC945EE-9F69-4F6F-8815-94ABD143A9A3}" srcOrd="1" destOrd="0" presId="urn:microsoft.com/office/officeart/2005/8/layout/cycle4"/>
    <dgm:cxn modelId="{105AD3A7-20E7-4C0C-8F46-E4AEF20D4847}" type="presParOf" srcId="{BCC945EE-9F69-4F6F-8815-94ABD143A9A3}" destId="{5297A85E-8374-4334-91BD-3DA9BF270567}" srcOrd="0" destOrd="0" presId="urn:microsoft.com/office/officeart/2005/8/layout/cycle4"/>
    <dgm:cxn modelId="{EC186830-15C3-454D-BADC-898010E981BC}" type="presParOf" srcId="{BCC945EE-9F69-4F6F-8815-94ABD143A9A3}" destId="{08844213-FCA8-4D9A-BF86-35CD4CD5070F}" srcOrd="1" destOrd="0" presId="urn:microsoft.com/office/officeart/2005/8/layout/cycle4"/>
    <dgm:cxn modelId="{7AD6F82B-E24E-4929-A48F-1339F6282A64}" type="presParOf" srcId="{BCC945EE-9F69-4F6F-8815-94ABD143A9A3}" destId="{70181084-6DAF-4C50-B1F4-D4E97C02D2DB}" srcOrd="2" destOrd="0" presId="urn:microsoft.com/office/officeart/2005/8/layout/cycle4"/>
    <dgm:cxn modelId="{B8AB998A-6C07-4AAC-94CA-3815CDCE8368}" type="presParOf" srcId="{BCC945EE-9F69-4F6F-8815-94ABD143A9A3}" destId="{1C12B8FC-DCF7-44C5-A4C3-C59ED84C109A}" srcOrd="3" destOrd="0" presId="urn:microsoft.com/office/officeart/2005/8/layout/cycle4"/>
    <dgm:cxn modelId="{43D8464C-F2C1-40C1-B4A0-AEFAB21CB8EF}" type="presParOf" srcId="{BCC945EE-9F69-4F6F-8815-94ABD143A9A3}" destId="{B3CB202D-0C0C-4A91-8D36-2A2A2791893D}" srcOrd="4" destOrd="0" presId="urn:microsoft.com/office/officeart/2005/8/layout/cycle4"/>
    <dgm:cxn modelId="{C87FB635-5C99-470D-BC05-097F06F136F0}" type="presParOf" srcId="{4F2E09EF-AF85-4FEB-9239-54E7DDBEF942}" destId="{36147E15-9AD6-4278-956D-CE3DDD746487}" srcOrd="2" destOrd="0" presId="urn:microsoft.com/office/officeart/2005/8/layout/cycle4"/>
    <dgm:cxn modelId="{8AF30757-4544-4435-97EF-03F129F97364}" type="presParOf" srcId="{4F2E09EF-AF85-4FEB-9239-54E7DDBEF942}" destId="{1C4DFBA3-F8D5-427F-A078-95786B711FD3}"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646A6D-0EA5-4DA6-B0CD-AF0D14B1B71B}" type="doc">
      <dgm:prSet loTypeId="urn:microsoft.com/office/officeart/2005/8/layout/hProcess6" loCatId="process" qsTypeId="urn:microsoft.com/office/officeart/2005/8/quickstyle/3d1" qsCatId="3D" csTypeId="urn:microsoft.com/office/officeart/2005/8/colors/accent1_2" csCatId="accent1" phldr="1"/>
      <dgm:spPr/>
      <dgm:t>
        <a:bodyPr/>
        <a:lstStyle/>
        <a:p>
          <a:endParaRPr lang="en-US"/>
        </a:p>
      </dgm:t>
    </dgm:pt>
    <dgm:pt modelId="{DBDF7A12-FCA4-4FC9-B1D5-227C49E2FCC1}">
      <dgm:prSet phldrT="[Text]"/>
      <dgm:spPr/>
      <dgm:t>
        <a:bodyPr/>
        <a:lstStyle/>
        <a:p>
          <a:r>
            <a:rPr lang="en-US"/>
            <a:t>690 Buses</a:t>
          </a:r>
        </a:p>
      </dgm:t>
    </dgm:pt>
    <dgm:pt modelId="{2DA230BE-46CE-4047-ACAA-86EFFFEE6B28}" type="parTrans" cxnId="{6C69598C-934A-43E5-BE13-80CEAA25BBFD}">
      <dgm:prSet/>
      <dgm:spPr/>
      <dgm:t>
        <a:bodyPr/>
        <a:lstStyle/>
        <a:p>
          <a:endParaRPr lang="en-US"/>
        </a:p>
      </dgm:t>
    </dgm:pt>
    <dgm:pt modelId="{E483D207-07F9-46B6-90A8-CC9D3F76E0EF}" type="sibTrans" cxnId="{6C69598C-934A-43E5-BE13-80CEAA25BBFD}">
      <dgm:prSet/>
      <dgm:spPr/>
      <dgm:t>
        <a:bodyPr/>
        <a:lstStyle/>
        <a:p>
          <a:endParaRPr lang="en-US"/>
        </a:p>
      </dgm:t>
    </dgm:pt>
    <dgm:pt modelId="{09DE9250-AF2E-4805-B736-1A187356029B}">
      <dgm:prSet phldrT="[Text]"/>
      <dgm:spPr/>
      <dgm:t>
        <a:bodyPr/>
        <a:lstStyle/>
        <a:p>
          <a:r>
            <a:rPr lang="en-US"/>
            <a:t>600 small</a:t>
          </a:r>
        </a:p>
      </dgm:t>
    </dgm:pt>
    <dgm:pt modelId="{1EFA1D78-46D2-4996-90A9-DA61AB73151B}" type="parTrans" cxnId="{A79401A5-6D52-482F-BB75-027B0FF74509}">
      <dgm:prSet/>
      <dgm:spPr/>
      <dgm:t>
        <a:bodyPr/>
        <a:lstStyle/>
        <a:p>
          <a:endParaRPr lang="en-US"/>
        </a:p>
      </dgm:t>
    </dgm:pt>
    <dgm:pt modelId="{EA2D0892-C4BE-48CF-A742-20984B6D88D5}" type="sibTrans" cxnId="{A79401A5-6D52-482F-BB75-027B0FF74509}">
      <dgm:prSet/>
      <dgm:spPr/>
      <dgm:t>
        <a:bodyPr/>
        <a:lstStyle/>
        <a:p>
          <a:endParaRPr lang="en-US"/>
        </a:p>
      </dgm:t>
    </dgm:pt>
    <dgm:pt modelId="{4ADAE033-F39B-42DA-A927-D597D06DC12C}">
      <dgm:prSet phldrT="[Text]"/>
      <dgm:spPr/>
      <dgm:t>
        <a:bodyPr/>
        <a:lstStyle/>
        <a:p>
          <a:r>
            <a:rPr lang="en-US"/>
            <a:t>90 large</a:t>
          </a:r>
        </a:p>
      </dgm:t>
    </dgm:pt>
    <dgm:pt modelId="{B6DDFC6B-5B69-4FA0-BA1C-0D78A78FCD47}" type="parTrans" cxnId="{AF1BA706-708B-4643-8A93-7245C277B330}">
      <dgm:prSet/>
      <dgm:spPr/>
      <dgm:t>
        <a:bodyPr/>
        <a:lstStyle/>
        <a:p>
          <a:endParaRPr lang="en-US"/>
        </a:p>
      </dgm:t>
    </dgm:pt>
    <dgm:pt modelId="{A0D9C694-63BE-4631-9180-8EB195403F72}" type="sibTrans" cxnId="{AF1BA706-708B-4643-8A93-7245C277B330}">
      <dgm:prSet/>
      <dgm:spPr/>
      <dgm:t>
        <a:bodyPr/>
        <a:lstStyle/>
        <a:p>
          <a:endParaRPr lang="en-US"/>
        </a:p>
      </dgm:t>
    </dgm:pt>
    <dgm:pt modelId="{B76EC7E7-5FEF-40BA-BB94-164F35109620}">
      <dgm:prSet phldrT="[Text]"/>
      <dgm:spPr/>
      <dgm:t>
        <a:bodyPr/>
        <a:lstStyle/>
        <a:p>
          <a:r>
            <a:rPr lang="en-US"/>
            <a:t>110 Routes</a:t>
          </a:r>
        </a:p>
      </dgm:t>
    </dgm:pt>
    <dgm:pt modelId="{B1AAA8FF-890F-41E1-B095-D26136F818AD}" type="parTrans" cxnId="{3C25C89C-AD27-4283-8B5E-1B2A210404F6}">
      <dgm:prSet/>
      <dgm:spPr/>
      <dgm:t>
        <a:bodyPr/>
        <a:lstStyle/>
        <a:p>
          <a:endParaRPr lang="en-US"/>
        </a:p>
      </dgm:t>
    </dgm:pt>
    <dgm:pt modelId="{CE0BBBC9-3468-4327-842E-1F6B7BB47B02}" type="sibTrans" cxnId="{3C25C89C-AD27-4283-8B5E-1B2A210404F6}">
      <dgm:prSet/>
      <dgm:spPr/>
      <dgm:t>
        <a:bodyPr/>
        <a:lstStyle/>
        <a:p>
          <a:endParaRPr lang="en-US"/>
        </a:p>
      </dgm:t>
    </dgm:pt>
    <dgm:pt modelId="{DA07AD31-30D0-456E-BDC9-559DC03F435D}">
      <dgm:prSet phldrT="[Text]"/>
      <dgm:spPr/>
      <dgm:t>
        <a:bodyPr/>
        <a:lstStyle/>
        <a:p>
          <a:r>
            <a:rPr lang="en-US"/>
            <a:t>93 significant </a:t>
          </a:r>
        </a:p>
      </dgm:t>
    </dgm:pt>
    <dgm:pt modelId="{5D9EDC80-A92C-420A-ADD4-70244C58B403}" type="parTrans" cxnId="{225476F9-E649-485D-ADCB-F0C5D7BC65A6}">
      <dgm:prSet/>
      <dgm:spPr/>
      <dgm:t>
        <a:bodyPr/>
        <a:lstStyle/>
        <a:p>
          <a:endParaRPr lang="en-US"/>
        </a:p>
      </dgm:t>
    </dgm:pt>
    <dgm:pt modelId="{F8FEAA34-02B6-476A-AFBE-36476801A639}" type="sibTrans" cxnId="{225476F9-E649-485D-ADCB-F0C5D7BC65A6}">
      <dgm:prSet/>
      <dgm:spPr/>
      <dgm:t>
        <a:bodyPr/>
        <a:lstStyle/>
        <a:p>
          <a:endParaRPr lang="en-US"/>
        </a:p>
      </dgm:t>
    </dgm:pt>
    <dgm:pt modelId="{D01D574C-F019-4FB5-BF72-E6B708D89C60}">
      <dgm:prSet phldrT="[Text]"/>
      <dgm:spPr/>
      <dgm:t>
        <a:bodyPr/>
        <a:lstStyle/>
        <a:p>
          <a:r>
            <a:rPr lang="en-US"/>
            <a:t>17 low demand</a:t>
          </a:r>
        </a:p>
      </dgm:t>
    </dgm:pt>
    <dgm:pt modelId="{6021DB3A-19DD-4663-BD1C-B3F97BC28CC1}" type="parTrans" cxnId="{B8FDF487-6893-4A12-AAD9-215ED53C6717}">
      <dgm:prSet/>
      <dgm:spPr/>
      <dgm:t>
        <a:bodyPr/>
        <a:lstStyle/>
        <a:p>
          <a:endParaRPr lang="en-US"/>
        </a:p>
      </dgm:t>
    </dgm:pt>
    <dgm:pt modelId="{E2365DA8-5602-4C75-9D60-AA146D340895}" type="sibTrans" cxnId="{B8FDF487-6893-4A12-AAD9-215ED53C6717}">
      <dgm:prSet/>
      <dgm:spPr/>
      <dgm:t>
        <a:bodyPr/>
        <a:lstStyle/>
        <a:p>
          <a:endParaRPr lang="en-US"/>
        </a:p>
      </dgm:t>
    </dgm:pt>
    <dgm:pt modelId="{565C885F-86A4-4E33-A357-81F5006CBDE3}">
      <dgm:prSet phldrT="[Text]"/>
      <dgm:spPr/>
      <dgm:t>
        <a:bodyPr/>
        <a:lstStyle/>
        <a:p>
          <a:r>
            <a:rPr lang="en-US"/>
            <a:t>640.000</a:t>
          </a:r>
        </a:p>
        <a:p>
          <a:r>
            <a:rPr lang="en-US"/>
            <a:t>Passengers</a:t>
          </a:r>
        </a:p>
      </dgm:t>
    </dgm:pt>
    <dgm:pt modelId="{99F43486-6911-429D-BA8D-504EAEAD5CF4}" type="parTrans" cxnId="{397F7954-27CE-44F3-992E-936C81CFB02C}">
      <dgm:prSet/>
      <dgm:spPr/>
      <dgm:t>
        <a:bodyPr/>
        <a:lstStyle/>
        <a:p>
          <a:endParaRPr lang="en-US"/>
        </a:p>
      </dgm:t>
    </dgm:pt>
    <dgm:pt modelId="{EB9DF040-2A64-458E-A036-A9BA0A6B7516}" type="sibTrans" cxnId="{397F7954-27CE-44F3-992E-936C81CFB02C}">
      <dgm:prSet/>
      <dgm:spPr/>
      <dgm:t>
        <a:bodyPr/>
        <a:lstStyle/>
        <a:p>
          <a:endParaRPr lang="en-US"/>
        </a:p>
      </dgm:t>
    </dgm:pt>
    <dgm:pt modelId="{231C53D5-083E-4462-A003-A23CBEE89756}">
      <dgm:prSet phldrT="[Text]"/>
      <dgm:spPr/>
      <dgm:t>
        <a:bodyPr/>
        <a:lstStyle/>
        <a:p>
          <a:r>
            <a:rPr lang="en-US"/>
            <a:t>Daily Demand: 640.000 Riders</a:t>
          </a:r>
        </a:p>
      </dgm:t>
    </dgm:pt>
    <dgm:pt modelId="{1DA7FC81-0223-4E50-A2BE-3C13AA2CF6E0}" type="parTrans" cxnId="{C0EB9274-BCE6-44BF-8693-AEEACC630291}">
      <dgm:prSet/>
      <dgm:spPr/>
      <dgm:t>
        <a:bodyPr/>
        <a:lstStyle/>
        <a:p>
          <a:endParaRPr lang="en-US"/>
        </a:p>
      </dgm:t>
    </dgm:pt>
    <dgm:pt modelId="{C851B022-11F7-493A-8CBB-A88A36309296}" type="sibTrans" cxnId="{C0EB9274-BCE6-44BF-8693-AEEACC630291}">
      <dgm:prSet/>
      <dgm:spPr/>
      <dgm:t>
        <a:bodyPr/>
        <a:lstStyle/>
        <a:p>
          <a:endParaRPr lang="en-US"/>
        </a:p>
      </dgm:t>
    </dgm:pt>
    <dgm:pt modelId="{2C56D395-F2B8-4767-9675-361F678D0D90}" type="pres">
      <dgm:prSet presAssocID="{75646A6D-0EA5-4DA6-B0CD-AF0D14B1B71B}" presName="theList" presStyleCnt="0">
        <dgm:presLayoutVars>
          <dgm:dir/>
          <dgm:animLvl val="lvl"/>
          <dgm:resizeHandles val="exact"/>
        </dgm:presLayoutVars>
      </dgm:prSet>
      <dgm:spPr/>
    </dgm:pt>
    <dgm:pt modelId="{D6172605-FFCC-4ACB-BEBB-CBA14988D7AB}" type="pres">
      <dgm:prSet presAssocID="{DBDF7A12-FCA4-4FC9-B1D5-227C49E2FCC1}" presName="compNode" presStyleCnt="0"/>
      <dgm:spPr/>
    </dgm:pt>
    <dgm:pt modelId="{019C6D3C-E213-44E2-8DFE-7FE02C1F11E9}" type="pres">
      <dgm:prSet presAssocID="{DBDF7A12-FCA4-4FC9-B1D5-227C49E2FCC1}" presName="noGeometry" presStyleCnt="0"/>
      <dgm:spPr/>
    </dgm:pt>
    <dgm:pt modelId="{387E8F55-290E-4C3B-ADC1-CD1B09D4C8FC}" type="pres">
      <dgm:prSet presAssocID="{DBDF7A12-FCA4-4FC9-B1D5-227C49E2FCC1}" presName="childTextVisible" presStyleLbl="bgAccFollowNode1" presStyleIdx="0" presStyleCnt="3">
        <dgm:presLayoutVars>
          <dgm:bulletEnabled val="1"/>
        </dgm:presLayoutVars>
      </dgm:prSet>
      <dgm:spPr/>
    </dgm:pt>
    <dgm:pt modelId="{28C80BBA-CE80-4CC2-8810-845E9BA6FD60}" type="pres">
      <dgm:prSet presAssocID="{DBDF7A12-FCA4-4FC9-B1D5-227C49E2FCC1}" presName="childTextHidden" presStyleLbl="bgAccFollowNode1" presStyleIdx="0" presStyleCnt="3"/>
      <dgm:spPr/>
    </dgm:pt>
    <dgm:pt modelId="{63210F04-B2E3-4283-8C34-83CC0F4D8CA0}" type="pres">
      <dgm:prSet presAssocID="{DBDF7A12-FCA4-4FC9-B1D5-227C49E2FCC1}" presName="parentText" presStyleLbl="node1" presStyleIdx="0" presStyleCnt="3">
        <dgm:presLayoutVars>
          <dgm:chMax val="1"/>
          <dgm:bulletEnabled val="1"/>
        </dgm:presLayoutVars>
      </dgm:prSet>
      <dgm:spPr/>
    </dgm:pt>
    <dgm:pt modelId="{6173B9C6-5B95-4172-8105-7F9979434212}" type="pres">
      <dgm:prSet presAssocID="{DBDF7A12-FCA4-4FC9-B1D5-227C49E2FCC1}" presName="aSpace" presStyleCnt="0"/>
      <dgm:spPr/>
    </dgm:pt>
    <dgm:pt modelId="{66E69E61-4D2A-4ED9-81B6-D678245E7940}" type="pres">
      <dgm:prSet presAssocID="{B76EC7E7-5FEF-40BA-BB94-164F35109620}" presName="compNode" presStyleCnt="0"/>
      <dgm:spPr/>
    </dgm:pt>
    <dgm:pt modelId="{1843CFB2-277F-4317-8F03-58787BEE4AB8}" type="pres">
      <dgm:prSet presAssocID="{B76EC7E7-5FEF-40BA-BB94-164F35109620}" presName="noGeometry" presStyleCnt="0"/>
      <dgm:spPr/>
    </dgm:pt>
    <dgm:pt modelId="{022A8C91-41EB-491B-84A6-6BD9661E29BD}" type="pres">
      <dgm:prSet presAssocID="{B76EC7E7-5FEF-40BA-BB94-164F35109620}" presName="childTextVisible" presStyleLbl="bgAccFollowNode1" presStyleIdx="1" presStyleCnt="3">
        <dgm:presLayoutVars>
          <dgm:bulletEnabled val="1"/>
        </dgm:presLayoutVars>
      </dgm:prSet>
      <dgm:spPr/>
    </dgm:pt>
    <dgm:pt modelId="{BBC30ED1-AA72-430A-9C61-3BCFF6C0BA4F}" type="pres">
      <dgm:prSet presAssocID="{B76EC7E7-5FEF-40BA-BB94-164F35109620}" presName="childTextHidden" presStyleLbl="bgAccFollowNode1" presStyleIdx="1" presStyleCnt="3"/>
      <dgm:spPr/>
    </dgm:pt>
    <dgm:pt modelId="{D0DECF8D-B522-485D-A4E9-2CC4FD1A92C0}" type="pres">
      <dgm:prSet presAssocID="{B76EC7E7-5FEF-40BA-BB94-164F35109620}" presName="parentText" presStyleLbl="node1" presStyleIdx="1" presStyleCnt="3">
        <dgm:presLayoutVars>
          <dgm:chMax val="1"/>
          <dgm:bulletEnabled val="1"/>
        </dgm:presLayoutVars>
      </dgm:prSet>
      <dgm:spPr/>
    </dgm:pt>
    <dgm:pt modelId="{3D9EA9AD-AB4C-43EA-8B68-7BAFC9051648}" type="pres">
      <dgm:prSet presAssocID="{B76EC7E7-5FEF-40BA-BB94-164F35109620}" presName="aSpace" presStyleCnt="0"/>
      <dgm:spPr/>
    </dgm:pt>
    <dgm:pt modelId="{11FAA69B-9F0B-4967-AABE-480457BEF784}" type="pres">
      <dgm:prSet presAssocID="{565C885F-86A4-4E33-A357-81F5006CBDE3}" presName="compNode" presStyleCnt="0"/>
      <dgm:spPr/>
    </dgm:pt>
    <dgm:pt modelId="{7F8C20FE-73E9-4C1A-8A36-2A5135830435}" type="pres">
      <dgm:prSet presAssocID="{565C885F-86A4-4E33-A357-81F5006CBDE3}" presName="noGeometry" presStyleCnt="0"/>
      <dgm:spPr/>
    </dgm:pt>
    <dgm:pt modelId="{25E3C191-F952-41A5-A81A-50244766A98D}" type="pres">
      <dgm:prSet presAssocID="{565C885F-86A4-4E33-A357-81F5006CBDE3}" presName="childTextVisible" presStyleLbl="bgAccFollowNode1" presStyleIdx="2" presStyleCnt="3">
        <dgm:presLayoutVars>
          <dgm:bulletEnabled val="1"/>
        </dgm:presLayoutVars>
      </dgm:prSet>
      <dgm:spPr/>
    </dgm:pt>
    <dgm:pt modelId="{31CB741D-8B45-4548-9AEA-1B32DFC724F6}" type="pres">
      <dgm:prSet presAssocID="{565C885F-86A4-4E33-A357-81F5006CBDE3}" presName="childTextHidden" presStyleLbl="bgAccFollowNode1" presStyleIdx="2" presStyleCnt="3"/>
      <dgm:spPr/>
    </dgm:pt>
    <dgm:pt modelId="{607A799F-595E-4CBA-983B-71A93266DE59}" type="pres">
      <dgm:prSet presAssocID="{565C885F-86A4-4E33-A357-81F5006CBDE3}" presName="parentText" presStyleLbl="node1" presStyleIdx="2" presStyleCnt="3">
        <dgm:presLayoutVars>
          <dgm:chMax val="1"/>
          <dgm:bulletEnabled val="1"/>
        </dgm:presLayoutVars>
      </dgm:prSet>
      <dgm:spPr/>
    </dgm:pt>
  </dgm:ptLst>
  <dgm:cxnLst>
    <dgm:cxn modelId="{AF1BA706-708B-4643-8A93-7245C277B330}" srcId="{DBDF7A12-FCA4-4FC9-B1D5-227C49E2FCC1}" destId="{4ADAE033-F39B-42DA-A927-D597D06DC12C}" srcOrd="1" destOrd="0" parTransId="{B6DDFC6B-5B69-4FA0-BA1C-0D78A78FCD47}" sibTransId="{A0D9C694-63BE-4631-9180-8EB195403F72}"/>
    <dgm:cxn modelId="{67DA3D1C-C216-4046-880B-B1522894B490}" type="presOf" srcId="{09DE9250-AF2E-4805-B736-1A187356029B}" destId="{28C80BBA-CE80-4CC2-8810-845E9BA6FD60}" srcOrd="1" destOrd="0" presId="urn:microsoft.com/office/officeart/2005/8/layout/hProcess6"/>
    <dgm:cxn modelId="{D42B7D25-14D2-4D83-8747-DFACAB278249}" type="presOf" srcId="{75646A6D-0EA5-4DA6-B0CD-AF0D14B1B71B}" destId="{2C56D395-F2B8-4767-9675-361F678D0D90}" srcOrd="0" destOrd="0" presId="urn:microsoft.com/office/officeart/2005/8/layout/hProcess6"/>
    <dgm:cxn modelId="{931CF525-E68C-4299-B014-CA49CB439637}" type="presOf" srcId="{D01D574C-F019-4FB5-BF72-E6B708D89C60}" destId="{022A8C91-41EB-491B-84A6-6BD9661E29BD}" srcOrd="0" destOrd="1" presId="urn:microsoft.com/office/officeart/2005/8/layout/hProcess6"/>
    <dgm:cxn modelId="{0D53912E-AF33-4D85-AA23-894EFF6E5E78}" type="presOf" srcId="{4ADAE033-F39B-42DA-A927-D597D06DC12C}" destId="{28C80BBA-CE80-4CC2-8810-845E9BA6FD60}" srcOrd="1" destOrd="1" presId="urn:microsoft.com/office/officeart/2005/8/layout/hProcess6"/>
    <dgm:cxn modelId="{35BEE05D-1526-4C49-AFDD-6B4A9E2F1740}" type="presOf" srcId="{09DE9250-AF2E-4805-B736-1A187356029B}" destId="{387E8F55-290E-4C3B-ADC1-CD1B09D4C8FC}" srcOrd="0" destOrd="0" presId="urn:microsoft.com/office/officeart/2005/8/layout/hProcess6"/>
    <dgm:cxn modelId="{393EF04D-21B3-4C79-869E-20E1B0D1B6A3}" type="presOf" srcId="{231C53D5-083E-4462-A003-A23CBEE89756}" destId="{31CB741D-8B45-4548-9AEA-1B32DFC724F6}" srcOrd="1" destOrd="0" presId="urn:microsoft.com/office/officeart/2005/8/layout/hProcess6"/>
    <dgm:cxn modelId="{5383FD72-F6A0-428A-B288-78FACB1D0131}" type="presOf" srcId="{D01D574C-F019-4FB5-BF72-E6B708D89C60}" destId="{BBC30ED1-AA72-430A-9C61-3BCFF6C0BA4F}" srcOrd="1" destOrd="1" presId="urn:microsoft.com/office/officeart/2005/8/layout/hProcess6"/>
    <dgm:cxn modelId="{9BC37554-3035-416E-9415-D29B4016260E}" type="presOf" srcId="{DBDF7A12-FCA4-4FC9-B1D5-227C49E2FCC1}" destId="{63210F04-B2E3-4283-8C34-83CC0F4D8CA0}" srcOrd="0" destOrd="0" presId="urn:microsoft.com/office/officeart/2005/8/layout/hProcess6"/>
    <dgm:cxn modelId="{397F7954-27CE-44F3-992E-936C81CFB02C}" srcId="{75646A6D-0EA5-4DA6-B0CD-AF0D14B1B71B}" destId="{565C885F-86A4-4E33-A357-81F5006CBDE3}" srcOrd="2" destOrd="0" parTransId="{99F43486-6911-429D-BA8D-504EAEAD5CF4}" sibTransId="{EB9DF040-2A64-458E-A036-A9BA0A6B7516}"/>
    <dgm:cxn modelId="{C0EB9274-BCE6-44BF-8693-AEEACC630291}" srcId="{565C885F-86A4-4E33-A357-81F5006CBDE3}" destId="{231C53D5-083E-4462-A003-A23CBEE89756}" srcOrd="0" destOrd="0" parTransId="{1DA7FC81-0223-4E50-A2BE-3C13AA2CF6E0}" sibTransId="{C851B022-11F7-493A-8CBB-A88A36309296}"/>
    <dgm:cxn modelId="{DAD69C81-9054-4705-8220-24EE1576945F}" type="presOf" srcId="{B76EC7E7-5FEF-40BA-BB94-164F35109620}" destId="{D0DECF8D-B522-485D-A4E9-2CC4FD1A92C0}" srcOrd="0" destOrd="0" presId="urn:microsoft.com/office/officeart/2005/8/layout/hProcess6"/>
    <dgm:cxn modelId="{B8FDF487-6893-4A12-AAD9-215ED53C6717}" srcId="{B76EC7E7-5FEF-40BA-BB94-164F35109620}" destId="{D01D574C-F019-4FB5-BF72-E6B708D89C60}" srcOrd="1" destOrd="0" parTransId="{6021DB3A-19DD-4663-BD1C-B3F97BC28CC1}" sibTransId="{E2365DA8-5602-4C75-9D60-AA146D340895}"/>
    <dgm:cxn modelId="{FF8FB98A-ECED-4ADB-BEFA-C324D91291EB}" type="presOf" srcId="{DA07AD31-30D0-456E-BDC9-559DC03F435D}" destId="{BBC30ED1-AA72-430A-9C61-3BCFF6C0BA4F}" srcOrd="1" destOrd="0" presId="urn:microsoft.com/office/officeart/2005/8/layout/hProcess6"/>
    <dgm:cxn modelId="{6C69598C-934A-43E5-BE13-80CEAA25BBFD}" srcId="{75646A6D-0EA5-4DA6-B0CD-AF0D14B1B71B}" destId="{DBDF7A12-FCA4-4FC9-B1D5-227C49E2FCC1}" srcOrd="0" destOrd="0" parTransId="{2DA230BE-46CE-4047-ACAA-86EFFFEE6B28}" sibTransId="{E483D207-07F9-46B6-90A8-CC9D3F76E0EF}"/>
    <dgm:cxn modelId="{42EF9A96-1F5D-4722-9429-EC9C59FD2B00}" type="presOf" srcId="{565C885F-86A4-4E33-A357-81F5006CBDE3}" destId="{607A799F-595E-4CBA-983B-71A93266DE59}" srcOrd="0" destOrd="0" presId="urn:microsoft.com/office/officeart/2005/8/layout/hProcess6"/>
    <dgm:cxn modelId="{3C25C89C-AD27-4283-8B5E-1B2A210404F6}" srcId="{75646A6D-0EA5-4DA6-B0CD-AF0D14B1B71B}" destId="{B76EC7E7-5FEF-40BA-BB94-164F35109620}" srcOrd="1" destOrd="0" parTransId="{B1AAA8FF-890F-41E1-B095-D26136F818AD}" sibTransId="{CE0BBBC9-3468-4327-842E-1F6B7BB47B02}"/>
    <dgm:cxn modelId="{A79401A5-6D52-482F-BB75-027B0FF74509}" srcId="{DBDF7A12-FCA4-4FC9-B1D5-227C49E2FCC1}" destId="{09DE9250-AF2E-4805-B736-1A187356029B}" srcOrd="0" destOrd="0" parTransId="{1EFA1D78-46D2-4996-90A9-DA61AB73151B}" sibTransId="{EA2D0892-C4BE-48CF-A742-20984B6D88D5}"/>
    <dgm:cxn modelId="{1F90E5CA-EB89-48E6-A177-E1025A4260D1}" type="presOf" srcId="{4ADAE033-F39B-42DA-A927-D597D06DC12C}" destId="{387E8F55-290E-4C3B-ADC1-CD1B09D4C8FC}" srcOrd="0" destOrd="1" presId="urn:microsoft.com/office/officeart/2005/8/layout/hProcess6"/>
    <dgm:cxn modelId="{FA6C8AD2-5D86-4417-9163-37F737A307A6}" type="presOf" srcId="{DA07AD31-30D0-456E-BDC9-559DC03F435D}" destId="{022A8C91-41EB-491B-84A6-6BD9661E29BD}" srcOrd="0" destOrd="0" presId="urn:microsoft.com/office/officeart/2005/8/layout/hProcess6"/>
    <dgm:cxn modelId="{A70054F5-34D4-4899-B279-1CC08EEAD5E8}" type="presOf" srcId="{231C53D5-083E-4462-A003-A23CBEE89756}" destId="{25E3C191-F952-41A5-A81A-50244766A98D}" srcOrd="0" destOrd="0" presId="urn:microsoft.com/office/officeart/2005/8/layout/hProcess6"/>
    <dgm:cxn modelId="{225476F9-E649-485D-ADCB-F0C5D7BC65A6}" srcId="{B76EC7E7-5FEF-40BA-BB94-164F35109620}" destId="{DA07AD31-30D0-456E-BDC9-559DC03F435D}" srcOrd="0" destOrd="0" parTransId="{5D9EDC80-A92C-420A-ADD4-70244C58B403}" sibTransId="{F8FEAA34-02B6-476A-AFBE-36476801A639}"/>
    <dgm:cxn modelId="{5021A79A-1EBB-4E74-BA67-4AC8AFFB32B0}" type="presParOf" srcId="{2C56D395-F2B8-4767-9675-361F678D0D90}" destId="{D6172605-FFCC-4ACB-BEBB-CBA14988D7AB}" srcOrd="0" destOrd="0" presId="urn:microsoft.com/office/officeart/2005/8/layout/hProcess6"/>
    <dgm:cxn modelId="{A9298298-E9C4-4FA2-968A-27B745AA2604}" type="presParOf" srcId="{D6172605-FFCC-4ACB-BEBB-CBA14988D7AB}" destId="{019C6D3C-E213-44E2-8DFE-7FE02C1F11E9}" srcOrd="0" destOrd="0" presId="urn:microsoft.com/office/officeart/2005/8/layout/hProcess6"/>
    <dgm:cxn modelId="{F056B037-7E3D-4EC1-A7BE-2C02BFFDD412}" type="presParOf" srcId="{D6172605-FFCC-4ACB-BEBB-CBA14988D7AB}" destId="{387E8F55-290E-4C3B-ADC1-CD1B09D4C8FC}" srcOrd="1" destOrd="0" presId="urn:microsoft.com/office/officeart/2005/8/layout/hProcess6"/>
    <dgm:cxn modelId="{1F2B3D42-EC88-476F-876C-0929B8904193}" type="presParOf" srcId="{D6172605-FFCC-4ACB-BEBB-CBA14988D7AB}" destId="{28C80BBA-CE80-4CC2-8810-845E9BA6FD60}" srcOrd="2" destOrd="0" presId="urn:microsoft.com/office/officeart/2005/8/layout/hProcess6"/>
    <dgm:cxn modelId="{BD03A870-97CC-4DC6-AD5B-02AA007B9F3C}" type="presParOf" srcId="{D6172605-FFCC-4ACB-BEBB-CBA14988D7AB}" destId="{63210F04-B2E3-4283-8C34-83CC0F4D8CA0}" srcOrd="3" destOrd="0" presId="urn:microsoft.com/office/officeart/2005/8/layout/hProcess6"/>
    <dgm:cxn modelId="{39DEA6C5-290D-44C8-A396-4EB0354C08F1}" type="presParOf" srcId="{2C56D395-F2B8-4767-9675-361F678D0D90}" destId="{6173B9C6-5B95-4172-8105-7F9979434212}" srcOrd="1" destOrd="0" presId="urn:microsoft.com/office/officeart/2005/8/layout/hProcess6"/>
    <dgm:cxn modelId="{F78EE091-1901-406A-B3B7-65CBD1E79B37}" type="presParOf" srcId="{2C56D395-F2B8-4767-9675-361F678D0D90}" destId="{66E69E61-4D2A-4ED9-81B6-D678245E7940}" srcOrd="2" destOrd="0" presId="urn:microsoft.com/office/officeart/2005/8/layout/hProcess6"/>
    <dgm:cxn modelId="{1B195DF2-2DD4-493A-B4CA-1A228CE80004}" type="presParOf" srcId="{66E69E61-4D2A-4ED9-81B6-D678245E7940}" destId="{1843CFB2-277F-4317-8F03-58787BEE4AB8}" srcOrd="0" destOrd="0" presId="urn:microsoft.com/office/officeart/2005/8/layout/hProcess6"/>
    <dgm:cxn modelId="{65D336AB-95E0-43F9-B41B-7BEB2A4BC1D0}" type="presParOf" srcId="{66E69E61-4D2A-4ED9-81B6-D678245E7940}" destId="{022A8C91-41EB-491B-84A6-6BD9661E29BD}" srcOrd="1" destOrd="0" presId="urn:microsoft.com/office/officeart/2005/8/layout/hProcess6"/>
    <dgm:cxn modelId="{E57580D3-2192-40D7-8F7A-14683377127A}" type="presParOf" srcId="{66E69E61-4D2A-4ED9-81B6-D678245E7940}" destId="{BBC30ED1-AA72-430A-9C61-3BCFF6C0BA4F}" srcOrd="2" destOrd="0" presId="urn:microsoft.com/office/officeart/2005/8/layout/hProcess6"/>
    <dgm:cxn modelId="{73E1E25A-5FFC-4093-8AA3-2EAEE4A9D3FB}" type="presParOf" srcId="{66E69E61-4D2A-4ED9-81B6-D678245E7940}" destId="{D0DECF8D-B522-485D-A4E9-2CC4FD1A92C0}" srcOrd="3" destOrd="0" presId="urn:microsoft.com/office/officeart/2005/8/layout/hProcess6"/>
    <dgm:cxn modelId="{DFCAD2DF-8C6D-4C75-8AE5-52C18C7F8D67}" type="presParOf" srcId="{2C56D395-F2B8-4767-9675-361F678D0D90}" destId="{3D9EA9AD-AB4C-43EA-8B68-7BAFC9051648}" srcOrd="3" destOrd="0" presId="urn:microsoft.com/office/officeart/2005/8/layout/hProcess6"/>
    <dgm:cxn modelId="{79F6E6FE-C3E6-49A7-847A-722C6A5884BB}" type="presParOf" srcId="{2C56D395-F2B8-4767-9675-361F678D0D90}" destId="{11FAA69B-9F0B-4967-AABE-480457BEF784}" srcOrd="4" destOrd="0" presId="urn:microsoft.com/office/officeart/2005/8/layout/hProcess6"/>
    <dgm:cxn modelId="{8888A20A-9B63-424E-804A-8980A07D5F18}" type="presParOf" srcId="{11FAA69B-9F0B-4967-AABE-480457BEF784}" destId="{7F8C20FE-73E9-4C1A-8A36-2A5135830435}" srcOrd="0" destOrd="0" presId="urn:microsoft.com/office/officeart/2005/8/layout/hProcess6"/>
    <dgm:cxn modelId="{E2F65DA4-CABF-4AC0-BFAA-7EC3617C8419}" type="presParOf" srcId="{11FAA69B-9F0B-4967-AABE-480457BEF784}" destId="{25E3C191-F952-41A5-A81A-50244766A98D}" srcOrd="1" destOrd="0" presId="urn:microsoft.com/office/officeart/2005/8/layout/hProcess6"/>
    <dgm:cxn modelId="{C8CA4E95-1BAF-4F38-BCB8-D9E11C1AE93C}" type="presParOf" srcId="{11FAA69B-9F0B-4967-AABE-480457BEF784}" destId="{31CB741D-8B45-4548-9AEA-1B32DFC724F6}" srcOrd="2" destOrd="0" presId="urn:microsoft.com/office/officeart/2005/8/layout/hProcess6"/>
    <dgm:cxn modelId="{C999E332-9894-43B5-91E7-89F49C2EEDF3}" type="presParOf" srcId="{11FAA69B-9F0B-4967-AABE-480457BEF784}" destId="{607A799F-595E-4CBA-983B-71A93266DE59}" srcOrd="3" destOrd="0" presId="urn:microsoft.com/office/officeart/2005/8/layout/hProcess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0C0E4E-8E06-4207-960A-718476D08AA6}" type="doc">
      <dgm:prSet loTypeId="urn:microsoft.com/office/officeart/2005/8/layout/cycle4" loCatId="relationship" qsTypeId="urn:microsoft.com/office/officeart/2005/8/quickstyle/simple3" qsCatId="simple" csTypeId="urn:microsoft.com/office/officeart/2005/8/colors/accent1_1" csCatId="accent1" phldr="1"/>
      <dgm:spPr/>
      <dgm:t>
        <a:bodyPr/>
        <a:lstStyle/>
        <a:p>
          <a:endParaRPr lang="en-US"/>
        </a:p>
      </dgm:t>
    </dgm:pt>
    <dgm:pt modelId="{F943E21B-08AF-4B6B-8767-B998CEBB7417}">
      <dgm:prSet phldrT="[Text]"/>
      <dgm:spPr/>
      <dgm:t>
        <a:bodyPr/>
        <a:lstStyle/>
        <a:p>
          <a:r>
            <a:rPr lang="en-US" dirty="0"/>
            <a:t>Shift 1</a:t>
          </a:r>
        </a:p>
      </dgm:t>
    </dgm:pt>
    <dgm:pt modelId="{F223159A-C51D-4733-878B-2D9D47256EB4}" type="parTrans" cxnId="{58776238-2021-490F-A96D-B285FE84545A}">
      <dgm:prSet/>
      <dgm:spPr/>
      <dgm:t>
        <a:bodyPr/>
        <a:lstStyle/>
        <a:p>
          <a:endParaRPr lang="en-US"/>
        </a:p>
      </dgm:t>
    </dgm:pt>
    <dgm:pt modelId="{4A8491D7-BC25-4D31-9643-88873B89CCD0}" type="sibTrans" cxnId="{58776238-2021-490F-A96D-B285FE84545A}">
      <dgm:prSet/>
      <dgm:spPr/>
      <dgm:t>
        <a:bodyPr/>
        <a:lstStyle/>
        <a:p>
          <a:endParaRPr lang="en-US"/>
        </a:p>
      </dgm:t>
    </dgm:pt>
    <dgm:pt modelId="{C875FA4A-1144-4057-ABD1-C788B3B3F85E}">
      <dgm:prSet phldrT="[Text]" custT="1"/>
      <dgm:spPr/>
      <dgm:t>
        <a:bodyPr/>
        <a:lstStyle/>
        <a:p>
          <a:r>
            <a:rPr lang="en-US" sz="800" dirty="0"/>
            <a:t>Morning</a:t>
          </a:r>
        </a:p>
      </dgm:t>
    </dgm:pt>
    <dgm:pt modelId="{6E334837-0D25-46E2-9253-D48FF015A894}" type="parTrans" cxnId="{B0FD3A81-0A08-4159-94EB-49A3B5EC1F67}">
      <dgm:prSet/>
      <dgm:spPr/>
      <dgm:t>
        <a:bodyPr/>
        <a:lstStyle/>
        <a:p>
          <a:endParaRPr lang="en-US"/>
        </a:p>
      </dgm:t>
    </dgm:pt>
    <dgm:pt modelId="{3CCB0420-BADB-43F8-887E-D4B037B50942}" type="sibTrans" cxnId="{B0FD3A81-0A08-4159-94EB-49A3B5EC1F67}">
      <dgm:prSet/>
      <dgm:spPr/>
      <dgm:t>
        <a:bodyPr/>
        <a:lstStyle/>
        <a:p>
          <a:endParaRPr lang="en-US"/>
        </a:p>
      </dgm:t>
    </dgm:pt>
    <dgm:pt modelId="{E6F84CBB-BDE3-43D0-9593-6CEE2D4CBB46}">
      <dgm:prSet phldrT="[Text]"/>
      <dgm:spPr/>
      <dgm:t>
        <a:bodyPr/>
        <a:lstStyle/>
        <a:p>
          <a:r>
            <a:rPr lang="en-US" dirty="0"/>
            <a:t>Shift 2</a:t>
          </a:r>
        </a:p>
      </dgm:t>
    </dgm:pt>
    <dgm:pt modelId="{F9A33EFF-97F7-4F0C-AC36-F7CC6AFC1E14}" type="parTrans" cxnId="{0404C365-2B01-416C-BB4D-40F01D920B22}">
      <dgm:prSet/>
      <dgm:spPr/>
      <dgm:t>
        <a:bodyPr/>
        <a:lstStyle/>
        <a:p>
          <a:endParaRPr lang="en-US"/>
        </a:p>
      </dgm:t>
    </dgm:pt>
    <dgm:pt modelId="{D8F15739-2865-454A-80D4-1041DA75C751}" type="sibTrans" cxnId="{0404C365-2B01-416C-BB4D-40F01D920B22}">
      <dgm:prSet/>
      <dgm:spPr/>
      <dgm:t>
        <a:bodyPr/>
        <a:lstStyle/>
        <a:p>
          <a:endParaRPr lang="en-US"/>
        </a:p>
      </dgm:t>
    </dgm:pt>
    <dgm:pt modelId="{BE56743D-7F70-4426-9727-EFB06D51F278}">
      <dgm:prSet phldrT="[Text]" custT="1"/>
      <dgm:spPr/>
      <dgm:t>
        <a:bodyPr/>
        <a:lstStyle/>
        <a:p>
          <a:r>
            <a:rPr lang="en-US" sz="800" dirty="0"/>
            <a:t>Noon</a:t>
          </a:r>
        </a:p>
      </dgm:t>
    </dgm:pt>
    <dgm:pt modelId="{1DE207D4-3CBD-424C-A8A1-0346D5C4B285}" type="parTrans" cxnId="{B0865B45-857D-4C74-8D67-73EDCBEBB91E}">
      <dgm:prSet/>
      <dgm:spPr/>
      <dgm:t>
        <a:bodyPr/>
        <a:lstStyle/>
        <a:p>
          <a:endParaRPr lang="en-US"/>
        </a:p>
      </dgm:t>
    </dgm:pt>
    <dgm:pt modelId="{CB81F70F-1595-447D-B5F7-B148F0B23828}" type="sibTrans" cxnId="{B0865B45-857D-4C74-8D67-73EDCBEBB91E}">
      <dgm:prSet/>
      <dgm:spPr/>
      <dgm:t>
        <a:bodyPr/>
        <a:lstStyle/>
        <a:p>
          <a:endParaRPr lang="en-US"/>
        </a:p>
      </dgm:t>
    </dgm:pt>
    <dgm:pt modelId="{F63A7564-5425-499C-8C18-513BF16593C4}">
      <dgm:prSet phldrT="[Text]"/>
      <dgm:spPr/>
      <dgm:t>
        <a:bodyPr/>
        <a:lstStyle/>
        <a:p>
          <a:r>
            <a:rPr lang="en-US" dirty="0"/>
            <a:t>Shift 4</a:t>
          </a:r>
        </a:p>
      </dgm:t>
    </dgm:pt>
    <dgm:pt modelId="{0CE274B8-B1AD-4268-873A-E0E342B86D37}" type="parTrans" cxnId="{ADF04EF3-58E9-4E92-88FC-1119CF83C1F1}">
      <dgm:prSet/>
      <dgm:spPr/>
      <dgm:t>
        <a:bodyPr/>
        <a:lstStyle/>
        <a:p>
          <a:endParaRPr lang="en-US"/>
        </a:p>
      </dgm:t>
    </dgm:pt>
    <dgm:pt modelId="{C00FB7C3-BD1E-4AC9-8F7B-733B90E0C398}" type="sibTrans" cxnId="{ADF04EF3-58E9-4E92-88FC-1119CF83C1F1}">
      <dgm:prSet/>
      <dgm:spPr/>
      <dgm:t>
        <a:bodyPr/>
        <a:lstStyle/>
        <a:p>
          <a:endParaRPr lang="en-US"/>
        </a:p>
      </dgm:t>
    </dgm:pt>
    <dgm:pt modelId="{119224B2-65DA-493A-8314-A669C43ED731}">
      <dgm:prSet phldrT="[Text]" custT="1"/>
      <dgm:spPr/>
      <dgm:t>
        <a:bodyPr/>
        <a:lstStyle/>
        <a:p>
          <a:r>
            <a:rPr lang="en-US" sz="700" b="1" dirty="0"/>
            <a:t>Afternoon</a:t>
          </a:r>
        </a:p>
      </dgm:t>
    </dgm:pt>
    <dgm:pt modelId="{5D8BD0B5-98CA-4101-B933-458B76ADAF48}" type="parTrans" cxnId="{EFD1C181-FD6D-4569-9796-76DBAB41CBC5}">
      <dgm:prSet/>
      <dgm:spPr/>
      <dgm:t>
        <a:bodyPr/>
        <a:lstStyle/>
        <a:p>
          <a:endParaRPr lang="en-US"/>
        </a:p>
      </dgm:t>
    </dgm:pt>
    <dgm:pt modelId="{9379C000-7B63-4F30-860A-41D193D03F45}" type="sibTrans" cxnId="{EFD1C181-FD6D-4569-9796-76DBAB41CBC5}">
      <dgm:prSet/>
      <dgm:spPr/>
      <dgm:t>
        <a:bodyPr/>
        <a:lstStyle/>
        <a:p>
          <a:endParaRPr lang="en-US"/>
        </a:p>
      </dgm:t>
    </dgm:pt>
    <dgm:pt modelId="{C5BE5A7A-7570-466E-8475-EAED1D68AA2B}">
      <dgm:prSet phldrT="[Text]"/>
      <dgm:spPr/>
      <dgm:t>
        <a:bodyPr/>
        <a:lstStyle/>
        <a:p>
          <a:r>
            <a:rPr lang="en-US" dirty="0"/>
            <a:t>Shift 3</a:t>
          </a:r>
        </a:p>
      </dgm:t>
    </dgm:pt>
    <dgm:pt modelId="{E2734A83-C798-44F9-AEE8-7D0DF3574028}" type="parTrans" cxnId="{B7A2A82A-3D1A-4B3D-8E76-F8770D12EEFF}">
      <dgm:prSet/>
      <dgm:spPr/>
      <dgm:t>
        <a:bodyPr/>
        <a:lstStyle/>
        <a:p>
          <a:endParaRPr lang="en-US"/>
        </a:p>
      </dgm:t>
    </dgm:pt>
    <dgm:pt modelId="{1D6577E7-70FB-4710-A98C-67EE93C475D0}" type="sibTrans" cxnId="{B7A2A82A-3D1A-4B3D-8E76-F8770D12EEFF}">
      <dgm:prSet/>
      <dgm:spPr/>
      <dgm:t>
        <a:bodyPr/>
        <a:lstStyle/>
        <a:p>
          <a:endParaRPr lang="en-US"/>
        </a:p>
      </dgm:t>
    </dgm:pt>
    <dgm:pt modelId="{AB3D8B1D-096B-4B1E-8815-3EFB1A0F76CB}">
      <dgm:prSet phldrT="[Text]" custT="1"/>
      <dgm:spPr/>
      <dgm:t>
        <a:bodyPr/>
        <a:lstStyle/>
        <a:p>
          <a:r>
            <a:rPr lang="en-US" sz="800" dirty="0"/>
            <a:t>Night</a:t>
          </a:r>
        </a:p>
      </dgm:t>
    </dgm:pt>
    <dgm:pt modelId="{99B9E6A7-E3D2-42FC-BD8F-707993CA1388}" type="parTrans" cxnId="{BFD53A93-1EDE-495B-AAC6-3149BAD36B11}">
      <dgm:prSet/>
      <dgm:spPr/>
      <dgm:t>
        <a:bodyPr/>
        <a:lstStyle/>
        <a:p>
          <a:endParaRPr lang="en-US"/>
        </a:p>
      </dgm:t>
    </dgm:pt>
    <dgm:pt modelId="{25BCB5F7-7BE5-4972-8AF4-E97410687547}" type="sibTrans" cxnId="{BFD53A93-1EDE-495B-AAC6-3149BAD36B11}">
      <dgm:prSet/>
      <dgm:spPr/>
      <dgm:t>
        <a:bodyPr/>
        <a:lstStyle/>
        <a:p>
          <a:endParaRPr lang="en-US"/>
        </a:p>
      </dgm:t>
    </dgm:pt>
    <dgm:pt modelId="{CD708DA0-9A9E-4E44-9808-23F98805E958}" type="pres">
      <dgm:prSet presAssocID="{9D0C0E4E-8E06-4207-960A-718476D08AA6}" presName="cycleMatrixDiagram" presStyleCnt="0">
        <dgm:presLayoutVars>
          <dgm:chMax val="1"/>
          <dgm:dir/>
          <dgm:animLvl val="lvl"/>
          <dgm:resizeHandles val="exact"/>
        </dgm:presLayoutVars>
      </dgm:prSet>
      <dgm:spPr/>
    </dgm:pt>
    <dgm:pt modelId="{852CABDA-B165-4C6F-9BF7-681428DC945F}" type="pres">
      <dgm:prSet presAssocID="{9D0C0E4E-8E06-4207-960A-718476D08AA6}" presName="children" presStyleCnt="0"/>
      <dgm:spPr/>
    </dgm:pt>
    <dgm:pt modelId="{7EDEBF5B-65B9-4838-AD13-E43C42BB3329}" type="pres">
      <dgm:prSet presAssocID="{9D0C0E4E-8E06-4207-960A-718476D08AA6}" presName="child1group" presStyleCnt="0"/>
      <dgm:spPr/>
    </dgm:pt>
    <dgm:pt modelId="{62382200-306C-4471-910E-A20FBD96493D}" type="pres">
      <dgm:prSet presAssocID="{9D0C0E4E-8E06-4207-960A-718476D08AA6}" presName="child1" presStyleLbl="bgAcc1" presStyleIdx="0" presStyleCnt="4"/>
      <dgm:spPr/>
    </dgm:pt>
    <dgm:pt modelId="{32EE6ED4-2121-4B3A-8AD9-53E2CCEE0183}" type="pres">
      <dgm:prSet presAssocID="{9D0C0E4E-8E06-4207-960A-718476D08AA6}" presName="child1Text" presStyleLbl="bgAcc1" presStyleIdx="0" presStyleCnt="4">
        <dgm:presLayoutVars>
          <dgm:bulletEnabled val="1"/>
        </dgm:presLayoutVars>
      </dgm:prSet>
      <dgm:spPr/>
    </dgm:pt>
    <dgm:pt modelId="{16AFEF20-BD3F-4681-BF48-9A79FE1A72DE}" type="pres">
      <dgm:prSet presAssocID="{9D0C0E4E-8E06-4207-960A-718476D08AA6}" presName="child2group" presStyleCnt="0"/>
      <dgm:spPr/>
    </dgm:pt>
    <dgm:pt modelId="{A52AC36E-6A2E-436D-B76D-A96E7C700D8E}" type="pres">
      <dgm:prSet presAssocID="{9D0C0E4E-8E06-4207-960A-718476D08AA6}" presName="child2" presStyleLbl="bgAcc1" presStyleIdx="1" presStyleCnt="4"/>
      <dgm:spPr/>
    </dgm:pt>
    <dgm:pt modelId="{2485306D-23BF-4447-AE15-80A0986F67FD}" type="pres">
      <dgm:prSet presAssocID="{9D0C0E4E-8E06-4207-960A-718476D08AA6}" presName="child2Text" presStyleLbl="bgAcc1" presStyleIdx="1" presStyleCnt="4">
        <dgm:presLayoutVars>
          <dgm:bulletEnabled val="1"/>
        </dgm:presLayoutVars>
      </dgm:prSet>
      <dgm:spPr/>
    </dgm:pt>
    <dgm:pt modelId="{57CF04ED-181E-46AA-8406-32621D8770E8}" type="pres">
      <dgm:prSet presAssocID="{9D0C0E4E-8E06-4207-960A-718476D08AA6}" presName="child3group" presStyleCnt="0"/>
      <dgm:spPr/>
    </dgm:pt>
    <dgm:pt modelId="{181A1A03-AAE4-4623-BF78-110A8A225D1A}" type="pres">
      <dgm:prSet presAssocID="{9D0C0E4E-8E06-4207-960A-718476D08AA6}" presName="child3" presStyleLbl="bgAcc1" presStyleIdx="2" presStyleCnt="4"/>
      <dgm:spPr/>
    </dgm:pt>
    <dgm:pt modelId="{39167E3B-F7C5-42A4-81E4-000A4ABA31DE}" type="pres">
      <dgm:prSet presAssocID="{9D0C0E4E-8E06-4207-960A-718476D08AA6}" presName="child3Text" presStyleLbl="bgAcc1" presStyleIdx="2" presStyleCnt="4">
        <dgm:presLayoutVars>
          <dgm:bulletEnabled val="1"/>
        </dgm:presLayoutVars>
      </dgm:prSet>
      <dgm:spPr/>
    </dgm:pt>
    <dgm:pt modelId="{0FE3745C-9937-424B-8C2D-D5025C92CB0D}" type="pres">
      <dgm:prSet presAssocID="{9D0C0E4E-8E06-4207-960A-718476D08AA6}" presName="child4group" presStyleCnt="0"/>
      <dgm:spPr/>
    </dgm:pt>
    <dgm:pt modelId="{C3217BED-F5A3-4D89-8B34-EDBC1D7338E2}" type="pres">
      <dgm:prSet presAssocID="{9D0C0E4E-8E06-4207-960A-718476D08AA6}" presName="child4" presStyleLbl="bgAcc1" presStyleIdx="3" presStyleCnt="4"/>
      <dgm:spPr/>
    </dgm:pt>
    <dgm:pt modelId="{FA20BDC5-F77D-48E4-A93E-5BEFD39F3805}" type="pres">
      <dgm:prSet presAssocID="{9D0C0E4E-8E06-4207-960A-718476D08AA6}" presName="child4Text" presStyleLbl="bgAcc1" presStyleIdx="3" presStyleCnt="4">
        <dgm:presLayoutVars>
          <dgm:bulletEnabled val="1"/>
        </dgm:presLayoutVars>
      </dgm:prSet>
      <dgm:spPr/>
    </dgm:pt>
    <dgm:pt modelId="{0F511A5E-F6F4-4F0C-93F0-9F6D4BB5B781}" type="pres">
      <dgm:prSet presAssocID="{9D0C0E4E-8E06-4207-960A-718476D08AA6}" presName="childPlaceholder" presStyleCnt="0"/>
      <dgm:spPr/>
    </dgm:pt>
    <dgm:pt modelId="{98C94B7C-A14C-44D0-8269-69BF522BBBCD}" type="pres">
      <dgm:prSet presAssocID="{9D0C0E4E-8E06-4207-960A-718476D08AA6}" presName="circle" presStyleCnt="0"/>
      <dgm:spPr/>
    </dgm:pt>
    <dgm:pt modelId="{2BC37A34-488E-4DA1-A1F5-2E1DCAB2FF31}" type="pres">
      <dgm:prSet presAssocID="{9D0C0E4E-8E06-4207-960A-718476D08AA6}" presName="quadrant1" presStyleLbl="node1" presStyleIdx="0" presStyleCnt="4">
        <dgm:presLayoutVars>
          <dgm:chMax val="1"/>
          <dgm:bulletEnabled val="1"/>
        </dgm:presLayoutVars>
      </dgm:prSet>
      <dgm:spPr/>
    </dgm:pt>
    <dgm:pt modelId="{EB8147DE-4301-4AAE-92B9-FA65FE0967B7}" type="pres">
      <dgm:prSet presAssocID="{9D0C0E4E-8E06-4207-960A-718476D08AA6}" presName="quadrant2" presStyleLbl="node1" presStyleIdx="1" presStyleCnt="4">
        <dgm:presLayoutVars>
          <dgm:chMax val="1"/>
          <dgm:bulletEnabled val="1"/>
        </dgm:presLayoutVars>
      </dgm:prSet>
      <dgm:spPr/>
    </dgm:pt>
    <dgm:pt modelId="{979F5510-C8DC-42B6-8C2B-464972BD6B8C}" type="pres">
      <dgm:prSet presAssocID="{9D0C0E4E-8E06-4207-960A-718476D08AA6}" presName="quadrant3" presStyleLbl="node1" presStyleIdx="2" presStyleCnt="4">
        <dgm:presLayoutVars>
          <dgm:chMax val="1"/>
          <dgm:bulletEnabled val="1"/>
        </dgm:presLayoutVars>
      </dgm:prSet>
      <dgm:spPr/>
    </dgm:pt>
    <dgm:pt modelId="{0624DD8E-E7C2-4832-988B-FABF4B53C393}" type="pres">
      <dgm:prSet presAssocID="{9D0C0E4E-8E06-4207-960A-718476D08AA6}" presName="quadrant4" presStyleLbl="node1" presStyleIdx="3" presStyleCnt="4">
        <dgm:presLayoutVars>
          <dgm:chMax val="1"/>
          <dgm:bulletEnabled val="1"/>
        </dgm:presLayoutVars>
      </dgm:prSet>
      <dgm:spPr/>
    </dgm:pt>
    <dgm:pt modelId="{35BF4DFC-6C67-4502-B3F0-7A49DCD7F2A8}" type="pres">
      <dgm:prSet presAssocID="{9D0C0E4E-8E06-4207-960A-718476D08AA6}" presName="quadrantPlaceholder" presStyleCnt="0"/>
      <dgm:spPr/>
    </dgm:pt>
    <dgm:pt modelId="{A0FAAF15-B168-4ECE-A9B6-8C2269FAFE82}" type="pres">
      <dgm:prSet presAssocID="{9D0C0E4E-8E06-4207-960A-718476D08AA6}" presName="center1" presStyleLbl="fgShp" presStyleIdx="0" presStyleCnt="2"/>
      <dgm:spPr/>
    </dgm:pt>
    <dgm:pt modelId="{2E41B4D4-3BFA-4D4E-A5B5-9514F63182C4}" type="pres">
      <dgm:prSet presAssocID="{9D0C0E4E-8E06-4207-960A-718476D08AA6}" presName="center2" presStyleLbl="fgShp" presStyleIdx="1" presStyleCnt="2"/>
      <dgm:spPr/>
    </dgm:pt>
  </dgm:ptLst>
  <dgm:cxnLst>
    <dgm:cxn modelId="{5276C51A-0E7C-44A5-8CB8-E4FCC68D7E5F}" type="presOf" srcId="{9D0C0E4E-8E06-4207-960A-718476D08AA6}" destId="{CD708DA0-9A9E-4E44-9808-23F98805E958}" srcOrd="0" destOrd="0" presId="urn:microsoft.com/office/officeart/2005/8/layout/cycle4"/>
    <dgm:cxn modelId="{9E4ED223-50C4-49CB-B5A1-C41A7DDCB8DD}" type="presOf" srcId="{E6F84CBB-BDE3-43D0-9593-6CEE2D4CBB46}" destId="{EB8147DE-4301-4AAE-92B9-FA65FE0967B7}" srcOrd="0" destOrd="0" presId="urn:microsoft.com/office/officeart/2005/8/layout/cycle4"/>
    <dgm:cxn modelId="{B7A2A82A-3D1A-4B3D-8E76-F8770D12EEFF}" srcId="{9D0C0E4E-8E06-4207-960A-718476D08AA6}" destId="{C5BE5A7A-7570-466E-8475-EAED1D68AA2B}" srcOrd="3" destOrd="0" parTransId="{E2734A83-C798-44F9-AEE8-7D0DF3574028}" sibTransId="{1D6577E7-70FB-4710-A98C-67EE93C475D0}"/>
    <dgm:cxn modelId="{58776238-2021-490F-A96D-B285FE84545A}" srcId="{9D0C0E4E-8E06-4207-960A-718476D08AA6}" destId="{F943E21B-08AF-4B6B-8767-B998CEBB7417}" srcOrd="0" destOrd="0" parTransId="{F223159A-C51D-4733-878B-2D9D47256EB4}" sibTransId="{4A8491D7-BC25-4D31-9643-88873B89CCD0}"/>
    <dgm:cxn modelId="{F2556A5E-18FB-49E7-9B06-4F4521EA1921}" type="presOf" srcId="{F63A7564-5425-499C-8C18-513BF16593C4}" destId="{979F5510-C8DC-42B6-8C2B-464972BD6B8C}" srcOrd="0" destOrd="0" presId="urn:microsoft.com/office/officeart/2005/8/layout/cycle4"/>
    <dgm:cxn modelId="{EC5C0442-B81A-4A11-95FA-18DDDCAC2D12}" type="presOf" srcId="{C5BE5A7A-7570-466E-8475-EAED1D68AA2B}" destId="{0624DD8E-E7C2-4832-988B-FABF4B53C393}" srcOrd="0" destOrd="0" presId="urn:microsoft.com/office/officeart/2005/8/layout/cycle4"/>
    <dgm:cxn modelId="{B0865B45-857D-4C74-8D67-73EDCBEBB91E}" srcId="{E6F84CBB-BDE3-43D0-9593-6CEE2D4CBB46}" destId="{BE56743D-7F70-4426-9727-EFB06D51F278}" srcOrd="0" destOrd="0" parTransId="{1DE207D4-3CBD-424C-A8A1-0346D5C4B285}" sibTransId="{CB81F70F-1595-447D-B5F7-B148F0B23828}"/>
    <dgm:cxn modelId="{AD02A465-CA78-4462-9300-0F149FE17246}" type="presOf" srcId="{C875FA4A-1144-4057-ABD1-C788B3B3F85E}" destId="{62382200-306C-4471-910E-A20FBD96493D}" srcOrd="0" destOrd="0" presId="urn:microsoft.com/office/officeart/2005/8/layout/cycle4"/>
    <dgm:cxn modelId="{0404C365-2B01-416C-BB4D-40F01D920B22}" srcId="{9D0C0E4E-8E06-4207-960A-718476D08AA6}" destId="{E6F84CBB-BDE3-43D0-9593-6CEE2D4CBB46}" srcOrd="1" destOrd="0" parTransId="{F9A33EFF-97F7-4F0C-AC36-F7CC6AFC1E14}" sibTransId="{D8F15739-2865-454A-80D4-1041DA75C751}"/>
    <dgm:cxn modelId="{1FB27D69-A46A-4218-B3BB-2895EB63BAB0}" type="presOf" srcId="{C875FA4A-1144-4057-ABD1-C788B3B3F85E}" destId="{32EE6ED4-2121-4B3A-8AD9-53E2CCEE0183}" srcOrd="1" destOrd="0" presId="urn:microsoft.com/office/officeart/2005/8/layout/cycle4"/>
    <dgm:cxn modelId="{6FE5DC77-BF59-40AE-AFC5-F9A4FFD3CC74}" type="presOf" srcId="{BE56743D-7F70-4426-9727-EFB06D51F278}" destId="{A52AC36E-6A2E-436D-B76D-A96E7C700D8E}" srcOrd="0" destOrd="0" presId="urn:microsoft.com/office/officeart/2005/8/layout/cycle4"/>
    <dgm:cxn modelId="{B0FD3A81-0A08-4159-94EB-49A3B5EC1F67}" srcId="{F943E21B-08AF-4B6B-8767-B998CEBB7417}" destId="{C875FA4A-1144-4057-ABD1-C788B3B3F85E}" srcOrd="0" destOrd="0" parTransId="{6E334837-0D25-46E2-9253-D48FF015A894}" sibTransId="{3CCB0420-BADB-43F8-887E-D4B037B50942}"/>
    <dgm:cxn modelId="{EFD1C181-FD6D-4569-9796-76DBAB41CBC5}" srcId="{F63A7564-5425-499C-8C18-513BF16593C4}" destId="{119224B2-65DA-493A-8314-A669C43ED731}" srcOrd="0" destOrd="0" parTransId="{5D8BD0B5-98CA-4101-B933-458B76ADAF48}" sibTransId="{9379C000-7B63-4F30-860A-41D193D03F45}"/>
    <dgm:cxn modelId="{BFD53A93-1EDE-495B-AAC6-3149BAD36B11}" srcId="{C5BE5A7A-7570-466E-8475-EAED1D68AA2B}" destId="{AB3D8B1D-096B-4B1E-8815-3EFB1A0F76CB}" srcOrd="0" destOrd="0" parTransId="{99B9E6A7-E3D2-42FC-BD8F-707993CA1388}" sibTransId="{25BCB5F7-7BE5-4972-8AF4-E97410687547}"/>
    <dgm:cxn modelId="{0C6141A5-3ABA-4522-A2E8-ACDD51D4CE05}" type="presOf" srcId="{AB3D8B1D-096B-4B1E-8815-3EFB1A0F76CB}" destId="{FA20BDC5-F77D-48E4-A93E-5BEFD39F3805}" srcOrd="1" destOrd="0" presId="urn:microsoft.com/office/officeart/2005/8/layout/cycle4"/>
    <dgm:cxn modelId="{B989F8AF-7EA0-426C-9983-21C824C694D0}" type="presOf" srcId="{119224B2-65DA-493A-8314-A669C43ED731}" destId="{39167E3B-F7C5-42A4-81E4-000A4ABA31DE}" srcOrd="1" destOrd="0" presId="urn:microsoft.com/office/officeart/2005/8/layout/cycle4"/>
    <dgm:cxn modelId="{EE6905BD-81D1-4A01-9892-63071FF37C85}" type="presOf" srcId="{119224B2-65DA-493A-8314-A669C43ED731}" destId="{181A1A03-AAE4-4623-BF78-110A8A225D1A}" srcOrd="0" destOrd="0" presId="urn:microsoft.com/office/officeart/2005/8/layout/cycle4"/>
    <dgm:cxn modelId="{27CE87E3-DDEB-4EE7-9C1F-320D21F14F9D}" type="presOf" srcId="{BE56743D-7F70-4426-9727-EFB06D51F278}" destId="{2485306D-23BF-4447-AE15-80A0986F67FD}" srcOrd="1" destOrd="0" presId="urn:microsoft.com/office/officeart/2005/8/layout/cycle4"/>
    <dgm:cxn modelId="{B67E3EF1-1529-46BE-B0B3-FB2C9125A8E6}" type="presOf" srcId="{AB3D8B1D-096B-4B1E-8815-3EFB1A0F76CB}" destId="{C3217BED-F5A3-4D89-8B34-EDBC1D7338E2}" srcOrd="0" destOrd="0" presId="urn:microsoft.com/office/officeart/2005/8/layout/cycle4"/>
    <dgm:cxn modelId="{F5CD26F3-053F-40C7-B503-77BD24CCE064}" type="presOf" srcId="{F943E21B-08AF-4B6B-8767-B998CEBB7417}" destId="{2BC37A34-488E-4DA1-A1F5-2E1DCAB2FF31}" srcOrd="0" destOrd="0" presId="urn:microsoft.com/office/officeart/2005/8/layout/cycle4"/>
    <dgm:cxn modelId="{ADF04EF3-58E9-4E92-88FC-1119CF83C1F1}" srcId="{9D0C0E4E-8E06-4207-960A-718476D08AA6}" destId="{F63A7564-5425-499C-8C18-513BF16593C4}" srcOrd="2" destOrd="0" parTransId="{0CE274B8-B1AD-4268-873A-E0E342B86D37}" sibTransId="{C00FB7C3-BD1E-4AC9-8F7B-733B90E0C398}"/>
    <dgm:cxn modelId="{DE023A1D-BF8A-4248-95B9-BDF9F0BD5276}" type="presParOf" srcId="{CD708DA0-9A9E-4E44-9808-23F98805E958}" destId="{852CABDA-B165-4C6F-9BF7-681428DC945F}" srcOrd="0" destOrd="0" presId="urn:microsoft.com/office/officeart/2005/8/layout/cycle4"/>
    <dgm:cxn modelId="{648400B9-5DBD-4B33-8618-EBC077C1EF58}" type="presParOf" srcId="{852CABDA-B165-4C6F-9BF7-681428DC945F}" destId="{7EDEBF5B-65B9-4838-AD13-E43C42BB3329}" srcOrd="0" destOrd="0" presId="urn:microsoft.com/office/officeart/2005/8/layout/cycle4"/>
    <dgm:cxn modelId="{46873EF3-ABFF-4096-B19A-70C99725E424}" type="presParOf" srcId="{7EDEBF5B-65B9-4838-AD13-E43C42BB3329}" destId="{62382200-306C-4471-910E-A20FBD96493D}" srcOrd="0" destOrd="0" presId="urn:microsoft.com/office/officeart/2005/8/layout/cycle4"/>
    <dgm:cxn modelId="{591C7B8A-F052-42F3-869C-4652CD9BF509}" type="presParOf" srcId="{7EDEBF5B-65B9-4838-AD13-E43C42BB3329}" destId="{32EE6ED4-2121-4B3A-8AD9-53E2CCEE0183}" srcOrd="1" destOrd="0" presId="urn:microsoft.com/office/officeart/2005/8/layout/cycle4"/>
    <dgm:cxn modelId="{B78E155D-32CF-4B06-BF98-1D3EE2F74901}" type="presParOf" srcId="{852CABDA-B165-4C6F-9BF7-681428DC945F}" destId="{16AFEF20-BD3F-4681-BF48-9A79FE1A72DE}" srcOrd="1" destOrd="0" presId="urn:microsoft.com/office/officeart/2005/8/layout/cycle4"/>
    <dgm:cxn modelId="{F6135958-A9F4-4C47-8972-935F7032DF1C}" type="presParOf" srcId="{16AFEF20-BD3F-4681-BF48-9A79FE1A72DE}" destId="{A52AC36E-6A2E-436D-B76D-A96E7C700D8E}" srcOrd="0" destOrd="0" presId="urn:microsoft.com/office/officeart/2005/8/layout/cycle4"/>
    <dgm:cxn modelId="{4C826FDB-69FA-4ABF-83E1-9CFAB036FCD4}" type="presParOf" srcId="{16AFEF20-BD3F-4681-BF48-9A79FE1A72DE}" destId="{2485306D-23BF-4447-AE15-80A0986F67FD}" srcOrd="1" destOrd="0" presId="urn:microsoft.com/office/officeart/2005/8/layout/cycle4"/>
    <dgm:cxn modelId="{C17E19AE-22C5-44DA-9365-A138EFA7DCCB}" type="presParOf" srcId="{852CABDA-B165-4C6F-9BF7-681428DC945F}" destId="{57CF04ED-181E-46AA-8406-32621D8770E8}" srcOrd="2" destOrd="0" presId="urn:microsoft.com/office/officeart/2005/8/layout/cycle4"/>
    <dgm:cxn modelId="{0E0A4C96-62DC-4045-9254-F93B5C717475}" type="presParOf" srcId="{57CF04ED-181E-46AA-8406-32621D8770E8}" destId="{181A1A03-AAE4-4623-BF78-110A8A225D1A}" srcOrd="0" destOrd="0" presId="urn:microsoft.com/office/officeart/2005/8/layout/cycle4"/>
    <dgm:cxn modelId="{FFFA0126-72AA-4F6F-AFF7-8816901EA6A1}" type="presParOf" srcId="{57CF04ED-181E-46AA-8406-32621D8770E8}" destId="{39167E3B-F7C5-42A4-81E4-000A4ABA31DE}" srcOrd="1" destOrd="0" presId="urn:microsoft.com/office/officeart/2005/8/layout/cycle4"/>
    <dgm:cxn modelId="{1A127FFA-B526-436E-8664-9682046BE76C}" type="presParOf" srcId="{852CABDA-B165-4C6F-9BF7-681428DC945F}" destId="{0FE3745C-9937-424B-8C2D-D5025C92CB0D}" srcOrd="3" destOrd="0" presId="urn:microsoft.com/office/officeart/2005/8/layout/cycle4"/>
    <dgm:cxn modelId="{F8BAB54E-16EB-4006-BE54-BDC380E965B3}" type="presParOf" srcId="{0FE3745C-9937-424B-8C2D-D5025C92CB0D}" destId="{C3217BED-F5A3-4D89-8B34-EDBC1D7338E2}" srcOrd="0" destOrd="0" presId="urn:microsoft.com/office/officeart/2005/8/layout/cycle4"/>
    <dgm:cxn modelId="{CB7A3CB7-58BB-48FA-8A99-83AF22121723}" type="presParOf" srcId="{0FE3745C-9937-424B-8C2D-D5025C92CB0D}" destId="{FA20BDC5-F77D-48E4-A93E-5BEFD39F3805}" srcOrd="1" destOrd="0" presId="urn:microsoft.com/office/officeart/2005/8/layout/cycle4"/>
    <dgm:cxn modelId="{45F69EE8-3D49-4338-981F-8881FC9AFD5B}" type="presParOf" srcId="{852CABDA-B165-4C6F-9BF7-681428DC945F}" destId="{0F511A5E-F6F4-4F0C-93F0-9F6D4BB5B781}" srcOrd="4" destOrd="0" presId="urn:microsoft.com/office/officeart/2005/8/layout/cycle4"/>
    <dgm:cxn modelId="{1937AF22-20F0-4871-B30E-8769CD33EA5B}" type="presParOf" srcId="{CD708DA0-9A9E-4E44-9808-23F98805E958}" destId="{98C94B7C-A14C-44D0-8269-69BF522BBBCD}" srcOrd="1" destOrd="0" presId="urn:microsoft.com/office/officeart/2005/8/layout/cycle4"/>
    <dgm:cxn modelId="{A60A2BD7-DE94-447D-9D7A-11A9243B753E}" type="presParOf" srcId="{98C94B7C-A14C-44D0-8269-69BF522BBBCD}" destId="{2BC37A34-488E-4DA1-A1F5-2E1DCAB2FF31}" srcOrd="0" destOrd="0" presId="urn:microsoft.com/office/officeart/2005/8/layout/cycle4"/>
    <dgm:cxn modelId="{5C90355A-4D7F-44C2-8C5F-50B86F240209}" type="presParOf" srcId="{98C94B7C-A14C-44D0-8269-69BF522BBBCD}" destId="{EB8147DE-4301-4AAE-92B9-FA65FE0967B7}" srcOrd="1" destOrd="0" presId="urn:microsoft.com/office/officeart/2005/8/layout/cycle4"/>
    <dgm:cxn modelId="{36921EF6-E358-45B5-B17D-E55D23D31DB6}" type="presParOf" srcId="{98C94B7C-A14C-44D0-8269-69BF522BBBCD}" destId="{979F5510-C8DC-42B6-8C2B-464972BD6B8C}" srcOrd="2" destOrd="0" presId="urn:microsoft.com/office/officeart/2005/8/layout/cycle4"/>
    <dgm:cxn modelId="{0B212B97-056F-40B5-B46F-CA85288A7AD8}" type="presParOf" srcId="{98C94B7C-A14C-44D0-8269-69BF522BBBCD}" destId="{0624DD8E-E7C2-4832-988B-FABF4B53C393}" srcOrd="3" destOrd="0" presId="urn:microsoft.com/office/officeart/2005/8/layout/cycle4"/>
    <dgm:cxn modelId="{C56DC892-0786-420A-8CB0-52C921B1C368}" type="presParOf" srcId="{98C94B7C-A14C-44D0-8269-69BF522BBBCD}" destId="{35BF4DFC-6C67-4502-B3F0-7A49DCD7F2A8}" srcOrd="4" destOrd="0" presId="urn:microsoft.com/office/officeart/2005/8/layout/cycle4"/>
    <dgm:cxn modelId="{E236215F-150D-464D-B036-3555620275CF}" type="presParOf" srcId="{CD708DA0-9A9E-4E44-9808-23F98805E958}" destId="{A0FAAF15-B168-4ECE-A9B6-8C2269FAFE82}" srcOrd="2" destOrd="0" presId="urn:microsoft.com/office/officeart/2005/8/layout/cycle4"/>
    <dgm:cxn modelId="{CB04013A-FB7F-4541-8716-753690B5ED1D}" type="presParOf" srcId="{CD708DA0-9A9E-4E44-9808-23F98805E958}" destId="{2E41B4D4-3BFA-4D4E-A5B5-9514F63182C4}" srcOrd="3" destOrd="0" presId="urn:microsoft.com/office/officeart/2005/8/layout/cycle4"/>
  </dgm:cxnLst>
  <dgm:bg>
    <a:solidFill>
      <a:schemeClr val="bg1"/>
    </a:solid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F9975-36F0-47F0-A6A3-EF2FB052FB06}">
      <dsp:nvSpPr>
        <dsp:cNvPr id="0" name=""/>
        <dsp:cNvSpPr/>
      </dsp:nvSpPr>
      <dsp:spPr>
        <a:xfrm>
          <a:off x="3955351" y="2979419"/>
          <a:ext cx="2164461" cy="1402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None/>
          </a:pPr>
          <a:endParaRPr lang="en-US" sz="1100" kern="1200">
            <a:solidFill>
              <a:sysClr val="windowText" lastClr="000000"/>
            </a:solidFill>
          </a:endParaRPr>
        </a:p>
        <a:p>
          <a:pPr marL="57150" lvl="1" indent="-57150" algn="l" defTabSz="488950">
            <a:lnSpc>
              <a:spcPct val="90000"/>
            </a:lnSpc>
            <a:spcBef>
              <a:spcPct val="0"/>
            </a:spcBef>
            <a:spcAft>
              <a:spcPct val="15000"/>
            </a:spcAft>
            <a:buNone/>
          </a:pPr>
          <a:endParaRPr lang="en-US" sz="1100" kern="1200">
            <a:solidFill>
              <a:sysClr val="windowText" lastClr="000000"/>
            </a:solidFill>
          </a:endParaRPr>
        </a:p>
        <a:p>
          <a:pPr marL="57150" lvl="1" indent="-57150" algn="l" defTabSz="488950">
            <a:lnSpc>
              <a:spcPct val="90000"/>
            </a:lnSpc>
            <a:spcBef>
              <a:spcPct val="0"/>
            </a:spcBef>
            <a:spcAft>
              <a:spcPct val="15000"/>
            </a:spcAft>
            <a:buNone/>
          </a:pPr>
          <a:r>
            <a:rPr lang="en-US" sz="1100" b="1" kern="1200"/>
            <a:t>Inefficient Resource Allocation</a:t>
          </a:r>
          <a:endParaRPr lang="en-US" sz="1100" kern="1200"/>
        </a:p>
      </dsp:txBody>
      <dsp:txXfrm>
        <a:off x="4635488" y="3360738"/>
        <a:ext cx="1453524" cy="989962"/>
      </dsp:txXfrm>
    </dsp:sp>
    <dsp:sp modelId="{2735363A-AE34-4428-B4E0-4B6624FE400A}">
      <dsp:nvSpPr>
        <dsp:cNvPr id="0" name=""/>
        <dsp:cNvSpPr/>
      </dsp:nvSpPr>
      <dsp:spPr>
        <a:xfrm>
          <a:off x="423862" y="2979419"/>
          <a:ext cx="2164461" cy="1402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None/>
          </a:pPr>
          <a:endParaRPr lang="en-US" sz="1100" kern="1200">
            <a:solidFill>
              <a:sysClr val="windowText" lastClr="000000"/>
            </a:solidFill>
          </a:endParaRPr>
        </a:p>
        <a:p>
          <a:pPr marL="57150" lvl="1" indent="-57150" algn="l" defTabSz="488950">
            <a:lnSpc>
              <a:spcPct val="90000"/>
            </a:lnSpc>
            <a:spcBef>
              <a:spcPct val="0"/>
            </a:spcBef>
            <a:spcAft>
              <a:spcPct val="15000"/>
            </a:spcAft>
            <a:buNone/>
          </a:pPr>
          <a:endParaRPr lang="en-US" sz="1100" kern="1200">
            <a:solidFill>
              <a:sysClr val="windowText" lastClr="000000"/>
            </a:solidFill>
          </a:endParaRPr>
        </a:p>
        <a:p>
          <a:pPr marL="57150" lvl="1" indent="-57150" algn="l" defTabSz="488950">
            <a:lnSpc>
              <a:spcPct val="90000"/>
            </a:lnSpc>
            <a:spcBef>
              <a:spcPct val="0"/>
            </a:spcBef>
            <a:spcAft>
              <a:spcPct val="15000"/>
            </a:spcAft>
            <a:buNone/>
          </a:pPr>
          <a:r>
            <a:rPr lang="en-US" sz="1100" b="1" kern="1200"/>
            <a:t>High Operating Costs</a:t>
          </a:r>
          <a:r>
            <a:rPr lang="en-US" sz="1100" kern="1200"/>
            <a:t>	</a:t>
          </a:r>
        </a:p>
      </dsp:txBody>
      <dsp:txXfrm>
        <a:off x="454661" y="3360738"/>
        <a:ext cx="1453524" cy="989962"/>
      </dsp:txXfrm>
    </dsp:sp>
    <dsp:sp modelId="{20BB3A91-1333-499C-B7BC-14FCA1A18A99}">
      <dsp:nvSpPr>
        <dsp:cNvPr id="0" name=""/>
        <dsp:cNvSpPr/>
      </dsp:nvSpPr>
      <dsp:spPr>
        <a:xfrm>
          <a:off x="3955351" y="0"/>
          <a:ext cx="2164461" cy="1402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None/>
          </a:pPr>
          <a:r>
            <a:rPr lang="en-US" sz="1100" b="1" kern="1200"/>
            <a:t>Underutilization during Off-Peak Hours</a:t>
          </a:r>
          <a:r>
            <a:rPr lang="en-US" sz="1100" kern="1200"/>
            <a:t>	</a:t>
          </a:r>
        </a:p>
      </dsp:txBody>
      <dsp:txXfrm>
        <a:off x="4635488" y="30799"/>
        <a:ext cx="1453524" cy="989962"/>
      </dsp:txXfrm>
    </dsp:sp>
    <dsp:sp modelId="{C43DA917-93DE-46AC-843E-C3CC19C252DD}">
      <dsp:nvSpPr>
        <dsp:cNvPr id="0" name=""/>
        <dsp:cNvSpPr/>
      </dsp:nvSpPr>
      <dsp:spPr>
        <a:xfrm>
          <a:off x="423862" y="0"/>
          <a:ext cx="2164461" cy="1402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None/>
          </a:pPr>
          <a:r>
            <a:rPr lang="en-US" sz="1100" b="1" kern="1200"/>
            <a:t>Overcrowding during Peak Hours</a:t>
          </a:r>
          <a:r>
            <a:rPr lang="en-US" sz="1100" kern="1200"/>
            <a:t>	</a:t>
          </a:r>
        </a:p>
      </dsp:txBody>
      <dsp:txXfrm>
        <a:off x="454661" y="30799"/>
        <a:ext cx="1453524" cy="989962"/>
      </dsp:txXfrm>
    </dsp:sp>
    <dsp:sp modelId="{5297A85E-8374-4334-91BD-3DA9BF270567}">
      <dsp:nvSpPr>
        <dsp:cNvPr id="0" name=""/>
        <dsp:cNvSpPr/>
      </dsp:nvSpPr>
      <dsp:spPr>
        <a:xfrm>
          <a:off x="1330832" y="249745"/>
          <a:ext cx="1897189" cy="1897189"/>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Buses exceed capacity (</a:t>
          </a:r>
          <a:r>
            <a:rPr lang="en-US" sz="1100" b="1" kern="1200"/>
            <a:t>125% </a:t>
          </a:r>
          <a:r>
            <a:rPr lang="en-US" sz="1100" kern="1200"/>
            <a:t>) IN Peak Hours, affecting service quality. The average </a:t>
          </a:r>
          <a:r>
            <a:rPr lang="en-US" sz="1100" b="1" kern="1200"/>
            <a:t>640,000</a:t>
          </a:r>
          <a:r>
            <a:rPr lang="en-US" sz="1100" kern="1200"/>
            <a:t>. daily passenger load</a:t>
          </a:r>
        </a:p>
      </dsp:txBody>
      <dsp:txXfrm>
        <a:off x="1886506" y="805419"/>
        <a:ext cx="1341515" cy="1341515"/>
      </dsp:txXfrm>
    </dsp:sp>
    <dsp:sp modelId="{08844213-FCA8-4D9A-BF86-35CD4CD5070F}">
      <dsp:nvSpPr>
        <dsp:cNvPr id="0" name=""/>
        <dsp:cNvSpPr/>
      </dsp:nvSpPr>
      <dsp:spPr>
        <a:xfrm rot="5400000">
          <a:off x="3315652" y="249745"/>
          <a:ext cx="1897189" cy="1897189"/>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Low occupancy (</a:t>
          </a:r>
          <a:r>
            <a:rPr lang="en-US" sz="1100" b="1" kern="1200"/>
            <a:t>below 20%</a:t>
          </a:r>
          <a:r>
            <a:rPr lang="en-US" sz="1100" kern="1200"/>
            <a:t>) during </a:t>
          </a:r>
          <a:r>
            <a:rPr lang="en-US" sz="1100" b="1" kern="1200"/>
            <a:t>durig off peak</a:t>
          </a:r>
          <a:r>
            <a:rPr lang="en-US" sz="1100" kern="1200"/>
            <a:t>, resource wastage.</a:t>
          </a:r>
        </a:p>
      </dsp:txBody>
      <dsp:txXfrm rot="-5400000">
        <a:off x="3315652" y="805419"/>
        <a:ext cx="1341515" cy="1341515"/>
      </dsp:txXfrm>
    </dsp:sp>
    <dsp:sp modelId="{70181084-6DAF-4C50-B1F4-D4E97C02D2DB}">
      <dsp:nvSpPr>
        <dsp:cNvPr id="0" name=""/>
        <dsp:cNvSpPr/>
      </dsp:nvSpPr>
      <dsp:spPr>
        <a:xfrm rot="10800000">
          <a:off x="3315652" y="2234565"/>
          <a:ext cx="1897189" cy="1897189"/>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F</a:t>
          </a:r>
          <a:r>
            <a:rPr lang="en-US" sz="1100" b="1" kern="1200"/>
            <a:t>ixed schedule</a:t>
          </a:r>
          <a:r>
            <a:rPr lang="en-US" sz="1100" kern="1200"/>
            <a:t> not match demand variability.            Daily coverage: </a:t>
          </a:r>
          <a:r>
            <a:rPr lang="en-US" sz="1100" b="1" kern="1200"/>
            <a:t>78,963 km</a:t>
          </a:r>
          <a:r>
            <a:rPr lang="en-US" sz="1100" kern="1200"/>
            <a:t>, with </a:t>
          </a:r>
          <a:r>
            <a:rPr lang="en-US" sz="1100" b="1" kern="1200"/>
            <a:t>5,500 trips</a:t>
          </a:r>
          <a:r>
            <a:rPr lang="en-US" sz="1100" kern="1200"/>
            <a:t>.</a:t>
          </a:r>
        </a:p>
      </dsp:txBody>
      <dsp:txXfrm rot="10800000">
        <a:off x="3315652" y="2234565"/>
        <a:ext cx="1341515" cy="1341515"/>
      </dsp:txXfrm>
    </dsp:sp>
    <dsp:sp modelId="{1C12B8FC-DCF7-44C5-A4C3-C59ED84C109A}">
      <dsp:nvSpPr>
        <dsp:cNvPr id="0" name=""/>
        <dsp:cNvSpPr/>
      </dsp:nvSpPr>
      <dsp:spPr>
        <a:xfrm rot="16200000">
          <a:off x="1330832" y="2234565"/>
          <a:ext cx="1897189" cy="1897189"/>
        </a:xfrm>
        <a:prstGeom prst="pieWedg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a:t>Major expenses stem from </a:t>
          </a:r>
          <a:r>
            <a:rPr lang="en-US" sz="1100" b="1" kern="1200"/>
            <a:t>fuel, maintenance, and depreciation</a:t>
          </a:r>
          <a:r>
            <a:rPr lang="en-US" sz="1100" kern="1200"/>
            <a:t>, impacting overall efficiency.</a:t>
          </a:r>
        </a:p>
      </dsp:txBody>
      <dsp:txXfrm rot="5400000">
        <a:off x="1886506" y="2234565"/>
        <a:ext cx="1341515" cy="1341515"/>
      </dsp:txXfrm>
    </dsp:sp>
    <dsp:sp modelId="{36147E15-9AD6-4278-956D-CE3DDD746487}">
      <dsp:nvSpPr>
        <dsp:cNvPr id="0" name=""/>
        <dsp:cNvSpPr/>
      </dsp:nvSpPr>
      <dsp:spPr>
        <a:xfrm>
          <a:off x="2944320" y="1796415"/>
          <a:ext cx="655034" cy="569595"/>
        </a:xfrm>
        <a:prstGeom prst="circularArrow">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1C4DFBA3-F8D5-427F-A078-95786B711FD3}">
      <dsp:nvSpPr>
        <dsp:cNvPr id="0" name=""/>
        <dsp:cNvSpPr/>
      </dsp:nvSpPr>
      <dsp:spPr>
        <a:xfrm rot="10800000">
          <a:off x="2944320" y="2015490"/>
          <a:ext cx="655034" cy="569595"/>
        </a:xfrm>
        <a:prstGeom prst="circularArrow">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7E8F55-290E-4C3B-ADC1-CD1B09D4C8FC}">
      <dsp:nvSpPr>
        <dsp:cNvPr id="0" name=""/>
        <dsp:cNvSpPr/>
      </dsp:nvSpPr>
      <dsp:spPr>
        <a:xfrm>
          <a:off x="709378" y="0"/>
          <a:ext cx="1709001" cy="1493882"/>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t>600 small</a:t>
          </a:r>
        </a:p>
        <a:p>
          <a:pPr marL="57150" lvl="1" indent="-57150" algn="l" defTabSz="488950">
            <a:lnSpc>
              <a:spcPct val="90000"/>
            </a:lnSpc>
            <a:spcBef>
              <a:spcPct val="0"/>
            </a:spcBef>
            <a:spcAft>
              <a:spcPct val="15000"/>
            </a:spcAft>
            <a:buChar char="•"/>
          </a:pPr>
          <a:r>
            <a:rPr lang="en-US" sz="1100" kern="1200"/>
            <a:t>90 large</a:t>
          </a:r>
        </a:p>
      </dsp:txBody>
      <dsp:txXfrm>
        <a:off x="1136629" y="224082"/>
        <a:ext cx="833138" cy="1045718"/>
      </dsp:txXfrm>
    </dsp:sp>
    <dsp:sp modelId="{63210F04-B2E3-4283-8C34-83CC0F4D8CA0}">
      <dsp:nvSpPr>
        <dsp:cNvPr id="0" name=""/>
        <dsp:cNvSpPr/>
      </dsp:nvSpPr>
      <dsp:spPr>
        <a:xfrm>
          <a:off x="282128" y="319690"/>
          <a:ext cx="854500" cy="85450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690 Buses</a:t>
          </a:r>
        </a:p>
      </dsp:txBody>
      <dsp:txXfrm>
        <a:off x="407267" y="444829"/>
        <a:ext cx="604222" cy="604222"/>
      </dsp:txXfrm>
    </dsp:sp>
    <dsp:sp modelId="{022A8C91-41EB-491B-84A6-6BD9661E29BD}">
      <dsp:nvSpPr>
        <dsp:cNvPr id="0" name=""/>
        <dsp:cNvSpPr/>
      </dsp:nvSpPr>
      <dsp:spPr>
        <a:xfrm>
          <a:off x="2961729" y="0"/>
          <a:ext cx="1709001" cy="1493882"/>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a:t>93 significant </a:t>
          </a:r>
        </a:p>
        <a:p>
          <a:pPr marL="57150" lvl="1" indent="-57150" algn="l" defTabSz="488950">
            <a:lnSpc>
              <a:spcPct val="90000"/>
            </a:lnSpc>
            <a:spcBef>
              <a:spcPct val="0"/>
            </a:spcBef>
            <a:spcAft>
              <a:spcPct val="15000"/>
            </a:spcAft>
            <a:buChar char="•"/>
          </a:pPr>
          <a:r>
            <a:rPr lang="en-US" sz="1100" kern="1200"/>
            <a:t>17 low demand</a:t>
          </a:r>
        </a:p>
      </dsp:txBody>
      <dsp:txXfrm>
        <a:off x="3388979" y="224082"/>
        <a:ext cx="833138" cy="1045718"/>
      </dsp:txXfrm>
    </dsp:sp>
    <dsp:sp modelId="{D0DECF8D-B522-485D-A4E9-2CC4FD1A92C0}">
      <dsp:nvSpPr>
        <dsp:cNvPr id="0" name=""/>
        <dsp:cNvSpPr/>
      </dsp:nvSpPr>
      <dsp:spPr>
        <a:xfrm>
          <a:off x="2534479" y="319690"/>
          <a:ext cx="854500" cy="85450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110 Routes</a:t>
          </a:r>
        </a:p>
      </dsp:txBody>
      <dsp:txXfrm>
        <a:off x="2659618" y="444829"/>
        <a:ext cx="604222" cy="604222"/>
      </dsp:txXfrm>
    </dsp:sp>
    <dsp:sp modelId="{25E3C191-F952-41A5-A81A-50244766A98D}">
      <dsp:nvSpPr>
        <dsp:cNvPr id="0" name=""/>
        <dsp:cNvSpPr/>
      </dsp:nvSpPr>
      <dsp:spPr>
        <a:xfrm>
          <a:off x="5214080" y="0"/>
          <a:ext cx="1709001" cy="1493882"/>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7940" tIns="6985" rIns="13970" bIns="6985" numCol="1" spcCol="1270" anchor="ctr" anchorCtr="0">
          <a:noAutofit/>
        </a:bodyPr>
        <a:lstStyle/>
        <a:p>
          <a:pPr marL="0" lvl="0" indent="0" algn="ctr" defTabSz="488950">
            <a:lnSpc>
              <a:spcPct val="90000"/>
            </a:lnSpc>
            <a:spcBef>
              <a:spcPct val="0"/>
            </a:spcBef>
            <a:spcAft>
              <a:spcPct val="35000"/>
            </a:spcAft>
            <a:buNone/>
          </a:pPr>
          <a:r>
            <a:rPr lang="en-US" sz="1100" kern="1200"/>
            <a:t>Daily Demand: 640.000 Riders</a:t>
          </a:r>
        </a:p>
      </dsp:txBody>
      <dsp:txXfrm>
        <a:off x="5641330" y="224082"/>
        <a:ext cx="833138" cy="1045718"/>
      </dsp:txXfrm>
    </dsp:sp>
    <dsp:sp modelId="{607A799F-595E-4CBA-983B-71A93266DE59}">
      <dsp:nvSpPr>
        <dsp:cNvPr id="0" name=""/>
        <dsp:cNvSpPr/>
      </dsp:nvSpPr>
      <dsp:spPr>
        <a:xfrm>
          <a:off x="4786830" y="319690"/>
          <a:ext cx="854500" cy="85450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640.000</a:t>
          </a:r>
        </a:p>
        <a:p>
          <a:pPr marL="0" lvl="0" indent="0" algn="ctr" defTabSz="400050">
            <a:lnSpc>
              <a:spcPct val="90000"/>
            </a:lnSpc>
            <a:spcBef>
              <a:spcPct val="0"/>
            </a:spcBef>
            <a:spcAft>
              <a:spcPct val="35000"/>
            </a:spcAft>
            <a:buNone/>
          </a:pPr>
          <a:r>
            <a:rPr lang="en-US" sz="900" kern="1200"/>
            <a:t>Passengers</a:t>
          </a:r>
        </a:p>
      </dsp:txBody>
      <dsp:txXfrm>
        <a:off x="4911969" y="444829"/>
        <a:ext cx="604222" cy="6042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A1A03-AAE4-4623-BF78-110A8A225D1A}">
      <dsp:nvSpPr>
        <dsp:cNvPr id="0" name=""/>
        <dsp:cNvSpPr/>
      </dsp:nvSpPr>
      <dsp:spPr>
        <a:xfrm>
          <a:off x="1335555" y="1074771"/>
          <a:ext cx="780789" cy="50577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57150" lvl="1" indent="-57150" algn="l" defTabSz="311150">
            <a:lnSpc>
              <a:spcPct val="90000"/>
            </a:lnSpc>
            <a:spcBef>
              <a:spcPct val="0"/>
            </a:spcBef>
            <a:spcAft>
              <a:spcPct val="15000"/>
            </a:spcAft>
            <a:buChar char="•"/>
          </a:pPr>
          <a:r>
            <a:rPr lang="en-US" sz="700" b="1" kern="1200" dirty="0"/>
            <a:t>Afternoon</a:t>
          </a:r>
        </a:p>
      </dsp:txBody>
      <dsp:txXfrm>
        <a:off x="1580902" y="1212324"/>
        <a:ext cx="524332" cy="357111"/>
      </dsp:txXfrm>
    </dsp:sp>
    <dsp:sp modelId="{C3217BED-F5A3-4D89-8B34-EDBC1D7338E2}">
      <dsp:nvSpPr>
        <dsp:cNvPr id="0" name=""/>
        <dsp:cNvSpPr/>
      </dsp:nvSpPr>
      <dsp:spPr>
        <a:xfrm>
          <a:off x="61635" y="1074771"/>
          <a:ext cx="780789" cy="50577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kern="1200" dirty="0"/>
            <a:t>Night</a:t>
          </a:r>
        </a:p>
      </dsp:txBody>
      <dsp:txXfrm>
        <a:off x="72745" y="1212324"/>
        <a:ext cx="524332" cy="357111"/>
      </dsp:txXfrm>
    </dsp:sp>
    <dsp:sp modelId="{A52AC36E-6A2E-436D-B76D-A96E7C700D8E}">
      <dsp:nvSpPr>
        <dsp:cNvPr id="0" name=""/>
        <dsp:cNvSpPr/>
      </dsp:nvSpPr>
      <dsp:spPr>
        <a:xfrm>
          <a:off x="1335555" y="0"/>
          <a:ext cx="780789" cy="50577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kern="1200" dirty="0"/>
            <a:t>Noon</a:t>
          </a:r>
        </a:p>
      </dsp:txBody>
      <dsp:txXfrm>
        <a:off x="1580902" y="11110"/>
        <a:ext cx="524332" cy="357111"/>
      </dsp:txXfrm>
    </dsp:sp>
    <dsp:sp modelId="{62382200-306C-4471-910E-A20FBD96493D}">
      <dsp:nvSpPr>
        <dsp:cNvPr id="0" name=""/>
        <dsp:cNvSpPr/>
      </dsp:nvSpPr>
      <dsp:spPr>
        <a:xfrm>
          <a:off x="61635" y="0"/>
          <a:ext cx="780789" cy="505774"/>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57150" lvl="1" indent="-57150" algn="l" defTabSz="355600">
            <a:lnSpc>
              <a:spcPct val="90000"/>
            </a:lnSpc>
            <a:spcBef>
              <a:spcPct val="0"/>
            </a:spcBef>
            <a:spcAft>
              <a:spcPct val="15000"/>
            </a:spcAft>
            <a:buChar char="•"/>
          </a:pPr>
          <a:r>
            <a:rPr lang="en-US" sz="800" kern="1200" dirty="0"/>
            <a:t>Morning</a:t>
          </a:r>
        </a:p>
      </dsp:txBody>
      <dsp:txXfrm>
        <a:off x="72745" y="11110"/>
        <a:ext cx="524332" cy="357111"/>
      </dsp:txXfrm>
    </dsp:sp>
    <dsp:sp modelId="{2BC37A34-488E-4DA1-A1F5-2E1DCAB2FF31}">
      <dsp:nvSpPr>
        <dsp:cNvPr id="0" name=""/>
        <dsp:cNvSpPr/>
      </dsp:nvSpPr>
      <dsp:spPr>
        <a:xfrm>
          <a:off x="388808" y="90091"/>
          <a:ext cx="684376" cy="684376"/>
        </a:xfrm>
        <a:prstGeom prst="pieWedg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Shift 1</a:t>
          </a:r>
        </a:p>
      </dsp:txBody>
      <dsp:txXfrm>
        <a:off x="589257" y="290540"/>
        <a:ext cx="483927" cy="483927"/>
      </dsp:txXfrm>
    </dsp:sp>
    <dsp:sp modelId="{EB8147DE-4301-4AAE-92B9-FA65FE0967B7}">
      <dsp:nvSpPr>
        <dsp:cNvPr id="0" name=""/>
        <dsp:cNvSpPr/>
      </dsp:nvSpPr>
      <dsp:spPr>
        <a:xfrm rot="5400000">
          <a:off x="1104795" y="90091"/>
          <a:ext cx="684376" cy="684376"/>
        </a:xfrm>
        <a:prstGeom prst="pieWedg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Shift 2</a:t>
          </a:r>
        </a:p>
      </dsp:txBody>
      <dsp:txXfrm rot="-5400000">
        <a:off x="1104795" y="290540"/>
        <a:ext cx="483927" cy="483927"/>
      </dsp:txXfrm>
    </dsp:sp>
    <dsp:sp modelId="{979F5510-C8DC-42B6-8C2B-464972BD6B8C}">
      <dsp:nvSpPr>
        <dsp:cNvPr id="0" name=""/>
        <dsp:cNvSpPr/>
      </dsp:nvSpPr>
      <dsp:spPr>
        <a:xfrm rot="10800000">
          <a:off x="1104795" y="806078"/>
          <a:ext cx="684376" cy="684376"/>
        </a:xfrm>
        <a:prstGeom prst="pieWedg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Shift 4</a:t>
          </a:r>
        </a:p>
      </dsp:txBody>
      <dsp:txXfrm rot="10800000">
        <a:off x="1104795" y="806078"/>
        <a:ext cx="483927" cy="483927"/>
      </dsp:txXfrm>
    </dsp:sp>
    <dsp:sp modelId="{0624DD8E-E7C2-4832-988B-FABF4B53C393}">
      <dsp:nvSpPr>
        <dsp:cNvPr id="0" name=""/>
        <dsp:cNvSpPr/>
      </dsp:nvSpPr>
      <dsp:spPr>
        <a:xfrm rot="16200000">
          <a:off x="388808" y="806078"/>
          <a:ext cx="684376" cy="684376"/>
        </a:xfrm>
        <a:prstGeom prst="pieWedg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dirty="0"/>
            <a:t>Shift 3</a:t>
          </a:r>
        </a:p>
      </dsp:txBody>
      <dsp:txXfrm rot="5400000">
        <a:off x="589257" y="806078"/>
        <a:ext cx="483927" cy="483927"/>
      </dsp:txXfrm>
    </dsp:sp>
    <dsp:sp modelId="{A0FAAF15-B168-4ECE-A9B6-8C2269FAFE82}">
      <dsp:nvSpPr>
        <dsp:cNvPr id="0" name=""/>
        <dsp:cNvSpPr/>
      </dsp:nvSpPr>
      <dsp:spPr>
        <a:xfrm>
          <a:off x="970844" y="648023"/>
          <a:ext cx="236291" cy="205470"/>
        </a:xfrm>
        <a:prstGeom prst="circularArrow">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w="1270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 modelId="{2E41B4D4-3BFA-4D4E-A5B5-9514F63182C4}">
      <dsp:nvSpPr>
        <dsp:cNvPr id="0" name=""/>
        <dsp:cNvSpPr/>
      </dsp:nvSpPr>
      <dsp:spPr>
        <a:xfrm rot="10800000">
          <a:off x="970844" y="727051"/>
          <a:ext cx="236291" cy="205470"/>
        </a:xfrm>
        <a:prstGeom prst="circularArrow">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w="1270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1BF50-D0A1-4775-AA51-340682B4EF91}"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4F813-3C05-4416-A480-7BB59EE6F7BB}" type="slidenum">
              <a:rPr lang="en-US" smtClean="0"/>
              <a:t>‹#›</a:t>
            </a:fld>
            <a:endParaRPr lang="en-US"/>
          </a:p>
        </p:txBody>
      </p:sp>
    </p:spTree>
    <p:extLst>
      <p:ext uri="{BB962C8B-B14F-4D97-AF65-F5344CB8AC3E}">
        <p14:creationId xmlns:p14="http://schemas.microsoft.com/office/powerpoint/2010/main" val="3836982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algn="l" rtl="0" eaLnBrk="1" fontAlgn="t" latinLnBrk="0" hangingPunct="1">
                  <a:buNone/>
                </a:pPr>
                <a:endParaRPr lang="en-US" sz="1800" b="0" i="0" u="none" strike="noStrike" dirty="0">
                  <a:effectLst/>
                  <a:latin typeface="Arial" panose="020B0604020202020204" pitchFamily="34" charset="0"/>
                </a:endParaRPr>
              </a:p>
              <a:p>
                <a:pPr marL="0" marR="0" algn="l" rtl="0" eaLnBrk="1" fontAlgn="t" latinLnBrk="0" hangingPunct="1">
                  <a:buNone/>
                </a:pPr>
                <a:r>
                  <a:rPr lang="en-US" sz="1800" b="1" i="0" u="none" strike="noStrike" kern="1200" dirty="0">
                    <a:solidFill>
                      <a:srgbClr val="FFFFFF"/>
                    </a:solidFill>
                    <a:effectLst/>
                    <a:latin typeface="Aptos" panose="020B0004020202020204" pitchFamily="34" charset="0"/>
                  </a:rPr>
                  <a:t>Total daily operating cost. Since in the article there is no detail about Costs of operation per Bus Type, per Km, the selected approach is minimizing the number of trips needed to satisfy the Demand</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Simply by using a cost factor per trip.</a:t>
                </a:r>
                <a:endParaRPr lang="en-US" sz="1800" b="0" i="0" u="none" strike="noStrike" dirty="0">
                  <a:effectLst/>
                  <a:latin typeface="Arial" panose="020B0604020202020204" pitchFamily="34" charset="0"/>
                </a:endParaRPr>
              </a:p>
              <a:p>
                <a:pPr marL="0" marR="0" algn="l" rtl="0" eaLnBrk="1" fontAlgn="t" latinLnBrk="0" hangingPunct="1">
                  <a:buNone/>
                </a:pPr>
                <a:r>
                  <a:rPr lang="en-US" sz="1800" b="1" i="0" u="none" strike="noStrike" kern="1200" dirty="0">
                    <a:solidFill>
                      <a:srgbClr val="FFFFFF"/>
                    </a:solidFill>
                    <a:effectLst/>
                    <a:latin typeface="Aptos" panose="020B0004020202020204" pitchFamily="34" charset="0"/>
                  </a:rPr>
                  <a:t>Constraints:</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Demand Satisfaction: </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This restriction ensures that the aggregated capacity of the available buses is sufficient to satisfy the demand on each route and shift.</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Prevents overuse of buses and ensures that the number of buses assigned to a route and shift is sufficient for the required trips:</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Fleet Availability: 600 Buses Type I and 90 Buses Type II.</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 </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Minimum Service Frequency, or Minimum number of trips per turn, must guaranty an 30 Minutes wait for all routes, where: </a:t>
                </a:r>
                <a:br>
                  <a:rPr lang="en-US" sz="1800" b="0" i="0" u="none" strike="noStrike" kern="1200" dirty="0">
                    <a:solidFill>
                      <a:srgbClr val="000000"/>
                    </a:solidFill>
                    <a:effectLst/>
                    <a:latin typeface="Aptos" panose="020B0004020202020204" pitchFamily="34" charset="0"/>
                  </a:rPr>
                </a:br>
                <a14:m>
                  <m:oMathPara xmlns:m="http://schemas.openxmlformats.org/officeDocument/2006/math">
                    <m:oMathParaPr>
                      <m:jc m:val="centerGroup"/>
                    </m:oMathParaPr>
                    <m:oMath xmlns:m="http://schemas.openxmlformats.org/officeDocument/2006/math">
                      <m:r>
                        <a:rPr lang="en-US" sz="1800" b="0" i="0" u="none" strike="noStrike" kern="1200">
                          <a:solidFill>
                            <a:srgbClr val="000000"/>
                          </a:solidFill>
                          <a:effectLst/>
                          <a:latin typeface="Cambria Math" panose="02040503050406030204" pitchFamily="18" charset="0"/>
                        </a:rPr>
                        <m:t>𝑤𝑗</m:t>
                      </m:r>
                      <m:r>
                        <a:rPr lang="en-US" sz="1800" b="0" i="0" u="none" strike="noStrike" kern="1200">
                          <a:solidFill>
                            <a:srgbClr val="000000"/>
                          </a:solidFill>
                          <a:effectLst/>
                          <a:latin typeface="Cambria Math" panose="02040503050406030204" pitchFamily="18" charset="0"/>
                        </a:rPr>
                        <m:t>= </m:t>
                      </m:r>
                      <m:f>
                        <m:fPr>
                          <m:ctrlPr>
                            <a:rPr lang="en-US" sz="1800" b="0" i="1" u="none" strike="noStrike" kern="1200">
                              <a:solidFill>
                                <a:srgbClr val="000000"/>
                              </a:solidFill>
                              <a:effectLst/>
                              <a:latin typeface="Cambria Math" panose="02040503050406030204" pitchFamily="18" charset="0"/>
                            </a:rPr>
                          </m:ctrlPr>
                        </m:fPr>
                        <m:num>
                          <m:r>
                            <a:rPr lang="en-US" sz="1800" b="0" i="0" u="none" strike="noStrike" kern="1200">
                              <a:solidFill>
                                <a:srgbClr val="000000"/>
                              </a:solidFill>
                              <a:effectLst/>
                              <a:latin typeface="Cambria Math" panose="02040503050406030204" pitchFamily="18" charset="0"/>
                            </a:rPr>
                            <m:t>𝑇𝑜𝑡𝑎𝑙</m:t>
                          </m:r>
                          <m:r>
                            <a:rPr lang="en-US" sz="1800" b="0" i="0" u="none" strike="noStrike" kern="1200">
                              <a:solidFill>
                                <a:srgbClr val="000000"/>
                              </a:solidFill>
                              <a:effectLst/>
                              <a:latin typeface="Cambria Math" panose="02040503050406030204" pitchFamily="18" charset="0"/>
                            </a:rPr>
                            <m:t> </m:t>
                          </m:r>
                          <m:r>
                            <a:rPr lang="en-US" sz="1800" b="0" i="0" u="none" strike="noStrike" kern="1200">
                              <a:solidFill>
                                <a:srgbClr val="000000"/>
                              </a:solidFill>
                              <a:effectLst/>
                              <a:latin typeface="Cambria Math" panose="02040503050406030204" pitchFamily="18" charset="0"/>
                            </a:rPr>
                            <m:t>𝐷𝑢𝑟𝑎𝑡𝑖𝑜𝑛</m:t>
                          </m:r>
                          <m:r>
                            <a:rPr lang="en-US" sz="1800" b="0" i="0" u="none" strike="noStrike" kern="1200">
                              <a:solidFill>
                                <a:srgbClr val="000000"/>
                              </a:solidFill>
                              <a:effectLst/>
                              <a:latin typeface="Cambria Math" panose="02040503050406030204" pitchFamily="18" charset="0"/>
                            </a:rPr>
                            <m:t> </m:t>
                          </m:r>
                          <m:r>
                            <a:rPr lang="en-US" sz="1800" b="0" i="0" u="none" strike="noStrike" kern="1200">
                              <a:solidFill>
                                <a:srgbClr val="000000"/>
                              </a:solidFill>
                              <a:effectLst/>
                              <a:latin typeface="Cambria Math" panose="02040503050406030204" pitchFamily="18" charset="0"/>
                            </a:rPr>
                            <m:t>𝑓𝑜𝑟</m:t>
                          </m:r>
                          <m:r>
                            <a:rPr lang="en-US" sz="1800" b="0" i="0" u="none" strike="noStrike" kern="1200">
                              <a:solidFill>
                                <a:srgbClr val="000000"/>
                              </a:solidFill>
                              <a:effectLst/>
                              <a:latin typeface="Cambria Math" panose="02040503050406030204" pitchFamily="18" charset="0"/>
                            </a:rPr>
                            <m:t> </m:t>
                          </m:r>
                          <m:r>
                            <a:rPr lang="en-US" sz="1800" b="0" i="0" u="none" strike="noStrike" kern="1200">
                              <a:solidFill>
                                <a:srgbClr val="000000"/>
                              </a:solidFill>
                              <a:effectLst/>
                              <a:latin typeface="Cambria Math" panose="02040503050406030204" pitchFamily="18" charset="0"/>
                            </a:rPr>
                            <m:t>𝑆h𝑖𝑓𝑡</m:t>
                          </m:r>
                          <m:r>
                            <a:rPr lang="en-US" sz="1800" b="0" i="0" u="none" strike="noStrike" kern="1200">
                              <a:solidFill>
                                <a:srgbClr val="000000"/>
                              </a:solidFill>
                              <a:effectLst/>
                              <a:latin typeface="Cambria Math" panose="02040503050406030204" pitchFamily="18" charset="0"/>
                            </a:rPr>
                            <m:t> </m:t>
                          </m:r>
                          <m:r>
                            <a:rPr lang="en-US" sz="1800" b="0" i="0" u="none" strike="noStrike" kern="1200">
                              <a:solidFill>
                                <a:srgbClr val="000000"/>
                              </a:solidFill>
                              <a:effectLst/>
                              <a:latin typeface="Cambria Math" panose="02040503050406030204" pitchFamily="18" charset="0"/>
                            </a:rPr>
                            <m:t>𝑗</m:t>
                          </m:r>
                        </m:num>
                        <m:den>
                          <m:r>
                            <a:rPr lang="en-US" sz="1800" b="0" i="0" u="none" strike="noStrike" kern="1200">
                              <a:solidFill>
                                <a:srgbClr val="000000"/>
                              </a:solidFill>
                              <a:effectLst/>
                              <a:latin typeface="Cambria Math" panose="02040503050406030204" pitchFamily="18" charset="0"/>
                            </a:rPr>
                            <m:t>30 </m:t>
                          </m:r>
                          <m:r>
                            <a:rPr lang="en-US" sz="1800" b="0" i="0" u="none" strike="noStrike" kern="1200">
                              <a:solidFill>
                                <a:srgbClr val="000000"/>
                              </a:solidFill>
                              <a:effectLst/>
                              <a:latin typeface="Cambria Math" panose="02040503050406030204" pitchFamily="18" charset="0"/>
                            </a:rPr>
                            <m:t>𝑀𝑖𝑛𝑢𝑡𝑒𝑠</m:t>
                          </m:r>
                        </m:den>
                      </m:f>
                    </m:oMath>
                  </m:oMathPara>
                </a14:m>
                <a:endParaRPr lang="en-US" sz="1800" b="0" i="0" u="none" strike="noStrike" dirty="0">
                  <a:effectLst/>
                  <a:latin typeface="Arial" panose="020B0604020202020204" pitchFamily="34" charset="0"/>
                </a:endParaRPr>
              </a:p>
              <a:p>
                <a:pPr marL="0" marR="0" algn="l" rtl="0" eaLnBrk="1" fontAlgn="t" latinLnBrk="0" hangingPunct="1"/>
                <a:r>
                  <a:rPr lang="en-US" sz="1800" b="0" i="0" u="none" strike="noStrike" kern="1200" dirty="0">
                    <a:solidFill>
                      <a:srgbClr val="000000"/>
                    </a:solidFill>
                    <a:effectLst/>
                    <a:latin typeface="Aptos" panose="020B0004020202020204" pitchFamily="34" charset="0"/>
                  </a:rPr>
                  <a:t>Non-Negativity: The number of trips by both bus Type-I and Type-II must be non-negative, as negative trips are not feasible.</a:t>
                </a:r>
                <a:endParaRPr lang="en-US" sz="1800" b="0" i="0" u="none" strike="noStrike" dirty="0">
                  <a:effectLst/>
                  <a:latin typeface="Arial" panose="020B0604020202020204" pitchFamily="34" charset="0"/>
                </a:endParaRPr>
              </a:p>
              <a:p>
                <a:endParaRPr lang="en-US" dirty="0"/>
              </a:p>
            </p:txBody>
          </p:sp>
        </mc:Choice>
        <mc:Fallback xmlns="">
          <p:sp>
            <p:nvSpPr>
              <p:cNvPr id="3" name="Notes Placeholder 2"/>
              <p:cNvSpPr>
                <a:spLocks noGrp="1"/>
              </p:cNvSpPr>
              <p:nvPr>
                <p:ph type="body" idx="1"/>
              </p:nvPr>
            </p:nvSpPr>
            <p:spPr/>
            <p:txBody>
              <a:bodyPr/>
              <a:lstStyle/>
              <a:p>
                <a:pPr marL="0" algn="l" rtl="0" eaLnBrk="1" fontAlgn="t" latinLnBrk="0" hangingPunct="1">
                  <a:buNone/>
                </a:pPr>
                <a:endParaRPr lang="en-US" sz="1800" b="0" i="0" u="none" strike="noStrike" dirty="0">
                  <a:effectLst/>
                  <a:latin typeface="Arial" panose="020B0604020202020204" pitchFamily="34" charset="0"/>
                </a:endParaRPr>
              </a:p>
              <a:p>
                <a:pPr marL="0" marR="0" algn="l" rtl="0" eaLnBrk="1" fontAlgn="t" latinLnBrk="0" hangingPunct="1">
                  <a:buNone/>
                </a:pPr>
                <a:r>
                  <a:rPr lang="en-US" sz="1800" b="1" i="0" u="none" strike="noStrike" kern="1200" dirty="0">
                    <a:solidFill>
                      <a:srgbClr val="FFFFFF"/>
                    </a:solidFill>
                    <a:effectLst/>
                    <a:latin typeface="Aptos" panose="020B0004020202020204" pitchFamily="34" charset="0"/>
                  </a:rPr>
                  <a:t>Total daily operating cost. Since in the article there is no detail about Costs of operation per Bus Type, per Km, the selected approach is minimizing the number of trips needed to satisfy the Demand</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Simply by using a cost factor per trip.</a:t>
                </a:r>
                <a:endParaRPr lang="en-US" sz="1800" b="0" i="0" u="none" strike="noStrike" dirty="0">
                  <a:effectLst/>
                  <a:latin typeface="Arial" panose="020B0604020202020204" pitchFamily="34" charset="0"/>
                </a:endParaRPr>
              </a:p>
              <a:p>
                <a:pPr marL="0" marR="0" algn="l" rtl="0" eaLnBrk="1" fontAlgn="t" latinLnBrk="0" hangingPunct="1">
                  <a:buNone/>
                </a:pPr>
                <a:r>
                  <a:rPr lang="en-US" sz="1800" b="1" i="0" u="none" strike="noStrike" kern="1200" dirty="0">
                    <a:solidFill>
                      <a:srgbClr val="FFFFFF"/>
                    </a:solidFill>
                    <a:effectLst/>
                    <a:latin typeface="Aptos" panose="020B0004020202020204" pitchFamily="34" charset="0"/>
                  </a:rPr>
                  <a:t>Constraints:</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Demand Satisfaction: </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This restriction ensures that the aggregated capacity of the available buses is sufficient to satisfy the demand on each route and shift.</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Prevents overuse of buses and ensures that the number of buses assigned to a route and shift is sufficient for the required trips:</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Fleet Availability: 600 Buses Type I and 90 Buses Type II.</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 </a:t>
                </a:r>
                <a:endParaRPr lang="en-US" sz="1800" b="0" i="0" u="none" strike="noStrike" dirty="0">
                  <a:effectLst/>
                  <a:latin typeface="Arial" panose="020B0604020202020204" pitchFamily="34" charset="0"/>
                </a:endParaRPr>
              </a:p>
              <a:p>
                <a:pPr marL="0" marR="0" algn="l" rtl="0" eaLnBrk="1" fontAlgn="t" latinLnBrk="0" hangingPunct="1">
                  <a:buNone/>
                </a:pPr>
                <a:r>
                  <a:rPr lang="en-US" sz="1800" b="0" i="0" u="none" strike="noStrike" kern="1200" dirty="0">
                    <a:solidFill>
                      <a:srgbClr val="000000"/>
                    </a:solidFill>
                    <a:effectLst/>
                    <a:latin typeface="Aptos" panose="020B0004020202020204" pitchFamily="34" charset="0"/>
                  </a:rPr>
                  <a:t>Minimum Service Frequency, or Minimum number of trips per turn, must guaranty an 30 Minutes wait for all routes, where: </a:t>
                </a:r>
                <a:br>
                  <a:rPr lang="en-US" sz="1800" b="0" i="0" u="none" strike="noStrike" kern="1200" dirty="0">
                    <a:solidFill>
                      <a:srgbClr val="000000"/>
                    </a:solidFill>
                    <a:effectLst/>
                    <a:latin typeface="Aptos" panose="020B0004020202020204" pitchFamily="34" charset="0"/>
                  </a:rPr>
                </a:br>
                <a:r>
                  <a:rPr lang="en-US" sz="1800" b="0" i="0" u="none" strike="noStrike" kern="1200">
                    <a:solidFill>
                      <a:srgbClr val="000000"/>
                    </a:solidFill>
                    <a:effectLst/>
                    <a:latin typeface="Cambria Math" panose="02040503050406030204" pitchFamily="18" charset="0"/>
                  </a:rPr>
                  <a:t>𝑤𝑗=  (𝑇𝑜𝑡𝑎𝑙 𝐷𝑢𝑟𝑎𝑡𝑖𝑜𝑛 𝑓𝑜𝑟 𝑆ℎ𝑖𝑓𝑡 𝑗)/(30 𝑀𝑖𝑛𝑢𝑡𝑒𝑠)</a:t>
                </a:r>
                <a:endParaRPr lang="en-US" sz="1800" b="0" i="0" u="none" strike="noStrike" dirty="0">
                  <a:effectLst/>
                  <a:latin typeface="Arial" panose="020B0604020202020204" pitchFamily="34" charset="0"/>
                </a:endParaRPr>
              </a:p>
              <a:p>
                <a:pPr marL="0" marR="0" algn="l" rtl="0" eaLnBrk="1" fontAlgn="t" latinLnBrk="0" hangingPunct="1"/>
                <a:r>
                  <a:rPr lang="en-US" sz="1800" b="0" i="0" u="none" strike="noStrike" kern="1200" dirty="0">
                    <a:solidFill>
                      <a:srgbClr val="000000"/>
                    </a:solidFill>
                    <a:effectLst/>
                    <a:latin typeface="Aptos" panose="020B0004020202020204" pitchFamily="34" charset="0"/>
                  </a:rPr>
                  <a:t>Non-Negativity: The number of trips by both bus Type-I and Type-II must be non-negative, as negative trips are not feasible.</a:t>
                </a:r>
                <a:endParaRPr lang="en-US" sz="1800" b="0" i="0" u="none" strike="noStrike" dirty="0">
                  <a:effectLst/>
                  <a:latin typeface="Arial" panose="020B0604020202020204" pitchFamily="34"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FB54F813-3C05-4416-A480-7BB59EE6F7BB}" type="slidenum">
              <a:rPr lang="en-US" smtClean="0"/>
              <a:t>6</a:t>
            </a:fld>
            <a:endParaRPr lang="en-US"/>
          </a:p>
        </p:txBody>
      </p:sp>
    </p:spTree>
    <p:extLst>
      <p:ext uri="{BB962C8B-B14F-4D97-AF65-F5344CB8AC3E}">
        <p14:creationId xmlns:p14="http://schemas.microsoft.com/office/powerpoint/2010/main" val="1124772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3387-26B8-6D70-8664-E44B99DB3E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F7DB94-AC66-3163-EB69-46CE309FEB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F72100-428B-62C1-06A0-9E14926F2013}"/>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5" name="Footer Placeholder 4">
            <a:extLst>
              <a:ext uri="{FF2B5EF4-FFF2-40B4-BE49-F238E27FC236}">
                <a16:creationId xmlns:a16="http://schemas.microsoft.com/office/drawing/2014/main" id="{0E9F595E-4D98-391D-4196-CE14FAD72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25E6E-3868-CCED-42D9-2A70ABE9F333}"/>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1401877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2670-D047-7965-6266-B9B8BAC01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0EF7C8-D894-384E-D070-60ACEBC4E4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1A085-B5B9-119C-49E7-13D11193540F}"/>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5" name="Footer Placeholder 4">
            <a:extLst>
              <a:ext uri="{FF2B5EF4-FFF2-40B4-BE49-F238E27FC236}">
                <a16:creationId xmlns:a16="http://schemas.microsoft.com/office/drawing/2014/main" id="{F495DC27-A051-4217-47E0-27A6A330B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47594-36FD-F45E-1A56-97409263073A}"/>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260568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C94F0F-6B0B-2E98-BE91-B0D3B35B12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DFB084-C9A0-7834-2986-7767F04187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67159-2849-4C37-E852-A8721186D179}"/>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5" name="Footer Placeholder 4">
            <a:extLst>
              <a:ext uri="{FF2B5EF4-FFF2-40B4-BE49-F238E27FC236}">
                <a16:creationId xmlns:a16="http://schemas.microsoft.com/office/drawing/2014/main" id="{34A112BC-E574-EBED-B0C2-4525B2A18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6779B-16F9-C4B5-69E7-AF0803523AC2}"/>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2260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604B-421B-F55C-C698-330CC13A64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83643-20CD-B1D9-6CC2-66227C309D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53977-ECAE-3D85-2FE5-0BEF438ACD39}"/>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5" name="Footer Placeholder 4">
            <a:extLst>
              <a:ext uri="{FF2B5EF4-FFF2-40B4-BE49-F238E27FC236}">
                <a16:creationId xmlns:a16="http://schemas.microsoft.com/office/drawing/2014/main" id="{7410ECD5-08FB-7366-4842-B4323B16A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95B56-050B-9A72-F15C-1168EC6EAA4D}"/>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323156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F384-1429-1B21-A957-34E49B724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3C1571-3D7F-7158-7FA7-3A25FF86A5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8B8088-9BCD-6BB3-CC86-34791F33A61B}"/>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5" name="Footer Placeholder 4">
            <a:extLst>
              <a:ext uri="{FF2B5EF4-FFF2-40B4-BE49-F238E27FC236}">
                <a16:creationId xmlns:a16="http://schemas.microsoft.com/office/drawing/2014/main" id="{EAD57274-3D0D-D9F4-7830-80E32FAD4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64D4B-A936-3292-21E2-21643FA0E5E4}"/>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176994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1143-54BD-EA23-1014-E23C819ACE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CD8761-5594-FDBB-09C8-B1AA94C627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2BD405-3C64-9833-7085-CFB5360590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1A6CBC-3EDC-C6BF-88FB-EF45C8F8B905}"/>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6" name="Footer Placeholder 5">
            <a:extLst>
              <a:ext uri="{FF2B5EF4-FFF2-40B4-BE49-F238E27FC236}">
                <a16:creationId xmlns:a16="http://schemas.microsoft.com/office/drawing/2014/main" id="{282AE29B-A4FB-FED3-ABD5-7D17C82267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C52484-DBE2-6F71-DD55-4CE31C519507}"/>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118334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32432-C901-4F24-0C67-CD4DC3A3B9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E631C3-173B-C617-2B32-B9EC0E933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11EF2-0377-0231-D223-65C41153EA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132E6-B4F8-837A-8A93-4DD66D024C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E35947-E7B9-3E16-2E4B-AE1C570955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ECCDB-ED5F-F441-3069-60F0CC60AA30}"/>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8" name="Footer Placeholder 7">
            <a:extLst>
              <a:ext uri="{FF2B5EF4-FFF2-40B4-BE49-F238E27FC236}">
                <a16:creationId xmlns:a16="http://schemas.microsoft.com/office/drawing/2014/main" id="{0312B610-7BE7-DE7F-69D5-48DB8AE475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97CBDB-B4FC-7EDB-D854-D2E77DA492B7}"/>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138071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6E4A-5523-737E-901A-9D889C75A8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443E5-D5E5-F1F8-8651-BA94B7980F26}"/>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4" name="Footer Placeholder 3">
            <a:extLst>
              <a:ext uri="{FF2B5EF4-FFF2-40B4-BE49-F238E27FC236}">
                <a16:creationId xmlns:a16="http://schemas.microsoft.com/office/drawing/2014/main" id="{63758599-D936-2E9F-E94F-50094E7292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EE556A-B826-E4CE-EF36-AC91E625FD3D}"/>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9176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54284A-98A5-2E32-4169-991C2CA81302}"/>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3" name="Footer Placeholder 2">
            <a:extLst>
              <a:ext uri="{FF2B5EF4-FFF2-40B4-BE49-F238E27FC236}">
                <a16:creationId xmlns:a16="http://schemas.microsoft.com/office/drawing/2014/main" id="{C8A1BBF1-862B-B8A7-B538-FD2218E1C8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E9D11B-DA20-2E99-39D6-57E205135E72}"/>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144908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659C-31C1-F5FC-814C-74FF91375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8C781A-3AE2-AE0F-D179-D68C7AAB8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A07251-0345-124C-9F60-5573CA854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2265BB-4A1F-E689-18A0-A8F799479253}"/>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6" name="Footer Placeholder 5">
            <a:extLst>
              <a:ext uri="{FF2B5EF4-FFF2-40B4-BE49-F238E27FC236}">
                <a16:creationId xmlns:a16="http://schemas.microsoft.com/office/drawing/2014/main" id="{FAB76931-9A0B-3B48-C35E-A7AE18013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FA872-F408-537D-26B2-14C66D601D5E}"/>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76518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65C5-6F72-3A92-AB90-4A9A4C976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CAD648-4C9B-ADC9-EAE2-C398FA7F86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C42424-1B96-F736-1D02-01462F258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7DF2E-3212-C2E8-998A-D3CE61B2DE00}"/>
              </a:ext>
            </a:extLst>
          </p:cNvPr>
          <p:cNvSpPr>
            <a:spLocks noGrp="1"/>
          </p:cNvSpPr>
          <p:nvPr>
            <p:ph type="dt" sz="half" idx="10"/>
          </p:nvPr>
        </p:nvSpPr>
        <p:spPr/>
        <p:txBody>
          <a:bodyPr/>
          <a:lstStyle/>
          <a:p>
            <a:fld id="{976DB532-4F7A-402C-9AE0-A225565D908C}" type="datetimeFigureOut">
              <a:rPr lang="en-US" smtClean="0"/>
              <a:t>3/25/2025</a:t>
            </a:fld>
            <a:endParaRPr lang="en-US"/>
          </a:p>
        </p:txBody>
      </p:sp>
      <p:sp>
        <p:nvSpPr>
          <p:cNvPr id="6" name="Footer Placeholder 5">
            <a:extLst>
              <a:ext uri="{FF2B5EF4-FFF2-40B4-BE49-F238E27FC236}">
                <a16:creationId xmlns:a16="http://schemas.microsoft.com/office/drawing/2014/main" id="{CE227710-AA94-9B1E-6952-877FFD9C02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3ACD4-40EF-089B-6787-440C1409731C}"/>
              </a:ext>
            </a:extLst>
          </p:cNvPr>
          <p:cNvSpPr>
            <a:spLocks noGrp="1"/>
          </p:cNvSpPr>
          <p:nvPr>
            <p:ph type="sldNum" sz="quarter" idx="12"/>
          </p:nvPr>
        </p:nvSpPr>
        <p:spPr/>
        <p:txBody>
          <a:bodyPr/>
          <a:lstStyle/>
          <a:p>
            <a:fld id="{96DDCA23-3A3E-442C-83DD-B3AC00BC86A1}" type="slidenum">
              <a:rPr lang="en-US" smtClean="0"/>
              <a:t>‹#›</a:t>
            </a:fld>
            <a:endParaRPr lang="en-US"/>
          </a:p>
        </p:txBody>
      </p:sp>
    </p:spTree>
    <p:extLst>
      <p:ext uri="{BB962C8B-B14F-4D97-AF65-F5344CB8AC3E}">
        <p14:creationId xmlns:p14="http://schemas.microsoft.com/office/powerpoint/2010/main" val="15952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60DFC-25E2-C066-24E0-8A521F234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906691-E5BD-85AE-2B0C-7404839B49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744D9-E024-53CD-8FB6-5B421A6B4A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6DB532-4F7A-402C-9AE0-A225565D908C}" type="datetimeFigureOut">
              <a:rPr lang="en-US" smtClean="0"/>
              <a:t>3/25/2025</a:t>
            </a:fld>
            <a:endParaRPr lang="en-US"/>
          </a:p>
        </p:txBody>
      </p:sp>
      <p:sp>
        <p:nvSpPr>
          <p:cNvPr id="5" name="Footer Placeholder 4">
            <a:extLst>
              <a:ext uri="{FF2B5EF4-FFF2-40B4-BE49-F238E27FC236}">
                <a16:creationId xmlns:a16="http://schemas.microsoft.com/office/drawing/2014/main" id="{C57774FC-E4F1-131C-FB9B-5A4D5C1E8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4FDEA2-AC05-CBE0-5F63-55F9C1B90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DDCA23-3A3E-442C-83DD-B3AC00BC86A1}" type="slidenum">
              <a:rPr lang="en-US" smtClean="0"/>
              <a:t>‹#›</a:t>
            </a:fld>
            <a:endParaRPr lang="en-US"/>
          </a:p>
        </p:txBody>
      </p:sp>
    </p:spTree>
    <p:extLst>
      <p:ext uri="{BB962C8B-B14F-4D97-AF65-F5344CB8AC3E}">
        <p14:creationId xmlns:p14="http://schemas.microsoft.com/office/powerpoint/2010/main" val="181235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emf"/><Relationship Id="rId4" Type="http://schemas.openxmlformats.org/officeDocument/2006/relationships/image" Target="../media/image2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png"/><Relationship Id="rId12"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diagramColors" Target="../diagrams/colors3.xml"/><Relationship Id="rId5" Type="http://schemas.openxmlformats.org/officeDocument/2006/relationships/image" Target="../media/image10.png"/><Relationship Id="rId10" Type="http://schemas.openxmlformats.org/officeDocument/2006/relationships/diagramQuickStyle" Target="../diagrams/quickStyle3.xml"/><Relationship Id="rId4" Type="http://schemas.openxmlformats.org/officeDocument/2006/relationships/image" Target="../media/image9.png"/><Relationship Id="rId9"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arge waterfall with a large body of water&#10;&#10;Description automatically generated">
            <a:extLst>
              <a:ext uri="{FF2B5EF4-FFF2-40B4-BE49-F238E27FC236}">
                <a16:creationId xmlns:a16="http://schemas.microsoft.com/office/drawing/2014/main" id="{C8B88B7B-9DB3-11CC-B77A-0982193A976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92000" cy="6858001"/>
          </a:xfrm>
          <a:prstGeom prst="rect">
            <a:avLst/>
          </a:prstGeom>
        </p:spPr>
      </p:pic>
      <p:pic>
        <p:nvPicPr>
          <p:cNvPr id="6" name="Picture 5" descr="Blue text on a black background&#10;&#10;Description automatically generated">
            <a:extLst>
              <a:ext uri="{FF2B5EF4-FFF2-40B4-BE49-F238E27FC236}">
                <a16:creationId xmlns:a16="http://schemas.microsoft.com/office/drawing/2014/main" id="{AED8D039-3E74-D5A1-4FBC-461B93BC527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39431" y="2300444"/>
            <a:ext cx="7474360" cy="2257109"/>
          </a:xfrm>
          <a:prstGeom prst="rect">
            <a:avLst/>
          </a:prstGeom>
        </p:spPr>
      </p:pic>
      <p:pic>
        <p:nvPicPr>
          <p:cNvPr id="7" name="Picture 6">
            <a:extLst>
              <a:ext uri="{FF2B5EF4-FFF2-40B4-BE49-F238E27FC236}">
                <a16:creationId xmlns:a16="http://schemas.microsoft.com/office/drawing/2014/main" id="{59C9F7B0-8FF5-2199-353E-A9F7A34899AB}"/>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73317" b="29406"/>
          <a:stretch/>
        </p:blipFill>
        <p:spPr>
          <a:xfrm>
            <a:off x="-713363" y="0"/>
            <a:ext cx="2372764" cy="1797939"/>
          </a:xfrm>
          <a:prstGeom prst="rect">
            <a:avLst/>
          </a:prstGeom>
        </p:spPr>
      </p:pic>
      <p:pic>
        <p:nvPicPr>
          <p:cNvPr id="2050" name="Picture 2" descr="Addis Ababa Inagurates Merkato Intra-city Bus Terminal – Ethiopian Monitor">
            <a:extLst>
              <a:ext uri="{FF2B5EF4-FFF2-40B4-BE49-F238E27FC236}">
                <a16:creationId xmlns:a16="http://schemas.microsoft.com/office/drawing/2014/main" id="{D8B03514-C5D3-6C2C-B6F3-C9AAEB4A29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505097">
            <a:off x="9445516" y="1588134"/>
            <a:ext cx="2241410" cy="11854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2052" name="Picture 4" descr="Bus station 🚉 addis Ababa Ethiopia 📸 Million Lens 📌 Stadium . . . .💚💛❤️">
            <a:extLst>
              <a:ext uri="{FF2B5EF4-FFF2-40B4-BE49-F238E27FC236}">
                <a16:creationId xmlns:a16="http://schemas.microsoft.com/office/drawing/2014/main" id="{EC0488E5-2D4A-97B0-B234-E2744D209A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68422">
            <a:off x="9885785" y="463652"/>
            <a:ext cx="1594206" cy="11941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AB5E2EDE-1F1D-FC4A-3BAD-B451E06E9E6D}"/>
              </a:ext>
            </a:extLst>
          </p:cNvPr>
          <p:cNvPicPr>
            <a:picLocks noChangeAspect="1"/>
          </p:cNvPicPr>
          <p:nvPr/>
        </p:nvPicPr>
        <p:blipFill>
          <a:blip r:embed="rId7"/>
          <a:stretch>
            <a:fillRect/>
          </a:stretch>
        </p:blipFill>
        <p:spPr>
          <a:xfrm>
            <a:off x="8611968" y="690968"/>
            <a:ext cx="1487332" cy="103216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D9CABB76-C8B2-BFE1-5218-F47205330C97}"/>
              </a:ext>
            </a:extLst>
          </p:cNvPr>
          <p:cNvSpPr txBox="1">
            <a:spLocks/>
          </p:cNvSpPr>
          <p:nvPr/>
        </p:nvSpPr>
        <p:spPr>
          <a:xfrm>
            <a:off x="3433105" y="4457635"/>
            <a:ext cx="5325790" cy="1204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latin typeface="Abadi" panose="020B0604020104020204" pitchFamily="34" charset="0"/>
              </a:rPr>
              <a:t> Modeling and Analysis of Bus Scheduling Systems of Urban Public Bus Transport </a:t>
            </a:r>
            <a:endParaRPr lang="en-US" dirty="0">
              <a:latin typeface="Abadi" panose="020B0604020104020204" pitchFamily="34" charset="0"/>
            </a:endParaRPr>
          </a:p>
        </p:txBody>
      </p:sp>
      <p:sp>
        <p:nvSpPr>
          <p:cNvPr id="3" name="Title 1">
            <a:extLst>
              <a:ext uri="{FF2B5EF4-FFF2-40B4-BE49-F238E27FC236}">
                <a16:creationId xmlns:a16="http://schemas.microsoft.com/office/drawing/2014/main" id="{5E82BDFC-A492-EAB7-24DF-B8BA719F0EB9}"/>
              </a:ext>
            </a:extLst>
          </p:cNvPr>
          <p:cNvSpPr txBox="1">
            <a:spLocks/>
          </p:cNvSpPr>
          <p:nvPr/>
        </p:nvSpPr>
        <p:spPr>
          <a:xfrm>
            <a:off x="3286178" y="5603196"/>
            <a:ext cx="5325790" cy="1204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solidFill>
                  <a:srgbClr val="000000"/>
                </a:solidFill>
                <a:latin typeface="Abadi" panose="020B0604020104020204" pitchFamily="34" charset="0"/>
              </a:rPr>
              <a:t> Group 2</a:t>
            </a:r>
            <a:endParaRPr lang="en-US" dirty="0">
              <a:latin typeface="Abadi" panose="020B0604020104020204" pitchFamily="34" charset="0"/>
            </a:endParaRPr>
          </a:p>
        </p:txBody>
      </p:sp>
      <p:sp>
        <p:nvSpPr>
          <p:cNvPr id="9" name="TextBox 8">
            <a:extLst>
              <a:ext uri="{FF2B5EF4-FFF2-40B4-BE49-F238E27FC236}">
                <a16:creationId xmlns:a16="http://schemas.microsoft.com/office/drawing/2014/main" id="{16A39B1D-EB27-07C0-2A48-8846B8940824}"/>
              </a:ext>
            </a:extLst>
          </p:cNvPr>
          <p:cNvSpPr txBox="1"/>
          <p:nvPr/>
        </p:nvSpPr>
        <p:spPr>
          <a:xfrm>
            <a:off x="1980068" y="6170142"/>
            <a:ext cx="7938010" cy="518540"/>
          </a:xfrm>
          <a:prstGeom prst="rect">
            <a:avLst/>
          </a:prstGeom>
          <a:noFill/>
        </p:spPr>
        <p:txBody>
          <a:bodyPr wrap="square" lIns="91440" tIns="45720" rIns="91440" bIns="45720" anchor="t">
            <a:spAutoFit/>
          </a:bodyPr>
          <a:lstStyle/>
          <a:p>
            <a:pPr algn="ctr">
              <a:lnSpc>
                <a:spcPct val="200000"/>
              </a:lnSpc>
              <a:spcAft>
                <a:spcPts val="800"/>
              </a:spcAft>
            </a:pPr>
            <a:r>
              <a:rPr lang="en-US" sz="1600" dirty="0">
                <a:solidFill>
                  <a:srgbClr val="404040"/>
                </a:solidFill>
                <a:effectLst/>
                <a:ea typeface="Times New Roman" panose="02020603050405020304" pitchFamily="18" charset="0"/>
              </a:rPr>
              <a:t>Ameyaw</a:t>
            </a:r>
            <a:r>
              <a:rPr lang="en-US" sz="1600" dirty="0">
                <a:solidFill>
                  <a:srgbClr val="404040"/>
                </a:solidFill>
                <a:ea typeface="Times New Roman" panose="02020603050405020304" pitchFamily="18" charset="0"/>
              </a:rPr>
              <a:t> </a:t>
            </a:r>
            <a:r>
              <a:rPr lang="en-US" sz="1600" dirty="0">
                <a:solidFill>
                  <a:srgbClr val="404040"/>
                </a:solidFill>
                <a:effectLst/>
                <a:ea typeface="Times New Roman" panose="02020603050405020304" pitchFamily="18" charset="0"/>
              </a:rPr>
              <a:t>Kofi, Erique Wilson, Nematov </a:t>
            </a:r>
            <a:r>
              <a:rPr lang="en-US" sz="1600" dirty="0" err="1">
                <a:solidFill>
                  <a:srgbClr val="404040"/>
                </a:solidFill>
                <a:effectLst/>
                <a:ea typeface="Times New Roman" panose="02020603050405020304" pitchFamily="18" charset="0"/>
              </a:rPr>
              <a:t>Abdulkhodiy</a:t>
            </a:r>
            <a:r>
              <a:rPr lang="en-US" sz="1600" dirty="0">
                <a:solidFill>
                  <a:srgbClr val="404040"/>
                </a:solidFill>
                <a:effectLst/>
                <a:ea typeface="Times New Roman" panose="02020603050405020304" pitchFamily="18" charset="0"/>
              </a:rPr>
              <a:t>, Shrestha Kriti</a:t>
            </a:r>
            <a:r>
              <a:rPr lang="en-US" sz="1600" dirty="0">
                <a:solidFill>
                  <a:srgbClr val="404040"/>
                </a:solidFill>
                <a:ea typeface="Times New Roman" panose="02020603050405020304" pitchFamily="18" charset="0"/>
              </a:rPr>
              <a:t> Bahadur</a:t>
            </a:r>
            <a:endParaRPr lang="en-US" sz="1600" dirty="0">
              <a:effectLst/>
              <a:ea typeface="Times New Roman" panose="02020603050405020304" pitchFamily="18" charset="0"/>
            </a:endParaRPr>
          </a:p>
        </p:txBody>
      </p:sp>
      <p:sp>
        <p:nvSpPr>
          <p:cNvPr id="11" name="TextBox 10">
            <a:extLst>
              <a:ext uri="{FF2B5EF4-FFF2-40B4-BE49-F238E27FC236}">
                <a16:creationId xmlns:a16="http://schemas.microsoft.com/office/drawing/2014/main" id="{C69CF6AE-B822-E9FA-7A1F-F34E6694B767}"/>
              </a:ext>
            </a:extLst>
          </p:cNvPr>
          <p:cNvSpPr txBox="1"/>
          <p:nvPr/>
        </p:nvSpPr>
        <p:spPr>
          <a:xfrm>
            <a:off x="2903270" y="5338444"/>
            <a:ext cx="6452364" cy="338554"/>
          </a:xfrm>
          <a:prstGeom prst="rect">
            <a:avLst/>
          </a:prstGeom>
          <a:noFill/>
        </p:spPr>
        <p:txBody>
          <a:bodyPr wrap="square">
            <a:spAutoFit/>
          </a:bodyPr>
          <a:lstStyle/>
          <a:p>
            <a:pPr algn="ctr"/>
            <a:r>
              <a:rPr lang="en-US" sz="1600" dirty="0">
                <a:solidFill>
                  <a:srgbClr val="00B0F0"/>
                </a:solidFill>
                <a:effectLst/>
                <a:ea typeface="Times New Roman" panose="02020603050405020304" pitchFamily="18" charset="0"/>
              </a:rPr>
              <a:t>Anbessa City Bus Service Enterprise (ACBSE) </a:t>
            </a:r>
            <a:endParaRPr lang="en-US" sz="1600" dirty="0">
              <a:solidFill>
                <a:srgbClr val="00B0F0"/>
              </a:solidFill>
            </a:endParaRPr>
          </a:p>
        </p:txBody>
      </p:sp>
    </p:spTree>
    <p:extLst>
      <p:ext uri="{BB962C8B-B14F-4D97-AF65-F5344CB8AC3E}">
        <p14:creationId xmlns:p14="http://schemas.microsoft.com/office/powerpoint/2010/main" val="319435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down)">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D68AF-D160-24A5-8CBE-82570DE1426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0C85A2F-C0D7-2BCA-3C63-268527AE047A}"/>
              </a:ext>
            </a:extLst>
          </p:cNvPr>
          <p:cNvSpPr txBox="1"/>
          <p:nvPr/>
        </p:nvSpPr>
        <p:spPr>
          <a:xfrm>
            <a:off x="679579" y="434868"/>
            <a:ext cx="4608954" cy="584775"/>
          </a:xfrm>
          <a:prstGeom prst="rect">
            <a:avLst/>
          </a:prstGeom>
          <a:noFill/>
        </p:spPr>
        <p:txBody>
          <a:bodyPr wrap="none" rtlCol="0">
            <a:spAutoFit/>
          </a:bodyPr>
          <a:lstStyle/>
          <a:p>
            <a:r>
              <a:rPr lang="en-US" sz="3200" dirty="0"/>
              <a:t>Some Coding Discussion</a:t>
            </a:r>
          </a:p>
        </p:txBody>
      </p:sp>
      <p:pic>
        <p:nvPicPr>
          <p:cNvPr id="5" name="Picture 4">
            <a:extLst>
              <a:ext uri="{FF2B5EF4-FFF2-40B4-BE49-F238E27FC236}">
                <a16:creationId xmlns:a16="http://schemas.microsoft.com/office/drawing/2014/main" id="{E0559C72-BA30-9895-04A8-8766B34412DD}"/>
              </a:ext>
            </a:extLst>
          </p:cNvPr>
          <p:cNvPicPr>
            <a:picLocks noChangeAspect="1"/>
          </p:cNvPicPr>
          <p:nvPr/>
        </p:nvPicPr>
        <p:blipFill>
          <a:blip r:embed="rId2"/>
          <a:stretch>
            <a:fillRect/>
          </a:stretch>
        </p:blipFill>
        <p:spPr>
          <a:xfrm>
            <a:off x="1982145" y="1233714"/>
            <a:ext cx="7300412" cy="3895736"/>
          </a:xfrm>
          <a:prstGeom prst="rect">
            <a:avLst/>
          </a:prstGeom>
        </p:spPr>
      </p:pic>
    </p:spTree>
    <p:extLst>
      <p:ext uri="{BB962C8B-B14F-4D97-AF65-F5344CB8AC3E}">
        <p14:creationId xmlns:p14="http://schemas.microsoft.com/office/powerpoint/2010/main" val="221494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AE4F3-F705-B885-5CB3-17365E6F8E56}"/>
              </a:ext>
            </a:extLst>
          </p:cNvPr>
          <p:cNvSpPr txBox="1"/>
          <p:nvPr/>
        </p:nvSpPr>
        <p:spPr>
          <a:xfrm>
            <a:off x="679579" y="434868"/>
            <a:ext cx="3009157" cy="584775"/>
          </a:xfrm>
          <a:prstGeom prst="rect">
            <a:avLst/>
          </a:prstGeom>
          <a:noFill/>
        </p:spPr>
        <p:txBody>
          <a:bodyPr wrap="none" rtlCol="0">
            <a:spAutoFit/>
          </a:bodyPr>
          <a:lstStyle/>
          <a:p>
            <a:r>
              <a:rPr lang="en-US" sz="3200" dirty="0"/>
              <a:t>Console Output</a:t>
            </a:r>
          </a:p>
        </p:txBody>
      </p:sp>
      <p:pic>
        <p:nvPicPr>
          <p:cNvPr id="4" name="Picture 3">
            <a:extLst>
              <a:ext uri="{FF2B5EF4-FFF2-40B4-BE49-F238E27FC236}">
                <a16:creationId xmlns:a16="http://schemas.microsoft.com/office/drawing/2014/main" id="{59C10C55-96DF-AA0F-D739-1D950C258F5A}"/>
              </a:ext>
            </a:extLst>
          </p:cNvPr>
          <p:cNvPicPr>
            <a:picLocks noChangeAspect="1"/>
          </p:cNvPicPr>
          <p:nvPr/>
        </p:nvPicPr>
        <p:blipFill>
          <a:blip r:embed="rId2"/>
          <a:stretch>
            <a:fillRect/>
          </a:stretch>
        </p:blipFill>
        <p:spPr>
          <a:xfrm>
            <a:off x="1113729" y="1329471"/>
            <a:ext cx="9964541" cy="2486372"/>
          </a:xfrm>
          <a:prstGeom prst="rect">
            <a:avLst/>
          </a:prstGeom>
        </p:spPr>
      </p:pic>
      <p:pic>
        <p:nvPicPr>
          <p:cNvPr id="8" name="Picture 7">
            <a:extLst>
              <a:ext uri="{FF2B5EF4-FFF2-40B4-BE49-F238E27FC236}">
                <a16:creationId xmlns:a16="http://schemas.microsoft.com/office/drawing/2014/main" id="{DF9A8809-8384-10E9-9D59-9AD1F912287D}"/>
              </a:ext>
            </a:extLst>
          </p:cNvPr>
          <p:cNvPicPr>
            <a:picLocks noChangeAspect="1"/>
          </p:cNvPicPr>
          <p:nvPr/>
        </p:nvPicPr>
        <p:blipFill>
          <a:blip r:embed="rId3"/>
          <a:stretch>
            <a:fillRect/>
          </a:stretch>
        </p:blipFill>
        <p:spPr>
          <a:xfrm>
            <a:off x="1113729" y="4244332"/>
            <a:ext cx="2619741" cy="2124371"/>
          </a:xfrm>
          <a:prstGeom prst="rect">
            <a:avLst/>
          </a:prstGeom>
        </p:spPr>
      </p:pic>
      <p:pic>
        <p:nvPicPr>
          <p:cNvPr id="11" name="Picture 10">
            <a:extLst>
              <a:ext uri="{FF2B5EF4-FFF2-40B4-BE49-F238E27FC236}">
                <a16:creationId xmlns:a16="http://schemas.microsoft.com/office/drawing/2014/main" id="{7763BAA0-42F7-AF59-553C-1259C2D3DDB5}"/>
              </a:ext>
            </a:extLst>
          </p:cNvPr>
          <p:cNvPicPr>
            <a:picLocks noChangeAspect="1"/>
          </p:cNvPicPr>
          <p:nvPr/>
        </p:nvPicPr>
        <p:blipFill>
          <a:blip r:embed="rId4"/>
          <a:stretch>
            <a:fillRect/>
          </a:stretch>
        </p:blipFill>
        <p:spPr>
          <a:xfrm>
            <a:off x="8220396" y="4125671"/>
            <a:ext cx="2619740" cy="1991002"/>
          </a:xfrm>
          <a:prstGeom prst="rect">
            <a:avLst/>
          </a:prstGeom>
        </p:spPr>
      </p:pic>
    </p:spTree>
    <p:extLst>
      <p:ext uri="{BB962C8B-B14F-4D97-AF65-F5344CB8AC3E}">
        <p14:creationId xmlns:p14="http://schemas.microsoft.com/office/powerpoint/2010/main" val="358698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7DE1B-6FC9-0312-5570-A8773EF615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271A010-C5CB-7814-230F-D3754FB1D581}"/>
              </a:ext>
            </a:extLst>
          </p:cNvPr>
          <p:cNvSpPr txBox="1"/>
          <p:nvPr/>
        </p:nvSpPr>
        <p:spPr>
          <a:xfrm>
            <a:off x="679579" y="434868"/>
            <a:ext cx="2992358" cy="584775"/>
          </a:xfrm>
          <a:prstGeom prst="rect">
            <a:avLst/>
          </a:prstGeom>
          <a:noFill/>
        </p:spPr>
        <p:txBody>
          <a:bodyPr wrap="none" rtlCol="0">
            <a:spAutoFit/>
          </a:bodyPr>
          <a:lstStyle/>
          <a:p>
            <a:r>
              <a:rPr lang="en-US" sz="3200" dirty="0"/>
              <a:t>Results Dataset</a:t>
            </a:r>
          </a:p>
        </p:txBody>
      </p:sp>
      <p:pic>
        <p:nvPicPr>
          <p:cNvPr id="4" name="Picture 3">
            <a:extLst>
              <a:ext uri="{FF2B5EF4-FFF2-40B4-BE49-F238E27FC236}">
                <a16:creationId xmlns:a16="http://schemas.microsoft.com/office/drawing/2014/main" id="{14D6345E-05CA-2427-89B7-83455CE0FE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363" y="1626294"/>
            <a:ext cx="12113638" cy="4368106"/>
          </a:xfrm>
          <a:prstGeom prst="rect">
            <a:avLst/>
          </a:prstGeom>
          <a:noFill/>
          <a:ln>
            <a:noFill/>
          </a:ln>
        </p:spPr>
      </p:pic>
    </p:spTree>
    <p:extLst>
      <p:ext uri="{BB962C8B-B14F-4D97-AF65-F5344CB8AC3E}">
        <p14:creationId xmlns:p14="http://schemas.microsoft.com/office/powerpoint/2010/main" val="2009890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54C41-1B7F-1014-4E6D-BA5D0AF542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9730" y="232229"/>
            <a:ext cx="4794499" cy="3077029"/>
          </a:xfrm>
          <a:prstGeom prst="rect">
            <a:avLst/>
          </a:prstGeom>
          <a:noFill/>
        </p:spPr>
      </p:pic>
      <p:pic>
        <p:nvPicPr>
          <p:cNvPr id="5" name="Picture 4">
            <a:extLst>
              <a:ext uri="{FF2B5EF4-FFF2-40B4-BE49-F238E27FC236}">
                <a16:creationId xmlns:a16="http://schemas.microsoft.com/office/drawing/2014/main" id="{772177E7-42D5-8452-6FD7-88C531A2D6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8457" y="3664857"/>
            <a:ext cx="4805772" cy="3077029"/>
          </a:xfrm>
          <a:prstGeom prst="rect">
            <a:avLst/>
          </a:prstGeom>
          <a:noFill/>
          <a:ln>
            <a:noFill/>
          </a:ln>
        </p:spPr>
      </p:pic>
      <p:pic>
        <p:nvPicPr>
          <p:cNvPr id="6" name="Picture 5">
            <a:extLst>
              <a:ext uri="{FF2B5EF4-FFF2-40B4-BE49-F238E27FC236}">
                <a16:creationId xmlns:a16="http://schemas.microsoft.com/office/drawing/2014/main" id="{7C97A2BB-29FA-A04B-8864-A22C1A7B0EB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89915" y="232229"/>
            <a:ext cx="4794499" cy="3069811"/>
          </a:xfrm>
          <a:prstGeom prst="rect">
            <a:avLst/>
          </a:prstGeom>
          <a:noFill/>
          <a:ln>
            <a:noFill/>
          </a:ln>
        </p:spPr>
      </p:pic>
      <p:pic>
        <p:nvPicPr>
          <p:cNvPr id="7" name="Picture 6">
            <a:extLst>
              <a:ext uri="{FF2B5EF4-FFF2-40B4-BE49-F238E27FC236}">
                <a16:creationId xmlns:a16="http://schemas.microsoft.com/office/drawing/2014/main" id="{71AEE4DC-C759-3DEB-B6DC-BB85DBB0391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57983" y="3664857"/>
            <a:ext cx="4826431" cy="3090210"/>
          </a:xfrm>
          <a:prstGeom prst="rect">
            <a:avLst/>
          </a:prstGeom>
          <a:noFill/>
          <a:ln>
            <a:noFill/>
          </a:ln>
        </p:spPr>
      </p:pic>
    </p:spTree>
    <p:extLst>
      <p:ext uri="{BB962C8B-B14F-4D97-AF65-F5344CB8AC3E}">
        <p14:creationId xmlns:p14="http://schemas.microsoft.com/office/powerpoint/2010/main" val="127142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1514658-5B9D-0B78-C91C-084D9ACFC5E9}"/>
              </a:ext>
            </a:extLst>
          </p:cNvPr>
          <p:cNvGraphicFramePr>
            <a:graphicFrameLocks noGrp="1"/>
          </p:cNvGraphicFramePr>
          <p:nvPr>
            <p:extLst>
              <p:ext uri="{D42A27DB-BD31-4B8C-83A1-F6EECF244321}">
                <p14:modId xmlns:p14="http://schemas.microsoft.com/office/powerpoint/2010/main" val="148983360"/>
              </p:ext>
            </p:extLst>
          </p:nvPr>
        </p:nvGraphicFramePr>
        <p:xfrm>
          <a:off x="188685" y="914400"/>
          <a:ext cx="11684000" cy="5699760"/>
        </p:xfrm>
        <a:graphic>
          <a:graphicData uri="http://schemas.openxmlformats.org/drawingml/2006/table">
            <a:tbl>
              <a:tblPr firstRow="1" firstCol="1" bandRow="1">
                <a:tableStyleId>{5C22544A-7EE6-4342-B048-85BDC9FD1C3A}</a:tableStyleId>
              </a:tblPr>
              <a:tblGrid>
                <a:gridCol w="898770">
                  <a:extLst>
                    <a:ext uri="{9D8B030D-6E8A-4147-A177-3AD203B41FA5}">
                      <a16:colId xmlns:a16="http://schemas.microsoft.com/office/drawing/2014/main" val="1407357460"/>
                    </a:ext>
                  </a:extLst>
                </a:gridCol>
                <a:gridCol w="933720">
                  <a:extLst>
                    <a:ext uri="{9D8B030D-6E8A-4147-A177-3AD203B41FA5}">
                      <a16:colId xmlns:a16="http://schemas.microsoft.com/office/drawing/2014/main" val="350132421"/>
                    </a:ext>
                  </a:extLst>
                </a:gridCol>
                <a:gridCol w="639123">
                  <a:extLst>
                    <a:ext uri="{9D8B030D-6E8A-4147-A177-3AD203B41FA5}">
                      <a16:colId xmlns:a16="http://schemas.microsoft.com/office/drawing/2014/main" val="490541421"/>
                    </a:ext>
                  </a:extLst>
                </a:gridCol>
                <a:gridCol w="674077">
                  <a:extLst>
                    <a:ext uri="{9D8B030D-6E8A-4147-A177-3AD203B41FA5}">
                      <a16:colId xmlns:a16="http://schemas.microsoft.com/office/drawing/2014/main" val="462055050"/>
                    </a:ext>
                  </a:extLst>
                </a:gridCol>
                <a:gridCol w="674077">
                  <a:extLst>
                    <a:ext uri="{9D8B030D-6E8A-4147-A177-3AD203B41FA5}">
                      <a16:colId xmlns:a16="http://schemas.microsoft.com/office/drawing/2014/main" val="2109705248"/>
                    </a:ext>
                  </a:extLst>
                </a:gridCol>
                <a:gridCol w="674077">
                  <a:extLst>
                    <a:ext uri="{9D8B030D-6E8A-4147-A177-3AD203B41FA5}">
                      <a16:colId xmlns:a16="http://schemas.microsoft.com/office/drawing/2014/main" val="1899375008"/>
                    </a:ext>
                  </a:extLst>
                </a:gridCol>
                <a:gridCol w="674077">
                  <a:extLst>
                    <a:ext uri="{9D8B030D-6E8A-4147-A177-3AD203B41FA5}">
                      <a16:colId xmlns:a16="http://schemas.microsoft.com/office/drawing/2014/main" val="1189657004"/>
                    </a:ext>
                  </a:extLst>
                </a:gridCol>
                <a:gridCol w="674077">
                  <a:extLst>
                    <a:ext uri="{9D8B030D-6E8A-4147-A177-3AD203B41FA5}">
                      <a16:colId xmlns:a16="http://schemas.microsoft.com/office/drawing/2014/main" val="4038119187"/>
                    </a:ext>
                  </a:extLst>
                </a:gridCol>
                <a:gridCol w="898770">
                  <a:extLst>
                    <a:ext uri="{9D8B030D-6E8A-4147-A177-3AD203B41FA5}">
                      <a16:colId xmlns:a16="http://schemas.microsoft.com/office/drawing/2014/main" val="3253509897"/>
                    </a:ext>
                  </a:extLst>
                </a:gridCol>
                <a:gridCol w="1460500">
                  <a:extLst>
                    <a:ext uri="{9D8B030D-6E8A-4147-A177-3AD203B41FA5}">
                      <a16:colId xmlns:a16="http://schemas.microsoft.com/office/drawing/2014/main" val="2860252663"/>
                    </a:ext>
                  </a:extLst>
                </a:gridCol>
                <a:gridCol w="561731">
                  <a:extLst>
                    <a:ext uri="{9D8B030D-6E8A-4147-A177-3AD203B41FA5}">
                      <a16:colId xmlns:a16="http://schemas.microsoft.com/office/drawing/2014/main" val="101930763"/>
                    </a:ext>
                  </a:extLst>
                </a:gridCol>
                <a:gridCol w="1572847">
                  <a:extLst>
                    <a:ext uri="{9D8B030D-6E8A-4147-A177-3AD203B41FA5}">
                      <a16:colId xmlns:a16="http://schemas.microsoft.com/office/drawing/2014/main" val="3549703061"/>
                    </a:ext>
                  </a:extLst>
                </a:gridCol>
                <a:gridCol w="1348154">
                  <a:extLst>
                    <a:ext uri="{9D8B030D-6E8A-4147-A177-3AD203B41FA5}">
                      <a16:colId xmlns:a16="http://schemas.microsoft.com/office/drawing/2014/main" val="4112593191"/>
                    </a:ext>
                  </a:extLst>
                </a:gridCol>
              </a:tblGrid>
              <a:tr h="319981">
                <a:tc>
                  <a:txBody>
                    <a:bodyPr/>
                    <a:lstStyle/>
                    <a:p>
                      <a:pPr marL="0" marR="0" algn="ctr">
                        <a:buNone/>
                      </a:pPr>
                      <a:r>
                        <a:rPr lang="en-US" sz="1100">
                          <a:effectLst/>
                        </a:rPr>
                        <a:t>Scenario</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Demand (Riders)</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Trips T1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Trips T2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Total Trips</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Buses T1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Buses T2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Total Buses</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Frequency (Mins)</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Total Cost</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Fare</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Revenue</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ctr">
                        <a:buNone/>
                      </a:pPr>
                      <a:r>
                        <a:rPr lang="en-US" sz="1100">
                          <a:effectLst/>
                        </a:rPr>
                        <a:t>Profit</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2841290279"/>
                  </a:ext>
                </a:extLst>
              </a:tr>
              <a:tr h="159991">
                <a:tc>
                  <a:txBody>
                    <a:bodyPr/>
                    <a:lstStyle/>
                    <a:p>
                      <a:pPr marL="0" marR="0" algn="ctr">
                        <a:buNone/>
                      </a:pPr>
                      <a:r>
                        <a:rPr lang="en-US" sz="1100" dirty="0">
                          <a:effectLst/>
                        </a:rPr>
                        <a:t>1</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100000</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5437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5504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1092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1168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1,107,500.00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(607,500.00)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953662213"/>
                  </a:ext>
                </a:extLst>
              </a:tr>
              <a:tr h="159991">
                <a:tc>
                  <a:txBody>
                    <a:bodyPr/>
                    <a:lstStyle/>
                    <a:p>
                      <a:pPr marL="0" marR="0" algn="ctr">
                        <a:buNone/>
                      </a:pPr>
                      <a:r>
                        <a:rPr lang="en-US" sz="1100" dirty="0">
                          <a:effectLst/>
                        </a:rPr>
                        <a:t>2</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200000</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5266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475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5741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1177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205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1382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1,195,700.00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1,000,000.00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(195,700.00)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863424420"/>
                  </a:ext>
                </a:extLst>
              </a:tr>
              <a:tr h="159991">
                <a:tc>
                  <a:txBody>
                    <a:bodyPr/>
                    <a:lstStyle/>
                    <a:p>
                      <a:pPr marL="0" marR="0" algn="ctr">
                        <a:buNone/>
                      </a:pPr>
                      <a:r>
                        <a:rPr lang="en-US" sz="1100">
                          <a:effectLst/>
                        </a:rPr>
                        <a:t>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6662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6824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1326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1489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1,381,000.00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119,000.00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2691882464"/>
                  </a:ext>
                </a:extLst>
              </a:tr>
              <a:tr h="159991">
                <a:tc>
                  <a:txBody>
                    <a:bodyPr/>
                    <a:lstStyle/>
                    <a:p>
                      <a:pPr marL="0" marR="0" algn="ctr">
                        <a:buNone/>
                      </a:pPr>
                      <a:r>
                        <a:rPr lang="en-US" sz="1100">
                          <a:effectLst/>
                        </a:rPr>
                        <a:t>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7294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566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7860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1525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265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1790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1,628,600.00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2,000,000.00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371,400.00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764217215"/>
                  </a:ext>
                </a:extLst>
              </a:tr>
              <a:tr h="159991">
                <a:tc>
                  <a:txBody>
                    <a:bodyPr/>
                    <a:lstStyle/>
                    <a:p>
                      <a:pPr marL="0" marR="0" algn="ctr">
                        <a:buNone/>
                      </a:pPr>
                      <a:r>
                        <a:rPr lang="en-US" sz="1100" dirty="0">
                          <a:effectLst/>
                        </a:rPr>
                        <a:t>5</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7711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1165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8876</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1677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246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1923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1,891,700.00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608,300.00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4000665992"/>
                  </a:ext>
                </a:extLst>
              </a:tr>
              <a:tr h="159991">
                <a:tc>
                  <a:txBody>
                    <a:bodyPr/>
                    <a:lstStyle/>
                    <a:p>
                      <a:pPr marL="0" marR="0" algn="ctr">
                        <a:buNone/>
                      </a:pPr>
                      <a:r>
                        <a:rPr lang="en-US" sz="1100">
                          <a:effectLst/>
                        </a:rPr>
                        <a:t>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550000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8586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1028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9614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1714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258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1972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2,025,600.00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2,750,000.00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724,400.00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256035948"/>
                  </a:ext>
                </a:extLst>
              </a:tr>
              <a:tr h="159991">
                <a:tc>
                  <a:txBody>
                    <a:bodyPr/>
                    <a:lstStyle/>
                    <a:p>
                      <a:pPr marL="0" marR="0" algn="ctr">
                        <a:buNone/>
                      </a:pPr>
                      <a:r>
                        <a:rPr lang="en-US" sz="1100">
                          <a:effectLst/>
                        </a:rPr>
                        <a:t>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2774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2942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685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843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605,200.00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(105,200.00)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18591473"/>
                  </a:ext>
                </a:extLst>
              </a:tr>
              <a:tr h="159991">
                <a:tc>
                  <a:txBody>
                    <a:bodyPr/>
                    <a:lstStyle/>
                    <a:p>
                      <a:pPr marL="0" marR="0" algn="ctr">
                        <a:buNone/>
                      </a:pPr>
                      <a:r>
                        <a:rPr lang="en-US" sz="1100">
                          <a:effectLst/>
                        </a:rPr>
                        <a:t>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3188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3789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868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1170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817,900.00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1,000,000.00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182,100.00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547577970"/>
                  </a:ext>
                </a:extLst>
              </a:tr>
              <a:tr h="159991">
                <a:tc>
                  <a:txBody>
                    <a:bodyPr/>
                    <a:lstStyle/>
                    <a:p>
                      <a:pPr marL="0" marR="0" algn="ctr">
                        <a:buNone/>
                      </a:pPr>
                      <a:r>
                        <a:rPr lang="en-US" sz="1100" dirty="0">
                          <a:effectLst/>
                        </a:rPr>
                        <a:t>9</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5122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205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5327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1110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1186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1,085,900.00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414,100.00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09498862"/>
                  </a:ext>
                </a:extLst>
              </a:tr>
              <a:tr h="159991">
                <a:tc>
                  <a:txBody>
                    <a:bodyPr/>
                    <a:lstStyle/>
                    <a:p>
                      <a:pPr marL="0" marR="0" algn="ctr">
                        <a:buNone/>
                      </a:pPr>
                      <a:r>
                        <a:rPr lang="en-US" sz="1100" dirty="0">
                          <a:effectLst/>
                        </a:rPr>
                        <a:t>10</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5672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831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6503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1336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270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1606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30</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1,383,700.00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2,000,000.00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616,300.00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530682354"/>
                  </a:ext>
                </a:extLst>
              </a:tr>
              <a:tr h="159991">
                <a:tc>
                  <a:txBody>
                    <a:bodyPr/>
                    <a:lstStyle/>
                    <a:p>
                      <a:pPr marL="0" marR="0" algn="ctr">
                        <a:buNone/>
                      </a:pPr>
                      <a:r>
                        <a:rPr lang="en-US" sz="1100">
                          <a:effectLst/>
                        </a:rPr>
                        <a:t>11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7076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982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8058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1553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290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1843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1,709,800.00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790,200.00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4080935359"/>
                  </a:ext>
                </a:extLst>
              </a:tr>
              <a:tr h="159991">
                <a:tc>
                  <a:txBody>
                    <a:bodyPr/>
                    <a:lstStyle/>
                    <a:p>
                      <a:pPr marL="0" marR="0" algn="ctr">
                        <a:buNone/>
                      </a:pPr>
                      <a:r>
                        <a:rPr lang="en-US" sz="1100">
                          <a:effectLst/>
                        </a:rPr>
                        <a:t>12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550000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7569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1199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8768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1581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356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1937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1,873,500.00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2,750,000.00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876,500.00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175728046"/>
                  </a:ext>
                </a:extLst>
              </a:tr>
              <a:tr h="159991">
                <a:tc>
                  <a:txBody>
                    <a:bodyPr/>
                    <a:lstStyle/>
                    <a:p>
                      <a:pPr marL="0" marR="0" algn="ctr">
                        <a:buNone/>
                      </a:pPr>
                      <a:r>
                        <a:rPr lang="en-US" sz="1100" dirty="0">
                          <a:effectLst/>
                        </a:rPr>
                        <a:t>13</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555000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7425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1383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8808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1692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340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2032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1,899,900.00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2,775,000.00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875,100.00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2188298280"/>
                  </a:ext>
                </a:extLst>
              </a:tr>
              <a:tr h="159991">
                <a:tc>
                  <a:txBody>
                    <a:bodyPr/>
                    <a:lstStyle/>
                    <a:p>
                      <a:pPr marL="0" marR="0" algn="ctr">
                        <a:buNone/>
                      </a:pPr>
                      <a:r>
                        <a:rPr lang="en-US" sz="1100">
                          <a:effectLst/>
                        </a:rPr>
                        <a:t>14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1245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584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1829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510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226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736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424,200.00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75,800.00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224719245"/>
                  </a:ext>
                </a:extLst>
              </a:tr>
              <a:tr h="159991">
                <a:tc>
                  <a:txBody>
                    <a:bodyPr/>
                    <a:lstStyle/>
                    <a:p>
                      <a:pPr marL="0" marR="0" algn="ctr">
                        <a:buNone/>
                      </a:pPr>
                      <a:r>
                        <a:rPr lang="en-US" sz="1100">
                          <a:effectLst/>
                        </a:rPr>
                        <a:t>15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2456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703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3159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755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270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1025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702,100.00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1,000,000.00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297,900.00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06233977"/>
                  </a:ext>
                </a:extLst>
              </a:tr>
              <a:tr h="159991">
                <a:tc>
                  <a:txBody>
                    <a:bodyPr/>
                    <a:lstStyle/>
                    <a:p>
                      <a:pPr marL="0" marR="0" algn="ctr">
                        <a:buNone/>
                      </a:pPr>
                      <a:r>
                        <a:rPr lang="en-US" sz="1100" dirty="0">
                          <a:effectLst/>
                        </a:rPr>
                        <a:t>16</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3893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807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4700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991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211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1,020,700.00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479,300.00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329334143"/>
                  </a:ext>
                </a:extLst>
              </a:tr>
              <a:tr h="159991">
                <a:tc>
                  <a:txBody>
                    <a:bodyPr/>
                    <a:lstStyle/>
                    <a:p>
                      <a:pPr marL="0" marR="0" algn="ctr">
                        <a:buNone/>
                      </a:pPr>
                      <a:r>
                        <a:rPr lang="en-US" sz="1100">
                          <a:effectLst/>
                        </a:rPr>
                        <a:t>17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4515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1493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6008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1241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329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1570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1,350,900.00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2,000,000.00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649,100.00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299903952"/>
                  </a:ext>
                </a:extLst>
              </a:tr>
              <a:tr h="159991">
                <a:tc>
                  <a:txBody>
                    <a:bodyPr/>
                    <a:lstStyle/>
                    <a:p>
                      <a:pPr marL="0" marR="0" algn="ctr">
                        <a:buNone/>
                      </a:pPr>
                      <a:r>
                        <a:rPr lang="en-US" sz="1100">
                          <a:effectLst/>
                        </a:rPr>
                        <a:t>18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6178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1497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7675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1486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358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1844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1,684,700.00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815,300.00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234867837"/>
                  </a:ext>
                </a:extLst>
              </a:tr>
              <a:tr h="159991">
                <a:tc>
                  <a:txBody>
                    <a:bodyPr/>
                    <a:lstStyle/>
                    <a:p>
                      <a:pPr marL="0" marR="0" algn="ctr">
                        <a:buNone/>
                      </a:pPr>
                      <a:r>
                        <a:rPr lang="en-US" sz="1100" dirty="0">
                          <a:effectLst/>
                        </a:rPr>
                        <a:t>19</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550000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7631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1083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8714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1592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333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1925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1,851,100.00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5</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2,750,000.00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898,900.00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655240198"/>
                  </a:ext>
                </a:extLst>
              </a:tr>
              <a:tr h="159991">
                <a:tc>
                  <a:txBody>
                    <a:bodyPr/>
                    <a:lstStyle/>
                    <a:p>
                      <a:pPr marL="0" marR="0" algn="ctr">
                        <a:buNone/>
                      </a:pPr>
                      <a:r>
                        <a:rPr lang="en-US" sz="1100" dirty="0">
                          <a:effectLst/>
                        </a:rPr>
                        <a:t>20</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555000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7269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1412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8681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1640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346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1986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1,877,400.00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2,775,000.00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897,600.00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833469703"/>
                  </a:ext>
                </a:extLst>
              </a:tr>
              <a:tr h="159991">
                <a:tc>
                  <a:txBody>
                    <a:bodyPr/>
                    <a:lstStyle/>
                    <a:p>
                      <a:pPr marL="0" marR="0" algn="ctr">
                        <a:buNone/>
                      </a:pPr>
                      <a:r>
                        <a:rPr lang="en-US" sz="1100">
                          <a:effectLst/>
                        </a:rPr>
                        <a:t>21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560000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6896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1700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8596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1676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2036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1,889,200.00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 $            2,800,000.00 </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910,800.00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312083384"/>
                  </a:ext>
                </a:extLst>
              </a:tr>
              <a:tr h="159991">
                <a:tc>
                  <a:txBody>
                    <a:bodyPr/>
                    <a:lstStyle/>
                    <a:p>
                      <a:pPr marL="0" marR="0" algn="ctr">
                        <a:buNone/>
                      </a:pPr>
                      <a:r>
                        <a:rPr lang="en-US" sz="1100">
                          <a:effectLst/>
                        </a:rPr>
                        <a:t>22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25000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711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772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375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531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160,500.00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125,000.00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(35,500.00)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523091353"/>
                  </a:ext>
                </a:extLst>
              </a:tr>
              <a:tr h="159991">
                <a:tc>
                  <a:txBody>
                    <a:bodyPr/>
                    <a:lstStyle/>
                    <a:p>
                      <a:pPr marL="0" marR="0" algn="ctr">
                        <a:buNone/>
                      </a:pPr>
                      <a:r>
                        <a:rPr lang="en-US" sz="1100">
                          <a:effectLst/>
                        </a:rPr>
                        <a:t>23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639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291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930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193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593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215,100.00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250,000.00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34,900.00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90257273"/>
                  </a:ext>
                </a:extLst>
              </a:tr>
              <a:tr h="159991">
                <a:tc>
                  <a:txBody>
                    <a:bodyPr/>
                    <a:lstStyle/>
                    <a:p>
                      <a:pPr marL="0" marR="0" algn="ctr">
                        <a:buNone/>
                      </a:pPr>
                      <a:r>
                        <a:rPr lang="en-US" sz="1100" dirty="0">
                          <a:effectLst/>
                        </a:rPr>
                        <a:t>24</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1214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382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1596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495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218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713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357,400.00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142,600.00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258944663"/>
                  </a:ext>
                </a:extLst>
              </a:tr>
              <a:tr h="159991">
                <a:tc>
                  <a:txBody>
                    <a:bodyPr/>
                    <a:lstStyle/>
                    <a:p>
                      <a:pPr marL="0" marR="0" algn="ctr">
                        <a:buNone/>
                      </a:pPr>
                      <a:r>
                        <a:rPr lang="en-US" sz="1100">
                          <a:effectLst/>
                        </a:rPr>
                        <a:t>25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2174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817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2991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749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328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1077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679,900.00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1,000,000.00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 $          320,100.00 </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1339588191"/>
                  </a:ext>
                </a:extLst>
              </a:tr>
              <a:tr h="159991">
                <a:tc>
                  <a:txBody>
                    <a:bodyPr/>
                    <a:lstStyle/>
                    <a:p>
                      <a:pPr marL="0" marR="0" algn="ctr">
                        <a:buNone/>
                      </a:pPr>
                      <a:r>
                        <a:rPr lang="en-US" sz="1100" dirty="0">
                          <a:effectLst/>
                        </a:rPr>
                        <a:t>26</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4132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4739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1026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290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1316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1,008,500.00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491,500.00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344332400"/>
                  </a:ext>
                </a:extLst>
              </a:tr>
              <a:tr h="159991">
                <a:tc>
                  <a:txBody>
                    <a:bodyPr/>
                    <a:lstStyle/>
                    <a:p>
                      <a:pPr marL="0" marR="0" algn="ctr">
                        <a:buNone/>
                      </a:pPr>
                      <a:r>
                        <a:rPr lang="en-US" sz="1100" dirty="0">
                          <a:effectLst/>
                        </a:rPr>
                        <a:t>27</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4641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1385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6026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1301</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317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1618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1,343,700.00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2,000,000.00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656,300.00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71348151"/>
                  </a:ext>
                </a:extLst>
              </a:tr>
              <a:tr h="159991">
                <a:tc>
                  <a:txBody>
                    <a:bodyPr/>
                    <a:lstStyle/>
                    <a:p>
                      <a:pPr marL="0" marR="0" algn="ctr">
                        <a:buNone/>
                      </a:pPr>
                      <a:r>
                        <a:rPr lang="en-US" sz="1100" dirty="0">
                          <a:effectLst/>
                        </a:rPr>
                        <a:t>28</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500000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6323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1385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7708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1548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1908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1,680,100.00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2,500,000.00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 $          819,900.00 </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999520390"/>
                  </a:ext>
                </a:extLst>
              </a:tr>
              <a:tr h="159991">
                <a:tc>
                  <a:txBody>
                    <a:bodyPr/>
                    <a:lstStyle/>
                    <a:p>
                      <a:pPr marL="0" marR="0" algn="ctr">
                        <a:buNone/>
                      </a:pPr>
                      <a:r>
                        <a:rPr lang="en-US" sz="1100" dirty="0">
                          <a:effectLst/>
                        </a:rPr>
                        <a:t>29</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550000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7434</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8637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1647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2007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1,847,700.00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2,750,000.00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 $          902,300.00 </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2594847223"/>
                  </a:ext>
                </a:extLst>
              </a:tr>
              <a:tr h="159991">
                <a:tc>
                  <a:txBody>
                    <a:bodyPr/>
                    <a:lstStyle/>
                    <a:p>
                      <a:pPr marL="0" marR="0" algn="ctr">
                        <a:buNone/>
                      </a:pPr>
                      <a:r>
                        <a:rPr lang="en-US" sz="1100" dirty="0">
                          <a:effectLst/>
                        </a:rPr>
                        <a:t>30</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555000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7225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1432</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8657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1163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347</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1510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1,874,600.00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2,775,000.00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 $          900,400.00 </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611343033"/>
                  </a:ext>
                </a:extLst>
              </a:tr>
              <a:tr h="159991">
                <a:tc>
                  <a:txBody>
                    <a:bodyPr/>
                    <a:lstStyle/>
                    <a:p>
                      <a:pPr marL="0" marR="0" algn="ctr">
                        <a:buNone/>
                      </a:pPr>
                      <a:r>
                        <a:rPr lang="en-US" sz="1100" dirty="0">
                          <a:effectLst/>
                        </a:rPr>
                        <a:t>31</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560000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7290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1428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8718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1639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1999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1,886,400.00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2,800,000.00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 $          913,600.00 </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4086331443"/>
                  </a:ext>
                </a:extLst>
              </a:tr>
              <a:tr h="159991">
                <a:tc>
                  <a:txBody>
                    <a:bodyPr/>
                    <a:lstStyle/>
                    <a:p>
                      <a:pPr marL="0" marR="0" algn="ctr">
                        <a:buNone/>
                      </a:pPr>
                      <a:r>
                        <a:rPr lang="en-US" sz="1100" dirty="0">
                          <a:effectLst/>
                        </a:rPr>
                        <a:t>32</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562000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7256</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1463</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8719</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1668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360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2028</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120</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1,890,100.00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5</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a:effectLst/>
                        </a:rPr>
                        <a:t> $            2,810,000.00 </a:t>
                      </a:r>
                      <a:endParaRPr lang="en-US" sz="200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tc>
                  <a:txBody>
                    <a:bodyPr/>
                    <a:lstStyle/>
                    <a:p>
                      <a:pPr marL="0" marR="0" algn="r">
                        <a:buNone/>
                      </a:pPr>
                      <a:r>
                        <a:rPr lang="en-US" sz="1100" dirty="0">
                          <a:effectLst/>
                        </a:rPr>
                        <a:t> $          919,900.00 </a:t>
                      </a:r>
                      <a:endParaRPr lang="en-US" sz="2000" dirty="0">
                        <a:solidFill>
                          <a:srgbClr val="2E74B5"/>
                        </a:solidFill>
                        <a:effectLst/>
                        <a:latin typeface="Times New Roman" panose="02020603050405020304" pitchFamily="18" charset="0"/>
                        <a:ea typeface="Times New Roman" panose="02020603050405020304" pitchFamily="18" charset="0"/>
                        <a:cs typeface="Arial" panose="020B0604020202020204" pitchFamily="34" charset="0"/>
                      </a:endParaRPr>
                    </a:p>
                  </a:txBody>
                  <a:tcPr marL="49447" marR="49447" marT="0" marB="0"/>
                </a:tc>
                <a:extLst>
                  <a:ext uri="{0D108BD9-81ED-4DB2-BD59-A6C34878D82A}">
                    <a16:rowId xmlns:a16="http://schemas.microsoft.com/office/drawing/2014/main" val="4231177824"/>
                  </a:ext>
                </a:extLst>
              </a:tr>
            </a:tbl>
          </a:graphicData>
        </a:graphic>
      </p:graphicFrame>
      <p:sp>
        <p:nvSpPr>
          <p:cNvPr id="5" name="TextBox 4">
            <a:extLst>
              <a:ext uri="{FF2B5EF4-FFF2-40B4-BE49-F238E27FC236}">
                <a16:creationId xmlns:a16="http://schemas.microsoft.com/office/drawing/2014/main" id="{7E3E9F41-0494-3B22-A838-D025AC68C446}"/>
              </a:ext>
            </a:extLst>
          </p:cNvPr>
          <p:cNvSpPr txBox="1"/>
          <p:nvPr/>
        </p:nvSpPr>
        <p:spPr>
          <a:xfrm>
            <a:off x="188685" y="211534"/>
            <a:ext cx="4895892" cy="584775"/>
          </a:xfrm>
          <a:prstGeom prst="rect">
            <a:avLst/>
          </a:prstGeom>
          <a:noFill/>
        </p:spPr>
        <p:txBody>
          <a:bodyPr wrap="none" rtlCol="0">
            <a:spAutoFit/>
          </a:bodyPr>
          <a:lstStyle/>
          <a:p>
            <a:r>
              <a:rPr lang="en-US" sz="3200" dirty="0"/>
              <a:t>Results Multiple Scenarios</a:t>
            </a:r>
          </a:p>
        </p:txBody>
      </p:sp>
    </p:spTree>
    <p:extLst>
      <p:ext uri="{BB962C8B-B14F-4D97-AF65-F5344CB8AC3E}">
        <p14:creationId xmlns:p14="http://schemas.microsoft.com/office/powerpoint/2010/main" val="1511855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8B21A6-0FBB-9658-51F6-C229D0296E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30030" y="517723"/>
            <a:ext cx="10731940" cy="5358097"/>
          </a:xfrm>
          <a:prstGeom prst="rect">
            <a:avLst/>
          </a:prstGeom>
          <a:noFill/>
          <a:ln>
            <a:noFill/>
          </a:ln>
        </p:spPr>
      </p:pic>
      <p:sp>
        <p:nvSpPr>
          <p:cNvPr id="4" name="TextBox 3">
            <a:extLst>
              <a:ext uri="{FF2B5EF4-FFF2-40B4-BE49-F238E27FC236}">
                <a16:creationId xmlns:a16="http://schemas.microsoft.com/office/drawing/2014/main" id="{D2009587-5F60-C81B-AE3F-5727F2EBBBA8}"/>
              </a:ext>
            </a:extLst>
          </p:cNvPr>
          <p:cNvSpPr txBox="1"/>
          <p:nvPr/>
        </p:nvSpPr>
        <p:spPr>
          <a:xfrm>
            <a:off x="1889015" y="6155611"/>
            <a:ext cx="8413970" cy="369332"/>
          </a:xfrm>
          <a:prstGeom prst="rect">
            <a:avLst/>
          </a:prstGeom>
          <a:noFill/>
        </p:spPr>
        <p:txBody>
          <a:bodyPr wrap="square">
            <a:spAutoFit/>
          </a:bodyPr>
          <a:lstStyle/>
          <a:p>
            <a:pPr marL="0" marR="0" algn="ctr">
              <a:spcAft>
                <a:spcPts val="1000"/>
              </a:spcAft>
            </a:pPr>
            <a:r>
              <a:rPr lang="en-US" sz="1800" i="1" dirty="0">
                <a:solidFill>
                  <a:srgbClr val="44546A"/>
                </a:solidFill>
                <a:effectLst/>
                <a:latin typeface="Times New Roman" panose="02020603050405020304" pitchFamily="18" charset="0"/>
                <a:ea typeface="Times New Roman" panose="02020603050405020304" pitchFamily="18" charset="0"/>
              </a:rPr>
              <a:t>Profit Analysis for Service Level by Wait Time (Bus Frequency, 15', 30', 60', 120' )</a:t>
            </a:r>
          </a:p>
        </p:txBody>
      </p:sp>
    </p:spTree>
    <p:extLst>
      <p:ext uri="{BB962C8B-B14F-4D97-AF65-F5344CB8AC3E}">
        <p14:creationId xmlns:p14="http://schemas.microsoft.com/office/powerpoint/2010/main" val="163800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81766D-5CE3-3E71-B43F-613DD7530431}"/>
              </a:ext>
            </a:extLst>
          </p:cNvPr>
          <p:cNvPicPr>
            <a:picLocks noChangeAspect="1"/>
          </p:cNvPicPr>
          <p:nvPr/>
        </p:nvPicPr>
        <p:blipFill>
          <a:blip r:embed="rId2"/>
          <a:stretch>
            <a:fillRect/>
          </a:stretch>
        </p:blipFill>
        <p:spPr>
          <a:xfrm>
            <a:off x="1634539" y="381329"/>
            <a:ext cx="8922923" cy="6821049"/>
          </a:xfrm>
          <a:prstGeom prst="rect">
            <a:avLst/>
          </a:prstGeom>
        </p:spPr>
      </p:pic>
    </p:spTree>
    <p:extLst>
      <p:ext uri="{BB962C8B-B14F-4D97-AF65-F5344CB8AC3E}">
        <p14:creationId xmlns:p14="http://schemas.microsoft.com/office/powerpoint/2010/main" val="2547750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4BAD9B-920F-C6FB-4B62-12BD07D3BD0D}"/>
              </a:ext>
            </a:extLst>
          </p:cNvPr>
          <p:cNvPicPr>
            <a:picLocks noChangeAspect="1"/>
          </p:cNvPicPr>
          <p:nvPr/>
        </p:nvPicPr>
        <p:blipFill>
          <a:blip r:embed="rId2"/>
          <a:stretch>
            <a:fillRect/>
          </a:stretch>
        </p:blipFill>
        <p:spPr>
          <a:xfrm>
            <a:off x="1746104" y="266388"/>
            <a:ext cx="8699793" cy="6963850"/>
          </a:xfrm>
          <a:prstGeom prst="rect">
            <a:avLst/>
          </a:prstGeom>
        </p:spPr>
      </p:pic>
    </p:spTree>
    <p:extLst>
      <p:ext uri="{BB962C8B-B14F-4D97-AF65-F5344CB8AC3E}">
        <p14:creationId xmlns:p14="http://schemas.microsoft.com/office/powerpoint/2010/main" val="1819850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BD7522-EEBF-99C5-A2A7-6E96D4F2DDA3}"/>
              </a:ext>
            </a:extLst>
          </p:cNvPr>
          <p:cNvPicPr>
            <a:picLocks noChangeAspect="1"/>
          </p:cNvPicPr>
          <p:nvPr/>
        </p:nvPicPr>
        <p:blipFill>
          <a:blip r:embed="rId2"/>
          <a:stretch>
            <a:fillRect/>
          </a:stretch>
        </p:blipFill>
        <p:spPr>
          <a:xfrm>
            <a:off x="2090838" y="429965"/>
            <a:ext cx="8010325" cy="6839913"/>
          </a:xfrm>
          <a:prstGeom prst="rect">
            <a:avLst/>
          </a:prstGeom>
        </p:spPr>
      </p:pic>
    </p:spTree>
    <p:extLst>
      <p:ext uri="{BB962C8B-B14F-4D97-AF65-F5344CB8AC3E}">
        <p14:creationId xmlns:p14="http://schemas.microsoft.com/office/powerpoint/2010/main" val="2235116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BC42-010C-4748-ACA7-61042A18A3CF}"/>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12421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81A70-2DD9-4720-27FC-3A0804035D24}"/>
              </a:ext>
            </a:extLst>
          </p:cNvPr>
          <p:cNvSpPr txBox="1"/>
          <p:nvPr/>
        </p:nvSpPr>
        <p:spPr>
          <a:xfrm>
            <a:off x="2957333" y="2218663"/>
            <a:ext cx="6277333" cy="1631216"/>
          </a:xfrm>
          <a:prstGeom prst="rect">
            <a:avLst/>
          </a:prstGeom>
          <a:noFill/>
        </p:spPr>
        <p:txBody>
          <a:bodyPr wrap="square">
            <a:spAutoFit/>
          </a:bodyPr>
          <a:lstStyle/>
          <a:p>
            <a:pPr algn="ctr"/>
            <a:r>
              <a:rPr lang="en-US" sz="2000" dirty="0">
                <a:latin typeface="Swis721 LtEx BT" panose="020B0505020202020204" pitchFamily="34" charset="0"/>
                <a:ea typeface="Times New Roman" panose="02020603050405020304" pitchFamily="18" charset="0"/>
              </a:rPr>
              <a:t>G</a:t>
            </a:r>
            <a:r>
              <a:rPr lang="en-US" sz="2000" dirty="0">
                <a:effectLst/>
                <a:latin typeface="Swis721 LtEx BT" panose="020B0505020202020204" pitchFamily="34" charset="0"/>
                <a:ea typeface="Times New Roman" panose="02020603050405020304" pitchFamily="18" charset="0"/>
              </a:rPr>
              <a:t>lobal urban passenger demand reached 8 trillion passenger-kilometers in 2022 </a:t>
            </a:r>
          </a:p>
          <a:p>
            <a:pPr algn="ctr"/>
            <a:r>
              <a:rPr lang="en-US" sz="2000" dirty="0">
                <a:effectLst/>
                <a:latin typeface="Swis721 LtEx BT" panose="020B0505020202020204" pitchFamily="34" charset="0"/>
                <a:ea typeface="Times New Roman" panose="02020603050405020304" pitchFamily="18" charset="0"/>
              </a:rPr>
              <a:t>And… </a:t>
            </a:r>
          </a:p>
          <a:p>
            <a:pPr algn="ctr"/>
            <a:r>
              <a:rPr lang="en-US" sz="2000" dirty="0">
                <a:effectLst/>
                <a:latin typeface="Swis721 LtEx BT" panose="020B0505020202020204" pitchFamily="34" charset="0"/>
                <a:ea typeface="Times New Roman" panose="02020603050405020304" pitchFamily="18" charset="0"/>
              </a:rPr>
              <a:t>is projected to more than double to      17 trillion passenger-kilometers by 2050 </a:t>
            </a:r>
            <a:endParaRPr lang="en-US" sz="2000" dirty="0">
              <a:latin typeface="Swis721 LtEx BT" panose="020B0505020202020204" pitchFamily="34" charset="0"/>
            </a:endParaRPr>
          </a:p>
        </p:txBody>
      </p:sp>
    </p:spTree>
    <p:extLst>
      <p:ext uri="{BB962C8B-B14F-4D97-AF65-F5344CB8AC3E}">
        <p14:creationId xmlns:p14="http://schemas.microsoft.com/office/powerpoint/2010/main" val="300152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ECFC870-75DF-F65E-7618-08FADDA5A2F3}"/>
              </a:ext>
            </a:extLst>
          </p:cNvPr>
          <p:cNvGraphicFramePr/>
          <p:nvPr>
            <p:extLst>
              <p:ext uri="{D42A27DB-BD31-4B8C-83A1-F6EECF244321}">
                <p14:modId xmlns:p14="http://schemas.microsoft.com/office/powerpoint/2010/main" val="2831734663"/>
              </p:ext>
            </p:extLst>
          </p:nvPr>
        </p:nvGraphicFramePr>
        <p:xfrm>
          <a:off x="2824162" y="2312307"/>
          <a:ext cx="6543675" cy="4381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2E04A94-5F5A-9243-699F-D754000DE8A4}"/>
              </a:ext>
            </a:extLst>
          </p:cNvPr>
          <p:cNvSpPr txBox="1"/>
          <p:nvPr/>
        </p:nvSpPr>
        <p:spPr>
          <a:xfrm>
            <a:off x="492190" y="351845"/>
            <a:ext cx="6097554" cy="369332"/>
          </a:xfrm>
          <a:prstGeom prst="rect">
            <a:avLst/>
          </a:prstGeom>
          <a:noFill/>
        </p:spPr>
        <p:txBody>
          <a:bodyPr wrap="square">
            <a:spAutoFit/>
          </a:bodyPr>
          <a:lstStyle/>
          <a:p>
            <a:r>
              <a:rPr lang="en-US" dirty="0"/>
              <a:t>Problem Understanding</a:t>
            </a:r>
          </a:p>
        </p:txBody>
      </p:sp>
      <p:graphicFrame>
        <p:nvGraphicFramePr>
          <p:cNvPr id="3" name="Diagram 2">
            <a:extLst>
              <a:ext uri="{FF2B5EF4-FFF2-40B4-BE49-F238E27FC236}">
                <a16:creationId xmlns:a16="http://schemas.microsoft.com/office/drawing/2014/main" id="{801ACBA8-7A79-4F51-3E77-043124438344}"/>
              </a:ext>
            </a:extLst>
          </p:cNvPr>
          <p:cNvGraphicFramePr/>
          <p:nvPr>
            <p:extLst>
              <p:ext uri="{D42A27DB-BD31-4B8C-83A1-F6EECF244321}">
                <p14:modId xmlns:p14="http://schemas.microsoft.com/office/powerpoint/2010/main" val="24596329"/>
              </p:ext>
            </p:extLst>
          </p:nvPr>
        </p:nvGraphicFramePr>
        <p:xfrm>
          <a:off x="2162627" y="609600"/>
          <a:ext cx="7205210" cy="14938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40914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CF42-1CF6-DE0B-CAB4-C1D306FC418D}"/>
              </a:ext>
            </a:extLst>
          </p:cNvPr>
          <p:cNvSpPr>
            <a:spLocks noGrp="1"/>
          </p:cNvSpPr>
          <p:nvPr>
            <p:ph type="title"/>
          </p:nvPr>
        </p:nvSpPr>
        <p:spPr>
          <a:xfrm>
            <a:off x="777712" y="915045"/>
            <a:ext cx="3636075" cy="499308"/>
          </a:xfrm>
        </p:spPr>
        <p:txBody>
          <a:bodyPr>
            <a:normAutofit fontScale="90000"/>
          </a:bodyPr>
          <a:lstStyle/>
          <a:p>
            <a:r>
              <a:rPr lang="en-US" dirty="0"/>
              <a:t>Vehicle Scheduling Problem</a:t>
            </a:r>
          </a:p>
        </p:txBody>
      </p:sp>
      <p:grpSp>
        <p:nvGrpSpPr>
          <p:cNvPr id="30" name="Group 29">
            <a:extLst>
              <a:ext uri="{FF2B5EF4-FFF2-40B4-BE49-F238E27FC236}">
                <a16:creationId xmlns:a16="http://schemas.microsoft.com/office/drawing/2014/main" id="{9E2D8406-4604-FF99-1BE4-B67DBA9CB7F6}"/>
              </a:ext>
            </a:extLst>
          </p:cNvPr>
          <p:cNvGrpSpPr/>
          <p:nvPr/>
        </p:nvGrpSpPr>
        <p:grpSpPr>
          <a:xfrm>
            <a:off x="2225180" y="2390416"/>
            <a:ext cx="3982900" cy="1226332"/>
            <a:chOff x="445078" y="2064954"/>
            <a:chExt cx="3982900" cy="1226332"/>
          </a:xfrm>
        </p:grpSpPr>
        <p:pic>
          <p:nvPicPr>
            <p:cNvPr id="1028" name="Picture 4" descr="11,678 Big Bus Icon Royalty-Free Images, Stock Photos ...">
              <a:extLst>
                <a:ext uri="{FF2B5EF4-FFF2-40B4-BE49-F238E27FC236}">
                  <a16:creationId xmlns:a16="http://schemas.microsoft.com/office/drawing/2014/main" id="{543D51E3-888A-AD38-8F6F-E834B1D6EB13}"/>
                </a:ext>
              </a:extLst>
            </p:cNvPr>
            <p:cNvPicPr>
              <a:picLocks noChangeAspect="1" noChangeArrowheads="1"/>
            </p:cNvPicPr>
            <p:nvPr/>
          </p:nvPicPr>
          <p:blipFill rotWithShape="1">
            <a:blip r:embed="rId2">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t="35838" b="32459"/>
            <a:stretch/>
          </p:blipFill>
          <p:spPr bwMode="auto">
            <a:xfrm flipH="1">
              <a:off x="1380301" y="2791978"/>
              <a:ext cx="2362496" cy="4993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300+ Bus Side View Stock Photos, Pictures &amp; Royalty-Free Images - iStock  | School bus side view, City bus side view, Shuttle bus side view">
              <a:extLst>
                <a:ext uri="{FF2B5EF4-FFF2-40B4-BE49-F238E27FC236}">
                  <a16:creationId xmlns:a16="http://schemas.microsoft.com/office/drawing/2014/main" id="{1F032253-D3AE-1C8A-6779-412165D799B2}"/>
                </a:ext>
              </a:extLst>
            </p:cNvPr>
            <p:cNvPicPr>
              <a:picLocks noChangeAspect="1" noChangeArrowheads="1"/>
            </p:cNvPicPr>
            <p:nvPr/>
          </p:nvPicPr>
          <p:blipFill rotWithShape="1">
            <a:blip r:embed="rId3">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l="3747" t="28839" r="4667" b="30326"/>
            <a:stretch/>
          </p:blipFill>
          <p:spPr bwMode="auto">
            <a:xfrm flipH="1">
              <a:off x="1457705" y="2065462"/>
              <a:ext cx="1579534" cy="4695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D50037-BA75-4A69-D6B1-C495D75EF2A6}"/>
                </a:ext>
              </a:extLst>
            </p:cNvPr>
            <p:cNvSpPr txBox="1"/>
            <p:nvPr/>
          </p:nvSpPr>
          <p:spPr>
            <a:xfrm>
              <a:off x="445078" y="2064954"/>
              <a:ext cx="1090748" cy="369332"/>
            </a:xfrm>
            <a:prstGeom prst="rect">
              <a:avLst/>
            </a:prstGeom>
            <a:noFill/>
          </p:spPr>
          <p:txBody>
            <a:bodyPr wrap="square" rtlCol="0">
              <a:spAutoFit/>
            </a:bodyPr>
            <a:lstStyle/>
            <a:p>
              <a:r>
                <a:rPr lang="en-US" dirty="0"/>
                <a:t>BUS T-I</a:t>
              </a:r>
            </a:p>
          </p:txBody>
        </p:sp>
        <p:sp>
          <p:nvSpPr>
            <p:cNvPr id="6" name="TextBox 5">
              <a:extLst>
                <a:ext uri="{FF2B5EF4-FFF2-40B4-BE49-F238E27FC236}">
                  <a16:creationId xmlns:a16="http://schemas.microsoft.com/office/drawing/2014/main" id="{B9702E6E-43DD-9303-36F7-EC4CF8102527}"/>
                </a:ext>
              </a:extLst>
            </p:cNvPr>
            <p:cNvSpPr txBox="1"/>
            <p:nvPr/>
          </p:nvSpPr>
          <p:spPr>
            <a:xfrm>
              <a:off x="445078" y="2787921"/>
              <a:ext cx="1132687" cy="369332"/>
            </a:xfrm>
            <a:prstGeom prst="rect">
              <a:avLst/>
            </a:prstGeom>
            <a:noFill/>
          </p:spPr>
          <p:txBody>
            <a:bodyPr wrap="square">
              <a:spAutoFit/>
            </a:bodyPr>
            <a:lstStyle/>
            <a:p>
              <a:r>
                <a:rPr lang="en-US" dirty="0"/>
                <a:t>BUS T-II</a:t>
              </a:r>
            </a:p>
          </p:txBody>
        </p:sp>
        <p:sp>
          <p:nvSpPr>
            <p:cNvPr id="7" name="TextBox 6">
              <a:extLst>
                <a:ext uri="{FF2B5EF4-FFF2-40B4-BE49-F238E27FC236}">
                  <a16:creationId xmlns:a16="http://schemas.microsoft.com/office/drawing/2014/main" id="{3287437A-B970-65CD-B18A-CD5AB3240EA7}"/>
                </a:ext>
              </a:extLst>
            </p:cNvPr>
            <p:cNvSpPr txBox="1"/>
            <p:nvPr/>
          </p:nvSpPr>
          <p:spPr>
            <a:xfrm>
              <a:off x="3616240" y="2082442"/>
              <a:ext cx="789669" cy="369332"/>
            </a:xfrm>
            <a:prstGeom prst="rect">
              <a:avLst/>
            </a:prstGeom>
            <a:noFill/>
          </p:spPr>
          <p:txBody>
            <a:bodyPr wrap="square" rtlCol="0">
              <a:spAutoFit/>
            </a:bodyPr>
            <a:lstStyle/>
            <a:p>
              <a:r>
                <a:rPr lang="en-US" dirty="0"/>
                <a:t>X 600</a:t>
              </a:r>
            </a:p>
          </p:txBody>
        </p:sp>
        <p:sp>
          <p:nvSpPr>
            <p:cNvPr id="8" name="TextBox 7">
              <a:extLst>
                <a:ext uri="{FF2B5EF4-FFF2-40B4-BE49-F238E27FC236}">
                  <a16:creationId xmlns:a16="http://schemas.microsoft.com/office/drawing/2014/main" id="{FEB19F6C-E17D-7B11-8D7B-CFE4E4B30721}"/>
                </a:ext>
              </a:extLst>
            </p:cNvPr>
            <p:cNvSpPr txBox="1"/>
            <p:nvPr/>
          </p:nvSpPr>
          <p:spPr>
            <a:xfrm>
              <a:off x="3638309" y="2833804"/>
              <a:ext cx="789669" cy="369332"/>
            </a:xfrm>
            <a:prstGeom prst="rect">
              <a:avLst/>
            </a:prstGeom>
            <a:noFill/>
          </p:spPr>
          <p:txBody>
            <a:bodyPr wrap="square" rtlCol="0">
              <a:spAutoFit/>
            </a:bodyPr>
            <a:lstStyle/>
            <a:p>
              <a:r>
                <a:rPr lang="en-US" dirty="0"/>
                <a:t>X 90</a:t>
              </a:r>
            </a:p>
          </p:txBody>
        </p:sp>
      </p:grpSp>
      <p:pic>
        <p:nvPicPr>
          <p:cNvPr id="1032" name="Picture 8" descr="Pedestrian Icons - Free SVG &amp; PNG Pedestrian Images - Noun ...">
            <a:extLst>
              <a:ext uri="{FF2B5EF4-FFF2-40B4-BE49-F238E27FC236}">
                <a16:creationId xmlns:a16="http://schemas.microsoft.com/office/drawing/2014/main" id="{229867FA-0AD3-90EB-EE6E-27FE5511A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12" y="2691178"/>
            <a:ext cx="557763" cy="5577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Pedestrian Icons - Free SVG &amp; PNG Pedestrian Images - Noun ...">
            <a:extLst>
              <a:ext uri="{FF2B5EF4-FFF2-40B4-BE49-F238E27FC236}">
                <a16:creationId xmlns:a16="http://schemas.microsoft.com/office/drawing/2014/main" id="{1FC6FAA4-19C2-AC4A-1949-8B868C76A6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17" y="2989357"/>
            <a:ext cx="557763" cy="5577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Pedestrian Icons - Free SVG &amp; PNG Pedestrian Images - Noun ...">
            <a:extLst>
              <a:ext uri="{FF2B5EF4-FFF2-40B4-BE49-F238E27FC236}">
                <a16:creationId xmlns:a16="http://schemas.microsoft.com/office/drawing/2014/main" id="{B2B87F05-4812-BA9C-56FF-38F637688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78" y="2673000"/>
            <a:ext cx="557763" cy="557763"/>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Brace 11">
            <a:extLst>
              <a:ext uri="{FF2B5EF4-FFF2-40B4-BE49-F238E27FC236}">
                <a16:creationId xmlns:a16="http://schemas.microsoft.com/office/drawing/2014/main" id="{CE77188F-1798-C421-1AA0-A2CA636F974F}"/>
              </a:ext>
            </a:extLst>
          </p:cNvPr>
          <p:cNvSpPr/>
          <p:nvPr/>
        </p:nvSpPr>
        <p:spPr>
          <a:xfrm>
            <a:off x="2015349" y="2407904"/>
            <a:ext cx="261694" cy="108695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CD905586-DC87-8E21-F493-FF31F64FF38D}"/>
              </a:ext>
            </a:extLst>
          </p:cNvPr>
          <p:cNvSpPr txBox="1"/>
          <p:nvPr/>
        </p:nvSpPr>
        <p:spPr>
          <a:xfrm>
            <a:off x="234251" y="4139080"/>
            <a:ext cx="1863123" cy="923330"/>
          </a:xfrm>
          <a:prstGeom prst="rect">
            <a:avLst/>
          </a:prstGeom>
          <a:noFill/>
        </p:spPr>
        <p:txBody>
          <a:bodyPr wrap="square" rtlCol="0">
            <a:spAutoFit/>
          </a:bodyPr>
          <a:lstStyle/>
          <a:p>
            <a:pPr algn="ctr"/>
            <a:r>
              <a:rPr lang="en-US" dirty="0"/>
              <a:t>Riders Demand</a:t>
            </a:r>
          </a:p>
          <a:p>
            <a:pPr algn="ctr"/>
            <a:r>
              <a:rPr lang="en-US" dirty="0"/>
              <a:t>640.000 Daily Users</a:t>
            </a:r>
          </a:p>
        </p:txBody>
      </p:sp>
      <p:pic>
        <p:nvPicPr>
          <p:cNvPr id="1036" name="Picture 12" descr="Road Circle Icons - Free SVG &amp; PNG Road Circle Images - Noun ...">
            <a:extLst>
              <a:ext uri="{FF2B5EF4-FFF2-40B4-BE49-F238E27FC236}">
                <a16:creationId xmlns:a16="http://schemas.microsoft.com/office/drawing/2014/main" id="{BC48EF89-C3E4-98D8-2E8F-1437E6F9D2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922" t="3591" r="4436" b="2193"/>
          <a:stretch/>
        </p:blipFill>
        <p:spPr bwMode="auto">
          <a:xfrm>
            <a:off x="7815461" y="1705048"/>
            <a:ext cx="2870083" cy="291884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1C9EB72-AC10-57E3-C582-8B18EC5DD4B7}"/>
              </a:ext>
            </a:extLst>
          </p:cNvPr>
          <p:cNvPicPr>
            <a:picLocks noChangeAspect="1"/>
          </p:cNvPicPr>
          <p:nvPr/>
        </p:nvPicPr>
        <p:blipFill>
          <a:blip r:embed="rId6">
            <a:clrChange>
              <a:clrFrom>
                <a:srgbClr val="F4F4F6"/>
              </a:clrFrom>
              <a:clrTo>
                <a:srgbClr val="F4F4F6">
                  <a:alpha val="0"/>
                </a:srgbClr>
              </a:clrTo>
            </a:clrChange>
            <a:duotone>
              <a:prstClr val="black"/>
              <a:schemeClr val="accent4">
                <a:tint val="45000"/>
                <a:satMod val="400000"/>
              </a:schemeClr>
            </a:duotone>
          </a:blip>
          <a:stretch>
            <a:fillRect/>
          </a:stretch>
        </p:blipFill>
        <p:spPr>
          <a:xfrm>
            <a:off x="9880144" y="1037219"/>
            <a:ext cx="1188214" cy="924167"/>
          </a:xfrm>
          <a:prstGeom prst="rect">
            <a:avLst/>
          </a:prstGeom>
        </p:spPr>
      </p:pic>
      <p:pic>
        <p:nvPicPr>
          <p:cNvPr id="16" name="Picture 10" descr="Location pointer - Free icons">
            <a:extLst>
              <a:ext uri="{FF2B5EF4-FFF2-40B4-BE49-F238E27FC236}">
                <a16:creationId xmlns:a16="http://schemas.microsoft.com/office/drawing/2014/main" id="{52A70ACE-EBB6-A159-1AEB-D019D009ADB3}"/>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270755" y="744627"/>
            <a:ext cx="348714" cy="34871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66CB87C8-A2E8-70E7-AC6F-32BDD3E644AB}"/>
              </a:ext>
            </a:extLst>
          </p:cNvPr>
          <p:cNvPicPr>
            <a:picLocks noChangeAspect="1"/>
          </p:cNvPicPr>
          <p:nvPr/>
        </p:nvPicPr>
        <p:blipFill>
          <a:blip r:embed="rId6">
            <a:clrChange>
              <a:clrFrom>
                <a:srgbClr val="F4F4F6"/>
              </a:clrFrom>
              <a:clrTo>
                <a:srgbClr val="F4F4F6">
                  <a:alpha val="0"/>
                </a:srgbClr>
              </a:clrTo>
            </a:clrChange>
            <a:duotone>
              <a:prstClr val="black"/>
              <a:schemeClr val="accent4">
                <a:tint val="45000"/>
                <a:satMod val="400000"/>
              </a:schemeClr>
            </a:duotone>
          </a:blip>
          <a:stretch>
            <a:fillRect/>
          </a:stretch>
        </p:blipFill>
        <p:spPr>
          <a:xfrm>
            <a:off x="10685544" y="2522884"/>
            <a:ext cx="1188214" cy="924167"/>
          </a:xfrm>
          <a:prstGeom prst="rect">
            <a:avLst/>
          </a:prstGeom>
        </p:spPr>
      </p:pic>
      <p:pic>
        <p:nvPicPr>
          <p:cNvPr id="18" name="Picture 17">
            <a:extLst>
              <a:ext uri="{FF2B5EF4-FFF2-40B4-BE49-F238E27FC236}">
                <a16:creationId xmlns:a16="http://schemas.microsoft.com/office/drawing/2014/main" id="{13DD012F-83FF-85C1-845F-1A23A48E6EA7}"/>
              </a:ext>
            </a:extLst>
          </p:cNvPr>
          <p:cNvPicPr>
            <a:picLocks noChangeAspect="1"/>
          </p:cNvPicPr>
          <p:nvPr/>
        </p:nvPicPr>
        <p:blipFill>
          <a:blip r:embed="rId6">
            <a:clrChange>
              <a:clrFrom>
                <a:srgbClr val="F4F4F6"/>
              </a:clrFrom>
              <a:clrTo>
                <a:srgbClr val="F4F4F6">
                  <a:alpha val="0"/>
                </a:srgbClr>
              </a:clrTo>
            </a:clrChange>
            <a:duotone>
              <a:prstClr val="black"/>
              <a:schemeClr val="accent2">
                <a:tint val="45000"/>
                <a:satMod val="400000"/>
              </a:schemeClr>
            </a:duotone>
          </a:blip>
          <a:stretch>
            <a:fillRect/>
          </a:stretch>
        </p:blipFill>
        <p:spPr>
          <a:xfrm>
            <a:off x="6483276" y="2186318"/>
            <a:ext cx="1188214" cy="924167"/>
          </a:xfrm>
          <a:prstGeom prst="rect">
            <a:avLst/>
          </a:prstGeom>
        </p:spPr>
      </p:pic>
      <p:pic>
        <p:nvPicPr>
          <p:cNvPr id="19" name="Picture 10" descr="Location pointer - Free icons">
            <a:extLst>
              <a:ext uri="{FF2B5EF4-FFF2-40B4-BE49-F238E27FC236}">
                <a16:creationId xmlns:a16="http://schemas.microsoft.com/office/drawing/2014/main" id="{9D520E09-B63E-C3CB-3B7C-EF58C2CA4ABB}"/>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75468" y="1714332"/>
            <a:ext cx="496805" cy="4968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Location pointer - Free icons">
            <a:extLst>
              <a:ext uri="{FF2B5EF4-FFF2-40B4-BE49-F238E27FC236}">
                <a16:creationId xmlns:a16="http://schemas.microsoft.com/office/drawing/2014/main" id="{4C84CF25-84FF-BB81-B96C-82B8867E2954}"/>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04067" y="2207950"/>
            <a:ext cx="348714" cy="34871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Location pointer - Free icons">
            <a:extLst>
              <a:ext uri="{FF2B5EF4-FFF2-40B4-BE49-F238E27FC236}">
                <a16:creationId xmlns:a16="http://schemas.microsoft.com/office/drawing/2014/main" id="{2BBA98D5-F448-8C3F-504F-B6C020431A16}"/>
              </a:ext>
            </a:extLst>
          </p:cNvPr>
          <p:cNvPicPr>
            <a:picLocks noChangeAspect="1" noChangeArrowheads="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09550" y="3994130"/>
            <a:ext cx="369332" cy="36933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19EC69-0865-A86A-F0F5-53CCFF7FE410}"/>
              </a:ext>
            </a:extLst>
          </p:cNvPr>
          <p:cNvSpPr txBox="1"/>
          <p:nvPr/>
        </p:nvSpPr>
        <p:spPr>
          <a:xfrm>
            <a:off x="8816428" y="2827836"/>
            <a:ext cx="934007" cy="646331"/>
          </a:xfrm>
          <a:prstGeom prst="rect">
            <a:avLst/>
          </a:prstGeom>
          <a:noFill/>
        </p:spPr>
        <p:txBody>
          <a:bodyPr wrap="square" rtlCol="0">
            <a:spAutoFit/>
          </a:bodyPr>
          <a:lstStyle/>
          <a:p>
            <a:pPr algn="ctr"/>
            <a:r>
              <a:rPr lang="en-US" dirty="0"/>
              <a:t>93 Routes</a:t>
            </a:r>
          </a:p>
        </p:txBody>
      </p:sp>
      <p:sp>
        <p:nvSpPr>
          <p:cNvPr id="24" name="TextBox 23">
            <a:extLst>
              <a:ext uri="{FF2B5EF4-FFF2-40B4-BE49-F238E27FC236}">
                <a16:creationId xmlns:a16="http://schemas.microsoft.com/office/drawing/2014/main" id="{49B63153-1295-75C7-7436-A2650454903C}"/>
              </a:ext>
            </a:extLst>
          </p:cNvPr>
          <p:cNvSpPr txBox="1"/>
          <p:nvPr/>
        </p:nvSpPr>
        <p:spPr>
          <a:xfrm>
            <a:off x="6092308" y="3113219"/>
            <a:ext cx="1863123" cy="646331"/>
          </a:xfrm>
          <a:prstGeom prst="rect">
            <a:avLst/>
          </a:prstGeom>
          <a:noFill/>
        </p:spPr>
        <p:txBody>
          <a:bodyPr wrap="square" rtlCol="0">
            <a:spAutoFit/>
          </a:bodyPr>
          <a:lstStyle/>
          <a:p>
            <a:pPr algn="ctr"/>
            <a:r>
              <a:rPr lang="en-US" dirty="0"/>
              <a:t>Start and End of Route circuit</a:t>
            </a:r>
          </a:p>
        </p:txBody>
      </p:sp>
      <p:sp>
        <p:nvSpPr>
          <p:cNvPr id="29" name="TextBox 28">
            <a:extLst>
              <a:ext uri="{FF2B5EF4-FFF2-40B4-BE49-F238E27FC236}">
                <a16:creationId xmlns:a16="http://schemas.microsoft.com/office/drawing/2014/main" id="{71EED8B1-22A7-05EC-5997-E3BE62D5D69B}"/>
              </a:ext>
            </a:extLst>
          </p:cNvPr>
          <p:cNvSpPr txBox="1"/>
          <p:nvPr/>
        </p:nvSpPr>
        <p:spPr>
          <a:xfrm>
            <a:off x="10621447" y="3312959"/>
            <a:ext cx="1273768" cy="369332"/>
          </a:xfrm>
          <a:prstGeom prst="rect">
            <a:avLst/>
          </a:prstGeom>
          <a:noFill/>
        </p:spPr>
        <p:txBody>
          <a:bodyPr wrap="square">
            <a:spAutoFit/>
          </a:bodyPr>
          <a:lstStyle/>
          <a:p>
            <a:pPr algn="ctr"/>
            <a:r>
              <a:rPr lang="en-US" dirty="0"/>
              <a:t>Bus Stops</a:t>
            </a:r>
          </a:p>
        </p:txBody>
      </p:sp>
      <p:sp>
        <p:nvSpPr>
          <p:cNvPr id="31" name="Right Brace 30">
            <a:extLst>
              <a:ext uri="{FF2B5EF4-FFF2-40B4-BE49-F238E27FC236}">
                <a16:creationId xmlns:a16="http://schemas.microsoft.com/office/drawing/2014/main" id="{B81AA0DF-3A73-C753-EC03-666FAE0F0721}"/>
              </a:ext>
            </a:extLst>
          </p:cNvPr>
          <p:cNvSpPr/>
          <p:nvPr/>
        </p:nvSpPr>
        <p:spPr>
          <a:xfrm rot="5400000">
            <a:off x="4038854" y="2161579"/>
            <a:ext cx="306522" cy="365698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2" name="TextBox 31">
            <a:extLst>
              <a:ext uri="{FF2B5EF4-FFF2-40B4-BE49-F238E27FC236}">
                <a16:creationId xmlns:a16="http://schemas.microsoft.com/office/drawing/2014/main" id="{1A1A7910-769C-603E-7204-82955D8AE1DB}"/>
              </a:ext>
            </a:extLst>
          </p:cNvPr>
          <p:cNvSpPr txBox="1"/>
          <p:nvPr/>
        </p:nvSpPr>
        <p:spPr>
          <a:xfrm>
            <a:off x="3601355" y="4143332"/>
            <a:ext cx="1139787" cy="923330"/>
          </a:xfrm>
          <a:prstGeom prst="rect">
            <a:avLst/>
          </a:prstGeom>
          <a:noFill/>
        </p:spPr>
        <p:txBody>
          <a:bodyPr wrap="square" rtlCol="0">
            <a:spAutoFit/>
          </a:bodyPr>
          <a:lstStyle/>
          <a:p>
            <a:pPr algn="ctr"/>
            <a:r>
              <a:rPr lang="en-US" dirty="0"/>
              <a:t>Capacity</a:t>
            </a:r>
          </a:p>
          <a:p>
            <a:pPr algn="ctr"/>
            <a:r>
              <a:rPr lang="en-US" dirty="0"/>
              <a:t>690 Buses</a:t>
            </a:r>
          </a:p>
        </p:txBody>
      </p:sp>
      <p:pic>
        <p:nvPicPr>
          <p:cNvPr id="22" name="Picture 21">
            <a:extLst>
              <a:ext uri="{FF2B5EF4-FFF2-40B4-BE49-F238E27FC236}">
                <a16:creationId xmlns:a16="http://schemas.microsoft.com/office/drawing/2014/main" id="{8B8C4C74-2FD0-A810-CC20-36FC80C1D48F}"/>
              </a:ext>
            </a:extLst>
          </p:cNvPr>
          <p:cNvPicPr>
            <a:picLocks noChangeAspect="1"/>
          </p:cNvPicPr>
          <p:nvPr/>
        </p:nvPicPr>
        <p:blipFill>
          <a:blip r:embed="rId6">
            <a:clrChange>
              <a:clrFrom>
                <a:srgbClr val="F4F4F6"/>
              </a:clrFrom>
              <a:clrTo>
                <a:srgbClr val="F4F4F6">
                  <a:alpha val="0"/>
                </a:srgbClr>
              </a:clrTo>
            </a:clrChange>
            <a:duotone>
              <a:prstClr val="black"/>
              <a:schemeClr val="accent4">
                <a:tint val="45000"/>
                <a:satMod val="400000"/>
              </a:schemeClr>
            </a:duotone>
          </a:blip>
          <a:stretch>
            <a:fillRect/>
          </a:stretch>
        </p:blipFill>
        <p:spPr>
          <a:xfrm>
            <a:off x="9920588" y="4310701"/>
            <a:ext cx="1188214" cy="924167"/>
          </a:xfrm>
          <a:prstGeom prst="rect">
            <a:avLst/>
          </a:prstGeom>
        </p:spPr>
      </p:pic>
      <p:sp>
        <p:nvSpPr>
          <p:cNvPr id="35" name="Right Brace 34">
            <a:extLst>
              <a:ext uri="{FF2B5EF4-FFF2-40B4-BE49-F238E27FC236}">
                <a16:creationId xmlns:a16="http://schemas.microsoft.com/office/drawing/2014/main" id="{8C41C500-B257-F477-DE3C-55592526C944}"/>
              </a:ext>
            </a:extLst>
          </p:cNvPr>
          <p:cNvSpPr/>
          <p:nvPr/>
        </p:nvSpPr>
        <p:spPr>
          <a:xfrm rot="5400000">
            <a:off x="976466" y="3123713"/>
            <a:ext cx="282475" cy="169764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6" name="Right Brace 35">
            <a:extLst>
              <a:ext uri="{FF2B5EF4-FFF2-40B4-BE49-F238E27FC236}">
                <a16:creationId xmlns:a16="http://schemas.microsoft.com/office/drawing/2014/main" id="{E22E9C96-C32A-180E-6225-CF9770B20E4A}"/>
              </a:ext>
            </a:extLst>
          </p:cNvPr>
          <p:cNvSpPr/>
          <p:nvPr/>
        </p:nvSpPr>
        <p:spPr>
          <a:xfrm rot="5400000">
            <a:off x="9073617" y="2645795"/>
            <a:ext cx="282475" cy="531780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7" name="TextBox 36">
            <a:extLst>
              <a:ext uri="{FF2B5EF4-FFF2-40B4-BE49-F238E27FC236}">
                <a16:creationId xmlns:a16="http://schemas.microsoft.com/office/drawing/2014/main" id="{E2FF9C00-6545-9DF7-5917-AB2B5BE7B576}"/>
              </a:ext>
            </a:extLst>
          </p:cNvPr>
          <p:cNvSpPr txBox="1"/>
          <p:nvPr/>
        </p:nvSpPr>
        <p:spPr>
          <a:xfrm>
            <a:off x="6833776" y="5493912"/>
            <a:ext cx="4771152" cy="523220"/>
          </a:xfrm>
          <a:prstGeom prst="rect">
            <a:avLst/>
          </a:prstGeom>
          <a:noFill/>
        </p:spPr>
        <p:txBody>
          <a:bodyPr wrap="square" rtlCol="0">
            <a:spAutoFit/>
          </a:bodyPr>
          <a:lstStyle/>
          <a:p>
            <a:pPr algn="ctr"/>
            <a:r>
              <a:rPr lang="en-US" sz="1400" dirty="0"/>
              <a:t>Routes</a:t>
            </a:r>
          </a:p>
          <a:p>
            <a:pPr algn="ctr"/>
            <a:r>
              <a:rPr lang="en-US" sz="1400" dirty="0"/>
              <a:t>93 Routes, 138Km avg Length Over 78,000 km traveled daily.</a:t>
            </a:r>
          </a:p>
        </p:txBody>
      </p:sp>
      <p:grpSp>
        <p:nvGrpSpPr>
          <p:cNvPr id="39" name="Group 38">
            <a:extLst>
              <a:ext uri="{FF2B5EF4-FFF2-40B4-BE49-F238E27FC236}">
                <a16:creationId xmlns:a16="http://schemas.microsoft.com/office/drawing/2014/main" id="{D54A3C65-78D2-900E-D1FF-BD72DC3A4E74}"/>
              </a:ext>
            </a:extLst>
          </p:cNvPr>
          <p:cNvGrpSpPr/>
          <p:nvPr/>
        </p:nvGrpSpPr>
        <p:grpSpPr>
          <a:xfrm>
            <a:off x="4331035" y="252096"/>
            <a:ext cx="2177980" cy="1580546"/>
            <a:chOff x="9959583" y="147538"/>
            <a:chExt cx="2177980" cy="1580546"/>
          </a:xfrm>
          <a:noFill/>
        </p:grpSpPr>
        <p:graphicFrame>
          <p:nvGraphicFramePr>
            <p:cNvPr id="38" name="Diagram 37">
              <a:extLst>
                <a:ext uri="{FF2B5EF4-FFF2-40B4-BE49-F238E27FC236}">
                  <a16:creationId xmlns:a16="http://schemas.microsoft.com/office/drawing/2014/main" id="{B13EDB77-5CA3-60A7-66D2-CC09A7B3A93F}"/>
                </a:ext>
              </a:extLst>
            </p:cNvPr>
            <p:cNvGraphicFramePr/>
            <p:nvPr>
              <p:extLst>
                <p:ext uri="{D42A27DB-BD31-4B8C-83A1-F6EECF244321}">
                  <p14:modId xmlns:p14="http://schemas.microsoft.com/office/powerpoint/2010/main" val="2673987285"/>
                </p:ext>
              </p:extLst>
            </p:nvPr>
          </p:nvGraphicFramePr>
          <p:xfrm>
            <a:off x="9959583" y="147538"/>
            <a:ext cx="2177980" cy="158054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40" name="Picture 16" descr="Clock Icon Vector Art, Icons, and Graphics for Free Download">
              <a:extLst>
                <a:ext uri="{FF2B5EF4-FFF2-40B4-BE49-F238E27FC236}">
                  <a16:creationId xmlns:a16="http://schemas.microsoft.com/office/drawing/2014/main" id="{64C72269-E5AF-292C-B790-0A04B52823AB}"/>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2073" t="12819" r="12356" b="12770"/>
            <a:stretch/>
          </p:blipFill>
          <p:spPr bwMode="auto">
            <a:xfrm>
              <a:off x="10901159" y="779838"/>
              <a:ext cx="294827" cy="290302"/>
            </a:xfrm>
            <a:prstGeom prst="ellipse">
              <a:avLst/>
            </a:prstGeom>
            <a:grpFill/>
          </p:spPr>
        </p:pic>
      </p:grpSp>
      <p:sp>
        <p:nvSpPr>
          <p:cNvPr id="40" name="Right Brace 39">
            <a:extLst>
              <a:ext uri="{FF2B5EF4-FFF2-40B4-BE49-F238E27FC236}">
                <a16:creationId xmlns:a16="http://schemas.microsoft.com/office/drawing/2014/main" id="{F3F73281-8131-BA4F-0B4D-61CFEA4CB705}"/>
              </a:ext>
            </a:extLst>
          </p:cNvPr>
          <p:cNvSpPr/>
          <p:nvPr/>
        </p:nvSpPr>
        <p:spPr>
          <a:xfrm>
            <a:off x="6026027" y="2299307"/>
            <a:ext cx="261694" cy="138298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5539B8D6-21B7-F208-4CBD-DD024DB9331A}"/>
              </a:ext>
            </a:extLst>
          </p:cNvPr>
          <p:cNvCxnSpPr>
            <a:cxnSpLocks/>
          </p:cNvCxnSpPr>
          <p:nvPr/>
        </p:nvCxnSpPr>
        <p:spPr>
          <a:xfrm flipV="1">
            <a:off x="7077383" y="244654"/>
            <a:ext cx="4087922" cy="667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92ED5597-68A1-A62A-E256-BFBD13EBCCDC}"/>
              </a:ext>
            </a:extLst>
          </p:cNvPr>
          <p:cNvSpPr txBox="1"/>
          <p:nvPr/>
        </p:nvSpPr>
        <p:spPr>
          <a:xfrm>
            <a:off x="6399363" y="549076"/>
            <a:ext cx="3031892" cy="1323439"/>
          </a:xfrm>
          <a:prstGeom prst="rect">
            <a:avLst/>
          </a:prstGeom>
          <a:noFill/>
        </p:spPr>
        <p:txBody>
          <a:bodyPr wrap="square" rtlCol="0">
            <a:spAutoFit/>
          </a:bodyPr>
          <a:lstStyle/>
          <a:p>
            <a:pPr marL="285750" indent="-285750">
              <a:buFont typeface="Arial" panose="020B0604020202020204" pitchFamily="34" charset="0"/>
              <a:buChar char="•"/>
            </a:pPr>
            <a:r>
              <a:rPr lang="en-US" sz="1400" noProof="0" dirty="0">
                <a:solidFill>
                  <a:schemeClr val="accent1"/>
                </a:solidFill>
              </a:rPr>
              <a:t>ST: Shift Time</a:t>
            </a:r>
          </a:p>
          <a:p>
            <a:pPr marL="285750" indent="-285750">
              <a:buFont typeface="Arial" panose="020B0604020202020204" pitchFamily="34" charset="0"/>
              <a:buChar char="•"/>
            </a:pPr>
            <a:r>
              <a:rPr lang="en-US" sz="1400" noProof="0" dirty="0">
                <a:solidFill>
                  <a:schemeClr val="accent1"/>
                </a:solidFill>
              </a:rPr>
              <a:t>RTT: Round Trip Time: </a:t>
            </a:r>
          </a:p>
          <a:p>
            <a:pPr marL="742950" lvl="1" indent="-285750">
              <a:buFont typeface="Arial" panose="020B0604020202020204" pitchFamily="34" charset="0"/>
              <a:buChar char="•"/>
            </a:pPr>
            <a:r>
              <a:rPr lang="en-US" sz="1400" dirty="0">
                <a:solidFill>
                  <a:schemeClr val="accent1"/>
                </a:solidFill>
              </a:rPr>
              <a:t>T: Trip Factor → ST / RTT</a:t>
            </a:r>
            <a:endParaRPr lang="en-US" sz="1400" noProof="0" dirty="0">
              <a:solidFill>
                <a:schemeClr val="accent1"/>
              </a:solidFill>
            </a:endParaRPr>
          </a:p>
          <a:p>
            <a:pPr marL="285750" indent="-285750">
              <a:buFont typeface="Arial" panose="020B0604020202020204" pitchFamily="34" charset="0"/>
              <a:buChar char="•"/>
            </a:pPr>
            <a:r>
              <a:rPr lang="en-US" sz="1400" noProof="0" dirty="0">
                <a:solidFill>
                  <a:schemeClr val="accent1"/>
                </a:solidFill>
              </a:rPr>
              <a:t>MWT: Max Wait Time: 30 Mins</a:t>
            </a:r>
          </a:p>
          <a:p>
            <a:pPr marL="742950" lvl="1" indent="-285750">
              <a:buFont typeface="Arial" panose="020B0604020202020204" pitchFamily="34" charset="0"/>
              <a:buChar char="•"/>
            </a:pPr>
            <a:r>
              <a:rPr lang="en-US" sz="1000" noProof="0" dirty="0"/>
              <a:t>Time between consecutive departures</a:t>
            </a:r>
          </a:p>
          <a:p>
            <a:pPr marL="285750" indent="-285750">
              <a:buFont typeface="Arial" panose="020B0604020202020204" pitchFamily="34" charset="0"/>
              <a:buChar char="•"/>
            </a:pPr>
            <a:endParaRPr lang="en-US" sz="1400" dirty="0">
              <a:solidFill>
                <a:schemeClr val="accent1"/>
              </a:solidFill>
            </a:endParaRPr>
          </a:p>
        </p:txBody>
      </p:sp>
      <p:sp>
        <p:nvSpPr>
          <p:cNvPr id="52" name="TextBox 51">
            <a:extLst>
              <a:ext uri="{FF2B5EF4-FFF2-40B4-BE49-F238E27FC236}">
                <a16:creationId xmlns:a16="http://schemas.microsoft.com/office/drawing/2014/main" id="{77D71A34-AC0F-B50A-CC8E-33D7389121A9}"/>
              </a:ext>
            </a:extLst>
          </p:cNvPr>
          <p:cNvSpPr txBox="1"/>
          <p:nvPr/>
        </p:nvSpPr>
        <p:spPr>
          <a:xfrm>
            <a:off x="2759284" y="5115347"/>
            <a:ext cx="3031892"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accent1"/>
                </a:solidFill>
              </a:rPr>
              <a:t>Cost</a:t>
            </a:r>
            <a:r>
              <a:rPr lang="en-US" sz="1400" noProof="0" dirty="0">
                <a:solidFill>
                  <a:schemeClr val="accent1"/>
                </a:solidFill>
              </a:rPr>
              <a:t>: Bus Type I </a:t>
            </a:r>
            <a:r>
              <a:rPr lang="en-US" sz="1400" dirty="0">
                <a:solidFill>
                  <a:schemeClr val="accent1"/>
                </a:solidFill>
              </a:rPr>
              <a:t>: 2 </a:t>
            </a:r>
            <a:r>
              <a:rPr lang="en-US" sz="1400" dirty="0">
                <a:solidFill>
                  <a:schemeClr val="accent1"/>
                </a:solidFill>
                <a:latin typeface="Lucida Calligraphy" panose="03010101010101010101" pitchFamily="66" charset="0"/>
              </a:rPr>
              <a:t>x</a:t>
            </a:r>
          </a:p>
          <a:p>
            <a:pPr marL="285750" indent="-285750">
              <a:buFont typeface="Arial" panose="020B0604020202020204" pitchFamily="34" charset="0"/>
              <a:buChar char="•"/>
            </a:pPr>
            <a:r>
              <a:rPr lang="en-US" sz="1400" noProof="0" dirty="0">
                <a:solidFill>
                  <a:schemeClr val="accent1"/>
                </a:solidFill>
              </a:rPr>
              <a:t>Cost: Bust Type II: 3 </a:t>
            </a:r>
            <a:r>
              <a:rPr lang="en-US" sz="1400" dirty="0">
                <a:solidFill>
                  <a:schemeClr val="accent1"/>
                </a:solidFill>
                <a:latin typeface="Lucida Calligraphy" panose="03010101010101010101" pitchFamily="66" charset="0"/>
              </a:rPr>
              <a:t>x</a:t>
            </a:r>
          </a:p>
        </p:txBody>
      </p:sp>
      <p:sp>
        <p:nvSpPr>
          <p:cNvPr id="54" name="TextBox 53">
            <a:extLst>
              <a:ext uri="{FF2B5EF4-FFF2-40B4-BE49-F238E27FC236}">
                <a16:creationId xmlns:a16="http://schemas.microsoft.com/office/drawing/2014/main" id="{6A861031-DDBD-7482-D8B9-6B3A0DE9DFAA}"/>
              </a:ext>
            </a:extLst>
          </p:cNvPr>
          <p:cNvSpPr txBox="1"/>
          <p:nvPr/>
        </p:nvSpPr>
        <p:spPr>
          <a:xfrm>
            <a:off x="8630080" y="-28910"/>
            <a:ext cx="596422" cy="369332"/>
          </a:xfrm>
          <a:prstGeom prst="rect">
            <a:avLst/>
          </a:prstGeom>
          <a:noFill/>
        </p:spPr>
        <p:txBody>
          <a:bodyPr wrap="square">
            <a:spAutoFit/>
          </a:bodyPr>
          <a:lstStyle/>
          <a:p>
            <a:r>
              <a:rPr lang="en-US" sz="1800" noProof="0" dirty="0">
                <a:solidFill>
                  <a:schemeClr val="accent1"/>
                </a:solidFill>
              </a:rPr>
              <a:t>RTT</a:t>
            </a:r>
            <a:endParaRPr lang="en-US" dirty="0"/>
          </a:p>
        </p:txBody>
      </p:sp>
      <p:sp>
        <p:nvSpPr>
          <p:cNvPr id="56" name="TextBox 55">
            <a:extLst>
              <a:ext uri="{FF2B5EF4-FFF2-40B4-BE49-F238E27FC236}">
                <a16:creationId xmlns:a16="http://schemas.microsoft.com/office/drawing/2014/main" id="{774EC3B7-21F7-F34C-C078-B741B6EA6CEE}"/>
              </a:ext>
            </a:extLst>
          </p:cNvPr>
          <p:cNvSpPr txBox="1"/>
          <p:nvPr/>
        </p:nvSpPr>
        <p:spPr>
          <a:xfrm>
            <a:off x="113226" y="5731403"/>
            <a:ext cx="5785685" cy="1061829"/>
          </a:xfrm>
          <a:prstGeom prst="rect">
            <a:avLst/>
          </a:prstGeom>
          <a:noFill/>
        </p:spPr>
        <p:txBody>
          <a:bodyPr wrap="square">
            <a:spAutoFit/>
          </a:bodyPr>
          <a:lstStyle/>
          <a:p>
            <a:pPr marL="285750" indent="-285750">
              <a:buFont typeface="Arial" panose="020B0604020202020204" pitchFamily="34" charset="0"/>
              <a:buChar char="•"/>
            </a:pPr>
            <a:r>
              <a:rPr lang="en-US" sz="1050" dirty="0">
                <a:solidFill>
                  <a:srgbClr val="00B0F0"/>
                </a:solidFill>
              </a:rPr>
              <a:t>Average Fleet Size: 534 buses daily.</a:t>
            </a:r>
          </a:p>
          <a:p>
            <a:pPr marL="285750" indent="-285750">
              <a:buFont typeface="Arial" panose="020B0604020202020204" pitchFamily="34" charset="0"/>
              <a:buChar char="•"/>
            </a:pPr>
            <a:r>
              <a:rPr lang="en-US" sz="1050" dirty="0">
                <a:solidFill>
                  <a:srgbClr val="00B0F0"/>
                </a:solidFill>
              </a:rPr>
              <a:t>Daily Passenger Volume: 640,000 passengers per day.</a:t>
            </a:r>
          </a:p>
          <a:p>
            <a:pPr marL="285750" indent="-285750">
              <a:buFont typeface="Arial" panose="020B0604020202020204" pitchFamily="34" charset="0"/>
              <a:buChar char="•"/>
            </a:pPr>
            <a:r>
              <a:rPr lang="en-US" sz="1050" dirty="0">
                <a:solidFill>
                  <a:srgbClr val="00B0F0"/>
                </a:solidFill>
              </a:rPr>
              <a:t>Total Number of Routes: 110 routes.</a:t>
            </a:r>
          </a:p>
          <a:p>
            <a:pPr marL="285750" indent="-285750">
              <a:buFont typeface="Arial" panose="020B0604020202020204" pitchFamily="34" charset="0"/>
              <a:buChar char="•"/>
            </a:pPr>
            <a:r>
              <a:rPr lang="en-US" sz="1050" dirty="0">
                <a:solidFill>
                  <a:srgbClr val="00B0F0"/>
                </a:solidFill>
              </a:rPr>
              <a:t>Peak Hour Services: Additional peak hour services are operated on 37 routes.</a:t>
            </a:r>
          </a:p>
          <a:p>
            <a:pPr marL="285750" indent="-285750">
              <a:buFont typeface="Arial" panose="020B0604020202020204" pitchFamily="34" charset="0"/>
              <a:buChar char="•"/>
            </a:pPr>
            <a:r>
              <a:rPr lang="en-US" sz="1050" dirty="0">
                <a:solidFill>
                  <a:srgbClr val="00B0F0"/>
                </a:solidFill>
              </a:rPr>
              <a:t>Average Distance per Bus: 138 km per day.</a:t>
            </a:r>
          </a:p>
          <a:p>
            <a:pPr marL="285750" indent="-285750">
              <a:buFont typeface="Arial" panose="020B0604020202020204" pitchFamily="34" charset="0"/>
              <a:buChar char="•"/>
            </a:pPr>
            <a:r>
              <a:rPr lang="en-US" sz="1050" dirty="0">
                <a:solidFill>
                  <a:srgbClr val="00B0F0"/>
                </a:solidFill>
              </a:rPr>
              <a:t>Average Trips per Bus: 61.50 trips per day.</a:t>
            </a:r>
          </a:p>
        </p:txBody>
      </p:sp>
    </p:spTree>
    <p:extLst>
      <p:ext uri="{BB962C8B-B14F-4D97-AF65-F5344CB8AC3E}">
        <p14:creationId xmlns:p14="http://schemas.microsoft.com/office/powerpoint/2010/main" val="4288061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E544377-09D6-E907-3F68-DE1E313FDCEA}"/>
              </a:ext>
            </a:extLst>
          </p:cNvPr>
          <p:cNvGraphicFramePr>
            <a:graphicFrameLocks noGrp="1"/>
          </p:cNvGraphicFramePr>
          <p:nvPr>
            <p:extLst>
              <p:ext uri="{D42A27DB-BD31-4B8C-83A1-F6EECF244321}">
                <p14:modId xmlns:p14="http://schemas.microsoft.com/office/powerpoint/2010/main" val="3246627260"/>
              </p:ext>
            </p:extLst>
          </p:nvPr>
        </p:nvGraphicFramePr>
        <p:xfrm>
          <a:off x="317241" y="1213306"/>
          <a:ext cx="11288484" cy="1097280"/>
        </p:xfrm>
        <a:graphic>
          <a:graphicData uri="http://schemas.openxmlformats.org/drawingml/2006/table">
            <a:tbl>
              <a:tblPr firstRow="1" firstCol="1" bandRow="1">
                <a:tableStyleId>{5C22544A-7EE6-4342-B048-85BDC9FD1C3A}</a:tableStyleId>
              </a:tblPr>
              <a:tblGrid>
                <a:gridCol w="2598609">
                  <a:extLst>
                    <a:ext uri="{9D8B030D-6E8A-4147-A177-3AD203B41FA5}">
                      <a16:colId xmlns:a16="http://schemas.microsoft.com/office/drawing/2014/main" val="831213000"/>
                    </a:ext>
                  </a:extLst>
                </a:gridCol>
                <a:gridCol w="2282531">
                  <a:extLst>
                    <a:ext uri="{9D8B030D-6E8A-4147-A177-3AD203B41FA5}">
                      <a16:colId xmlns:a16="http://schemas.microsoft.com/office/drawing/2014/main" val="3669823313"/>
                    </a:ext>
                  </a:extLst>
                </a:gridCol>
                <a:gridCol w="2589578">
                  <a:extLst>
                    <a:ext uri="{9D8B030D-6E8A-4147-A177-3AD203B41FA5}">
                      <a16:colId xmlns:a16="http://schemas.microsoft.com/office/drawing/2014/main" val="479332707"/>
                    </a:ext>
                  </a:extLst>
                </a:gridCol>
                <a:gridCol w="3817766">
                  <a:extLst>
                    <a:ext uri="{9D8B030D-6E8A-4147-A177-3AD203B41FA5}">
                      <a16:colId xmlns:a16="http://schemas.microsoft.com/office/drawing/2014/main" val="879089568"/>
                    </a:ext>
                  </a:extLst>
                </a:gridCol>
              </a:tblGrid>
              <a:tr h="0">
                <a:tc>
                  <a:txBody>
                    <a:bodyPr/>
                    <a:lstStyle/>
                    <a:p>
                      <a:pPr marL="0" marR="0">
                        <a:buNone/>
                      </a:pPr>
                      <a:r>
                        <a:rPr lang="en-US" sz="1200">
                          <a:effectLst/>
                        </a:rPr>
                        <a:t>Shift</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Time Interval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Duration (Min.)</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Demand Proportion (%)</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367405456"/>
                  </a:ext>
                </a:extLst>
              </a:tr>
              <a:tr h="0">
                <a:tc>
                  <a:txBody>
                    <a:bodyPr/>
                    <a:lstStyle/>
                    <a:p>
                      <a:pPr marL="0" marR="0">
                        <a:buNone/>
                      </a:pPr>
                      <a:r>
                        <a:rPr lang="en-US" sz="1200">
                          <a:effectLst/>
                        </a:rPr>
                        <a:t>Morning Peak</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6:15-9:30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195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40%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009778870"/>
                  </a:ext>
                </a:extLst>
              </a:tr>
              <a:tr h="0">
                <a:tc>
                  <a:txBody>
                    <a:bodyPr/>
                    <a:lstStyle/>
                    <a:p>
                      <a:pPr marL="0" marR="0">
                        <a:buNone/>
                      </a:pPr>
                      <a:r>
                        <a:rPr lang="en-US" sz="1200">
                          <a:effectLst/>
                        </a:rPr>
                        <a:t>First off-peak</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9:30-15:30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360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20%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050087498"/>
                  </a:ext>
                </a:extLst>
              </a:tr>
              <a:tr h="0">
                <a:tc>
                  <a:txBody>
                    <a:bodyPr/>
                    <a:lstStyle/>
                    <a:p>
                      <a:pPr marL="0" marR="0">
                        <a:buNone/>
                      </a:pPr>
                      <a:r>
                        <a:rPr lang="en-US" sz="1200">
                          <a:effectLst/>
                        </a:rPr>
                        <a:t>Evening peak</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15:30-19:30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240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dirty="0">
                          <a:effectLst/>
                        </a:rPr>
                        <a:t>35%</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64306468"/>
                  </a:ext>
                </a:extLst>
              </a:tr>
              <a:tr h="0">
                <a:tc>
                  <a:txBody>
                    <a:bodyPr/>
                    <a:lstStyle/>
                    <a:p>
                      <a:pPr marL="0" marR="0">
                        <a:buNone/>
                      </a:pPr>
                      <a:r>
                        <a:rPr lang="en-US" sz="1200">
                          <a:effectLst/>
                        </a:rPr>
                        <a:t>Second off-peak</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19:30-21:00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90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291800111"/>
                  </a:ext>
                </a:extLst>
              </a:tr>
              <a:tr h="0">
                <a:tc>
                  <a:txBody>
                    <a:bodyPr/>
                    <a:lstStyle/>
                    <a:p>
                      <a:pPr marL="0" marR="0">
                        <a:buNone/>
                      </a:pPr>
                      <a:r>
                        <a:rPr lang="en-US" sz="1200">
                          <a:effectLst/>
                        </a:rPr>
                        <a:t>Total</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endParaRPr lang="en-US" sz="1100">
                        <a:effectLst/>
                        <a:latin typeface="Calibri" panose="020F0502020204030204" pitchFamily="34" charset="0"/>
                        <a:cs typeface="Arial" panose="020B0604020202020204" pitchFamily="34" charset="0"/>
                      </a:endParaRPr>
                    </a:p>
                  </a:txBody>
                  <a:tcPr marL="68580" marR="68580" marT="0" marB="0"/>
                </a:tc>
                <a:tc>
                  <a:txBody>
                    <a:bodyPr/>
                    <a:lstStyle/>
                    <a:p>
                      <a:pPr marL="0" marR="0">
                        <a:buNone/>
                      </a:pPr>
                      <a:r>
                        <a:rPr lang="en-US" sz="1200">
                          <a:effectLst/>
                        </a:rPr>
                        <a:t>870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buNone/>
                      </a:pPr>
                      <a:r>
                        <a:rPr lang="en-US" sz="1200" dirty="0">
                          <a:effectLst/>
                        </a:rPr>
                        <a:t>100%</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454314823"/>
                  </a:ext>
                </a:extLst>
              </a:tr>
            </a:tbl>
          </a:graphicData>
        </a:graphic>
      </p:graphicFrame>
      <p:pic>
        <p:nvPicPr>
          <p:cNvPr id="5" name="Picture 4">
            <a:extLst>
              <a:ext uri="{FF2B5EF4-FFF2-40B4-BE49-F238E27FC236}">
                <a16:creationId xmlns:a16="http://schemas.microsoft.com/office/drawing/2014/main" id="{A6C79A9A-2A5C-4977-B782-45A532406CFA}"/>
              </a:ext>
            </a:extLst>
          </p:cNvPr>
          <p:cNvPicPr>
            <a:picLocks noChangeAspect="1"/>
          </p:cNvPicPr>
          <p:nvPr/>
        </p:nvPicPr>
        <p:blipFill>
          <a:blip r:embed="rId2"/>
          <a:stretch>
            <a:fillRect/>
          </a:stretch>
        </p:blipFill>
        <p:spPr>
          <a:xfrm>
            <a:off x="401217" y="3234848"/>
            <a:ext cx="6247507" cy="2885707"/>
          </a:xfrm>
          <a:prstGeom prst="rect">
            <a:avLst/>
          </a:prstGeom>
        </p:spPr>
      </p:pic>
      <p:graphicFrame>
        <p:nvGraphicFramePr>
          <p:cNvPr id="6" name="Table 5">
            <a:extLst>
              <a:ext uri="{FF2B5EF4-FFF2-40B4-BE49-F238E27FC236}">
                <a16:creationId xmlns:a16="http://schemas.microsoft.com/office/drawing/2014/main" id="{25F833B7-ECA7-49DA-96F6-944675CAC255}"/>
              </a:ext>
            </a:extLst>
          </p:cNvPr>
          <p:cNvGraphicFramePr>
            <a:graphicFrameLocks noGrp="1"/>
          </p:cNvGraphicFramePr>
          <p:nvPr>
            <p:extLst>
              <p:ext uri="{D42A27DB-BD31-4B8C-83A1-F6EECF244321}">
                <p14:modId xmlns:p14="http://schemas.microsoft.com/office/powerpoint/2010/main" val="1972435972"/>
              </p:ext>
            </p:extLst>
          </p:nvPr>
        </p:nvGraphicFramePr>
        <p:xfrm>
          <a:off x="7128587" y="2814828"/>
          <a:ext cx="4477138" cy="4043172"/>
        </p:xfrm>
        <a:graphic>
          <a:graphicData uri="http://schemas.openxmlformats.org/drawingml/2006/table">
            <a:tbl>
              <a:tblPr firstRow="1" firstCol="1" bandRow="1">
                <a:tableStyleId>{5C22544A-7EE6-4342-B048-85BDC9FD1C3A}</a:tableStyleId>
              </a:tblPr>
              <a:tblGrid>
                <a:gridCol w="696643">
                  <a:extLst>
                    <a:ext uri="{9D8B030D-6E8A-4147-A177-3AD203B41FA5}">
                      <a16:colId xmlns:a16="http://schemas.microsoft.com/office/drawing/2014/main" val="3859720105"/>
                    </a:ext>
                  </a:extLst>
                </a:gridCol>
                <a:gridCol w="502335">
                  <a:extLst>
                    <a:ext uri="{9D8B030D-6E8A-4147-A177-3AD203B41FA5}">
                      <a16:colId xmlns:a16="http://schemas.microsoft.com/office/drawing/2014/main" val="879847732"/>
                    </a:ext>
                  </a:extLst>
                </a:gridCol>
                <a:gridCol w="502335">
                  <a:extLst>
                    <a:ext uri="{9D8B030D-6E8A-4147-A177-3AD203B41FA5}">
                      <a16:colId xmlns:a16="http://schemas.microsoft.com/office/drawing/2014/main" val="1899811621"/>
                    </a:ext>
                  </a:extLst>
                </a:gridCol>
                <a:gridCol w="502335">
                  <a:extLst>
                    <a:ext uri="{9D8B030D-6E8A-4147-A177-3AD203B41FA5}">
                      <a16:colId xmlns:a16="http://schemas.microsoft.com/office/drawing/2014/main" val="2978042010"/>
                    </a:ext>
                  </a:extLst>
                </a:gridCol>
                <a:gridCol w="454877">
                  <a:extLst>
                    <a:ext uri="{9D8B030D-6E8A-4147-A177-3AD203B41FA5}">
                      <a16:colId xmlns:a16="http://schemas.microsoft.com/office/drawing/2014/main" val="268632031"/>
                    </a:ext>
                  </a:extLst>
                </a:gridCol>
                <a:gridCol w="454877">
                  <a:extLst>
                    <a:ext uri="{9D8B030D-6E8A-4147-A177-3AD203B41FA5}">
                      <a16:colId xmlns:a16="http://schemas.microsoft.com/office/drawing/2014/main" val="1451679348"/>
                    </a:ext>
                  </a:extLst>
                </a:gridCol>
                <a:gridCol w="454877">
                  <a:extLst>
                    <a:ext uri="{9D8B030D-6E8A-4147-A177-3AD203B41FA5}">
                      <a16:colId xmlns:a16="http://schemas.microsoft.com/office/drawing/2014/main" val="246864766"/>
                    </a:ext>
                  </a:extLst>
                </a:gridCol>
                <a:gridCol w="454877">
                  <a:extLst>
                    <a:ext uri="{9D8B030D-6E8A-4147-A177-3AD203B41FA5}">
                      <a16:colId xmlns:a16="http://schemas.microsoft.com/office/drawing/2014/main" val="3594001250"/>
                    </a:ext>
                  </a:extLst>
                </a:gridCol>
                <a:gridCol w="453982">
                  <a:extLst>
                    <a:ext uri="{9D8B030D-6E8A-4147-A177-3AD203B41FA5}">
                      <a16:colId xmlns:a16="http://schemas.microsoft.com/office/drawing/2014/main" val="275784719"/>
                    </a:ext>
                  </a:extLst>
                </a:gridCol>
              </a:tblGrid>
              <a:tr h="190500">
                <a:tc>
                  <a:txBody>
                    <a:bodyPr/>
                    <a:lstStyle/>
                    <a:p>
                      <a:pPr marL="0" marR="0" indent="0" algn="ctr">
                        <a:lnSpc>
                          <a:spcPct val="200000"/>
                        </a:lnSpc>
                        <a:spcAft>
                          <a:spcPts val="800"/>
                        </a:spcAft>
                        <a:buNone/>
                      </a:pPr>
                      <a:r>
                        <a:rPr lang="en-US" sz="1100">
                          <a:effectLst/>
                        </a:rPr>
                        <a:t>Route</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D1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D2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D3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D4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T1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T2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T4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113559340"/>
                  </a:ext>
                </a:extLst>
              </a:tr>
              <a:tr h="190500">
                <a:tc>
                  <a:txBody>
                    <a:bodyPr/>
                    <a:lstStyle/>
                    <a:p>
                      <a:pPr marL="0" marR="0" indent="0" algn="ctr">
                        <a:lnSpc>
                          <a:spcPct val="200000"/>
                        </a:lnSpc>
                        <a:spcAft>
                          <a:spcPts val="800"/>
                        </a:spcAft>
                        <a:buNone/>
                      </a:pPr>
                      <a:r>
                        <a:rPr lang="en-US" sz="1100">
                          <a:effectLst/>
                        </a:rPr>
                        <a:t>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1650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825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1444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206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008271074"/>
                  </a:ext>
                </a:extLst>
              </a:tr>
              <a:tr h="190500">
                <a:tc>
                  <a:txBody>
                    <a:bodyPr/>
                    <a:lstStyle/>
                    <a:p>
                      <a:pPr marL="0" marR="0" indent="0" algn="ctr">
                        <a:lnSpc>
                          <a:spcPct val="200000"/>
                        </a:lnSpc>
                        <a:spcAft>
                          <a:spcPts val="800"/>
                        </a:spcAft>
                        <a:buNone/>
                      </a:pPr>
                      <a:r>
                        <a:rPr lang="en-US" sz="1100">
                          <a:effectLst/>
                        </a:rPr>
                        <a:t>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1399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699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1224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175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903436522"/>
                  </a:ext>
                </a:extLst>
              </a:tr>
              <a:tr h="190500">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4412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2206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3861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552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796382271"/>
                  </a:ext>
                </a:extLst>
              </a:tr>
              <a:tr h="190500">
                <a:tc>
                  <a:txBody>
                    <a:bodyPr/>
                    <a:lstStyle/>
                    <a:p>
                      <a:pPr marL="0" marR="0" indent="0" algn="ctr">
                        <a:lnSpc>
                          <a:spcPct val="200000"/>
                        </a:lnSpc>
                        <a:spcAft>
                          <a:spcPts val="800"/>
                        </a:spcAft>
                        <a:buNone/>
                      </a:pPr>
                      <a:r>
                        <a:rPr lang="en-US" sz="1100">
                          <a:effectLst/>
                        </a:rPr>
                        <a:t>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1212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dirty="0">
                          <a:effectLst/>
                        </a:rPr>
                        <a:t>606</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1060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151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798041242"/>
                  </a:ext>
                </a:extLst>
              </a:tr>
              <a:tr h="190500">
                <a:tc>
                  <a:txBody>
                    <a:bodyPr/>
                    <a:lstStyle/>
                    <a:p>
                      <a:pPr marL="0" marR="0" indent="0" algn="ctr">
                        <a:lnSpc>
                          <a:spcPct val="200000"/>
                        </a:lnSpc>
                        <a:spcAft>
                          <a:spcPts val="800"/>
                        </a:spcAft>
                        <a:buNone/>
                      </a:pPr>
                      <a:r>
                        <a:rPr lang="en-US" sz="11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1404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702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1229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176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4062654915"/>
                  </a:ext>
                </a:extLst>
              </a:tr>
              <a:tr h="190500">
                <a:tc>
                  <a:txBody>
                    <a:bodyPr/>
                    <a:lstStyle/>
                    <a:p>
                      <a:pPr marL="0" marR="0" indent="0" algn="ctr">
                        <a:lnSpc>
                          <a:spcPct val="200000"/>
                        </a:lnSpc>
                        <a:spcAft>
                          <a:spcPts val="800"/>
                        </a:spcAft>
                        <a:buNone/>
                      </a:pPr>
                      <a:r>
                        <a:rPr lang="en-US" sz="1100">
                          <a:effectLst/>
                        </a:rPr>
                        <a:t>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443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221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387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524267719"/>
                  </a:ext>
                </a:extLst>
              </a:tr>
              <a:tr h="190500">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1404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702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1229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176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821835364"/>
                  </a:ext>
                </a:extLst>
              </a:tr>
              <a:tr h="190500">
                <a:tc>
                  <a:txBody>
                    <a:bodyPr/>
                    <a:lstStyle/>
                    <a:p>
                      <a:pPr marL="0" marR="0" indent="0" algn="ctr">
                        <a:lnSpc>
                          <a:spcPct val="200000"/>
                        </a:lnSpc>
                        <a:spcAft>
                          <a:spcPts val="800"/>
                        </a:spcAft>
                        <a:buNone/>
                      </a:pPr>
                      <a:r>
                        <a:rPr lang="en-US" sz="1100">
                          <a:effectLst/>
                        </a:rPr>
                        <a:t>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2009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1004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1758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251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866646984"/>
                  </a:ext>
                </a:extLst>
              </a:tr>
              <a:tr h="190500">
                <a:tc>
                  <a:txBody>
                    <a:bodyPr/>
                    <a:lstStyle/>
                    <a:p>
                      <a:pPr marL="0" marR="0" indent="0" algn="ctr">
                        <a:lnSpc>
                          <a:spcPct val="200000"/>
                        </a:lnSpc>
                        <a:spcAft>
                          <a:spcPts val="800"/>
                        </a:spcAft>
                        <a:buNone/>
                      </a:pPr>
                      <a:r>
                        <a:rPr lang="en-US" sz="1100">
                          <a:effectLst/>
                        </a:rPr>
                        <a:t>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1814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907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1588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227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4</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307906128"/>
                  </a:ext>
                </a:extLst>
              </a:tr>
              <a:tr h="190500">
                <a:tc>
                  <a:txBody>
                    <a:bodyPr/>
                    <a:lstStyle/>
                    <a:p>
                      <a:pPr marL="0" marR="0" indent="0" algn="ctr">
                        <a:lnSpc>
                          <a:spcPct val="200000"/>
                        </a:lnSpc>
                        <a:spcAft>
                          <a:spcPts val="800"/>
                        </a:spcAft>
                        <a:buNone/>
                      </a:pPr>
                      <a:r>
                        <a:rPr lang="en-US" sz="1100">
                          <a:effectLst/>
                        </a:rPr>
                        <a:t>10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292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146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255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414001987"/>
                  </a:ext>
                </a:extLst>
              </a:tr>
              <a:tr h="190500">
                <a:tc>
                  <a:txBody>
                    <a:bodyPr/>
                    <a:lstStyle/>
                    <a:p>
                      <a:pPr marL="0" marR="0" indent="0" algn="ctr">
                        <a:lnSpc>
                          <a:spcPct val="200000"/>
                        </a:lnSpc>
                        <a:spcAft>
                          <a:spcPts val="800"/>
                        </a:spcAft>
                        <a:buNone/>
                      </a:pPr>
                      <a:r>
                        <a:rPr lang="en-US" sz="1100">
                          <a:effectLst/>
                        </a:rPr>
                        <a:t>11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497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248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435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62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2858059159"/>
                  </a:ext>
                </a:extLst>
              </a:tr>
              <a:tr h="190500">
                <a:tc>
                  <a:txBody>
                    <a:bodyPr/>
                    <a:lstStyle/>
                    <a:p>
                      <a:pPr marL="0" marR="0" indent="0" algn="ctr">
                        <a:lnSpc>
                          <a:spcPct val="200000"/>
                        </a:lnSpc>
                        <a:spcAft>
                          <a:spcPts val="800"/>
                        </a:spcAft>
                        <a:buNone/>
                      </a:pPr>
                      <a:r>
                        <a:rPr lang="en-US" sz="1100">
                          <a:effectLst/>
                        </a:rPr>
                        <a:t>12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346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173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302</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43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10</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3617994045"/>
                  </a:ext>
                </a:extLst>
              </a:tr>
              <a:tr h="190500">
                <a:tc>
                  <a:txBody>
                    <a:bodyPr/>
                    <a:lstStyle/>
                    <a:p>
                      <a:pPr marL="0" marR="0" indent="0" algn="ctr">
                        <a:lnSpc>
                          <a:spcPct val="200000"/>
                        </a:lnSpc>
                        <a:spcAft>
                          <a:spcPts val="800"/>
                        </a:spcAft>
                        <a:buNone/>
                      </a:pPr>
                      <a:r>
                        <a:rPr lang="en-US" sz="1100">
                          <a:effectLst/>
                        </a:rPr>
                        <a:t>13</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216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108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189</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27</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5</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8</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a:effectLst/>
                        </a:rPr>
                        <a:t>6</a:t>
                      </a:r>
                      <a:endParaRPr lang="en-US" sz="12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tc>
                  <a:txBody>
                    <a:bodyPr/>
                    <a:lstStyle/>
                    <a:p>
                      <a:pPr marL="0" marR="0" indent="0" algn="ctr">
                        <a:lnSpc>
                          <a:spcPct val="200000"/>
                        </a:lnSpc>
                        <a:spcAft>
                          <a:spcPts val="800"/>
                        </a:spcAft>
                        <a:buNone/>
                      </a:pPr>
                      <a:r>
                        <a:rPr lang="en-US" sz="1100" dirty="0">
                          <a:effectLst/>
                        </a:rPr>
                        <a:t>2</a:t>
                      </a:r>
                      <a:endParaRPr lang="en-US" sz="1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b"/>
                </a:tc>
                <a:extLst>
                  <a:ext uri="{0D108BD9-81ED-4DB2-BD59-A6C34878D82A}">
                    <a16:rowId xmlns:a16="http://schemas.microsoft.com/office/drawing/2014/main" val="1518093918"/>
                  </a:ext>
                </a:extLst>
              </a:tr>
            </a:tbl>
          </a:graphicData>
        </a:graphic>
      </p:graphicFrame>
      <p:sp>
        <p:nvSpPr>
          <p:cNvPr id="7" name="TextBox 6">
            <a:extLst>
              <a:ext uri="{FF2B5EF4-FFF2-40B4-BE49-F238E27FC236}">
                <a16:creationId xmlns:a16="http://schemas.microsoft.com/office/drawing/2014/main" id="{93CAA22A-2DEE-082B-E987-854DBC069B9A}"/>
              </a:ext>
            </a:extLst>
          </p:cNvPr>
          <p:cNvSpPr txBox="1"/>
          <p:nvPr/>
        </p:nvSpPr>
        <p:spPr>
          <a:xfrm>
            <a:off x="679579" y="434868"/>
            <a:ext cx="3268074" cy="584775"/>
          </a:xfrm>
          <a:prstGeom prst="rect">
            <a:avLst/>
          </a:prstGeom>
          <a:noFill/>
        </p:spPr>
        <p:txBody>
          <a:bodyPr wrap="none" rtlCol="0">
            <a:spAutoFit/>
          </a:bodyPr>
          <a:lstStyle/>
          <a:p>
            <a:r>
              <a:rPr lang="en-US" sz="3200" dirty="0"/>
              <a:t>Demand Dataset</a:t>
            </a:r>
          </a:p>
        </p:txBody>
      </p:sp>
    </p:spTree>
    <p:extLst>
      <p:ext uri="{BB962C8B-B14F-4D97-AF65-F5344CB8AC3E}">
        <p14:creationId xmlns:p14="http://schemas.microsoft.com/office/powerpoint/2010/main" val="3048532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68929E45-8620-41E6-4038-37015E73AF42}"/>
                  </a:ext>
                </a:extLst>
              </p:cNvPr>
              <p:cNvGraphicFramePr>
                <a:graphicFrameLocks noGrp="1"/>
              </p:cNvGraphicFramePr>
              <p:nvPr>
                <p:extLst>
                  <p:ext uri="{D42A27DB-BD31-4B8C-83A1-F6EECF244321}">
                    <p14:modId xmlns:p14="http://schemas.microsoft.com/office/powerpoint/2010/main" val="967499583"/>
                  </p:ext>
                </p:extLst>
              </p:nvPr>
            </p:nvGraphicFramePr>
            <p:xfrm>
              <a:off x="964163" y="447775"/>
              <a:ext cx="10263673" cy="6024679"/>
            </p:xfrm>
            <a:graphic>
              <a:graphicData uri="http://schemas.openxmlformats.org/drawingml/2006/table">
                <a:tbl>
                  <a:tblPr firstRow="1" firstCol="1" bandRow="1">
                    <a:tableStyleId>{5C22544A-7EE6-4342-B048-85BDC9FD1C3A}</a:tableStyleId>
                  </a:tblPr>
                  <a:tblGrid>
                    <a:gridCol w="3001184">
                      <a:extLst>
                        <a:ext uri="{9D8B030D-6E8A-4147-A177-3AD203B41FA5}">
                          <a16:colId xmlns:a16="http://schemas.microsoft.com/office/drawing/2014/main" val="2409329674"/>
                        </a:ext>
                      </a:extLst>
                    </a:gridCol>
                    <a:gridCol w="7262489">
                      <a:extLst>
                        <a:ext uri="{9D8B030D-6E8A-4147-A177-3AD203B41FA5}">
                          <a16:colId xmlns:a16="http://schemas.microsoft.com/office/drawing/2014/main" val="1813451455"/>
                        </a:ext>
                      </a:extLst>
                    </a:gridCol>
                  </a:tblGrid>
                  <a:tr h="116684">
                    <a:tc gridSpan="2">
                      <a:txBody>
                        <a:bodyPr/>
                        <a:lstStyle/>
                        <a:p>
                          <a:pPr marL="0" marR="0">
                            <a:buNone/>
                          </a:pPr>
                          <a:r>
                            <a:rPr lang="en-US" sz="1400">
                              <a:effectLst/>
                            </a:rPr>
                            <a:t>Objective Function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hMerge="1">
                      <a:txBody>
                        <a:bodyPr/>
                        <a:lstStyle/>
                        <a:p>
                          <a:endParaRPr lang="en-US"/>
                        </a:p>
                      </a:txBody>
                      <a:tcPr/>
                    </a:tc>
                    <a:extLst>
                      <a:ext uri="{0D108BD9-81ED-4DB2-BD59-A6C34878D82A}">
                        <a16:rowId xmlns:a16="http://schemas.microsoft.com/office/drawing/2014/main" val="1751008937"/>
                      </a:ext>
                    </a:extLst>
                  </a:tr>
                  <a:tr h="583420">
                    <a:tc>
                      <a:txBody>
                        <a:bodyPr/>
                        <a:lstStyle/>
                        <a:p>
                          <a:pPr marL="0" marR="0">
                            <a:buNone/>
                          </a:pPr>
                          <a:r>
                            <a:rPr lang="en-US" sz="1400" dirty="0">
                              <a:effectLst/>
                            </a:rPr>
                            <a:t>Minimize</a:t>
                          </a:r>
                          <a:endParaRPr lang="en-US" sz="1600" dirty="0">
                            <a:effectLst/>
                          </a:endParaRPr>
                        </a:p>
                        <a:p>
                          <a:pPr marL="0" marR="0">
                            <a:buNone/>
                          </a:pPr>
                          <a:r>
                            <a:rPr lang="en-US" sz="1400" dirty="0">
                              <a:effectLst/>
                            </a:rPr>
                            <a:t>Z: Total Daily trips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pPr marL="0" marR="0">
                            <a:buNone/>
                          </a:pPr>
                          <a14:m>
                            <m:oMathPara xmlns:m="http://schemas.openxmlformats.org/officeDocument/2006/math">
                              <m:oMathParaPr>
                                <m:jc m:val="centerGroup"/>
                              </m:oMathParaPr>
                              <m:oMath xmlns:m="http://schemas.openxmlformats.org/officeDocument/2006/math">
                                <m:r>
                                  <a:rPr lang="en-US" sz="1400">
                                    <a:effectLst/>
                                    <a:latin typeface="Cambria Math" panose="02040503050406030204" pitchFamily="18" charset="0"/>
                                  </a:rPr>
                                  <m:t>𝑍</m:t>
                                </m:r>
                                <m:r>
                                  <a:rPr lang="en-US" sz="1400">
                                    <a:effectLst/>
                                    <a:latin typeface="Cambria Math" panose="02040503050406030204" pitchFamily="18" charset="0"/>
                                  </a:rPr>
                                  <m:t>=</m:t>
                                </m:r>
                                <m:nary>
                                  <m:naryPr>
                                    <m:chr m:val="∑"/>
                                    <m:limLoc m:val="undOvr"/>
                                    <m:ctrlPr>
                                      <a:rPr lang="en-US" sz="1400" i="1">
                                        <a:effectLst/>
                                        <a:latin typeface="Cambria Math" panose="02040503050406030204" pitchFamily="18" charset="0"/>
                                      </a:rPr>
                                    </m:ctrlPr>
                                  </m:naryPr>
                                  <m:sub>
                                    <m:r>
                                      <a:rPr lang="en-US" sz="1400">
                                        <a:effectLst/>
                                        <a:latin typeface="Cambria Math" panose="02040503050406030204" pitchFamily="18" charset="0"/>
                                      </a:rPr>
                                      <m:t>𝑖</m:t>
                                    </m:r>
                                    <m:r>
                                      <a:rPr lang="en-US" sz="1400">
                                        <a:effectLst/>
                                        <a:latin typeface="Cambria Math" panose="02040503050406030204" pitchFamily="18" charset="0"/>
                                      </a:rPr>
                                      <m:t>=1</m:t>
                                    </m:r>
                                  </m:sub>
                                  <m:sup>
                                    <m:r>
                                      <a:rPr lang="en-US" sz="1400">
                                        <a:effectLst/>
                                        <a:latin typeface="Cambria Math" panose="02040503050406030204" pitchFamily="18" charset="0"/>
                                      </a:rPr>
                                      <m:t>93</m:t>
                                    </m:r>
                                  </m:sup>
                                  <m:e>
                                    <m:nary>
                                      <m:naryPr>
                                        <m:chr m:val="∑"/>
                                        <m:limLoc m:val="undOvr"/>
                                        <m:ctrlPr>
                                          <a:rPr lang="en-US" sz="1400" i="1">
                                            <a:effectLst/>
                                            <a:latin typeface="Cambria Math" panose="02040503050406030204" pitchFamily="18" charset="0"/>
                                          </a:rPr>
                                        </m:ctrlPr>
                                      </m:naryPr>
                                      <m:sub>
                                        <m:r>
                                          <a:rPr lang="en-US" sz="1400">
                                            <a:effectLst/>
                                            <a:latin typeface="Cambria Math" panose="02040503050406030204" pitchFamily="18" charset="0"/>
                                          </a:rPr>
                                          <m:t>𝑗</m:t>
                                        </m:r>
                                        <m:r>
                                          <a:rPr lang="en-US" sz="1400">
                                            <a:effectLst/>
                                            <a:latin typeface="Cambria Math" panose="02040503050406030204" pitchFamily="18" charset="0"/>
                                          </a:rPr>
                                          <m:t>=1</m:t>
                                        </m:r>
                                      </m:sub>
                                      <m:sup>
                                        <m:r>
                                          <a:rPr lang="en-US" sz="1400">
                                            <a:effectLst/>
                                            <a:latin typeface="Cambria Math" panose="02040503050406030204" pitchFamily="18" charset="0"/>
                                          </a:rPr>
                                          <m:t>4</m:t>
                                        </m:r>
                                      </m:sup>
                                      <m:e>
                                        <m:r>
                                          <a:rPr lang="en-US" sz="1400">
                                            <a:effectLst/>
                                            <a:latin typeface="Cambria Math" panose="02040503050406030204" pitchFamily="18" charset="0"/>
                                          </a:rPr>
                                          <m:t>(</m:t>
                                        </m:r>
                                      </m:e>
                                    </m:nary>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𝑥</m:t>
                                        </m:r>
                                      </m:e>
                                      <m:sub>
                                        <m:r>
                                          <a:rPr lang="en-US" sz="1400">
                                            <a:effectLst/>
                                            <a:latin typeface="Cambria Math" panose="02040503050406030204" pitchFamily="18" charset="0"/>
                                          </a:rPr>
                                          <m:t>𝑖𝑗</m:t>
                                        </m:r>
                                      </m:sub>
                                    </m:sSub>
                                    <m:r>
                                      <a:rPr lang="en-US" sz="1400">
                                        <a:effectLst/>
                                        <a:latin typeface="Cambria Math" panose="02040503050406030204" pitchFamily="18" charset="0"/>
                                      </a:rPr>
                                      <m:t>+</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𝑦</m:t>
                                        </m:r>
                                      </m:e>
                                      <m:sub>
                                        <m:r>
                                          <a:rPr lang="en-US" sz="1400">
                                            <a:effectLst/>
                                            <a:latin typeface="Cambria Math" panose="02040503050406030204" pitchFamily="18" charset="0"/>
                                          </a:rPr>
                                          <m:t>𝑖𝑗</m:t>
                                        </m:r>
                                      </m:sub>
                                    </m:sSub>
                                    <m:r>
                                      <a:rPr lang="en-US" sz="1400">
                                        <a:effectLst/>
                                        <a:latin typeface="Cambria Math" panose="02040503050406030204" pitchFamily="18" charset="0"/>
                                      </a:rPr>
                                      <m:t>) </m:t>
                                    </m:r>
                                  </m:e>
                                </m:nary>
                              </m:oMath>
                            </m:oMathPara>
                          </a14:m>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extLst>
                      <a:ext uri="{0D108BD9-81ED-4DB2-BD59-A6C34878D82A}">
                        <a16:rowId xmlns:a16="http://schemas.microsoft.com/office/drawing/2014/main" val="3070117654"/>
                      </a:ext>
                    </a:extLst>
                  </a:tr>
                  <a:tr h="466736">
                    <a:tc>
                      <a:txBody>
                        <a:bodyPr/>
                        <a:lstStyle/>
                        <a:p>
                          <a:pPr marL="0" marR="0">
                            <a:buNone/>
                          </a:pPr>
                          <a:r>
                            <a:rPr lang="en-US" sz="1400">
                              <a:effectLst/>
                            </a:rPr>
                            <a:t>Alternative Minimize</a:t>
                          </a:r>
                          <a:endParaRPr lang="en-US" sz="1600">
                            <a:effectLst/>
                          </a:endParaRPr>
                        </a:p>
                        <a:p>
                          <a:pPr marL="0" marR="0">
                            <a:buNone/>
                          </a:pPr>
                          <a:r>
                            <a:rPr lang="en-US" sz="1400">
                              <a:effectLst/>
                            </a:rPr>
                            <a:t>Z: Total Daily Cost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pPr marL="0" marR="0">
                            <a:buNone/>
                          </a:pPr>
                          <a14:m>
                            <m:oMathPara xmlns:m="http://schemas.openxmlformats.org/officeDocument/2006/math">
                              <m:oMathParaPr>
                                <m:jc m:val="centerGroup"/>
                              </m:oMathParaPr>
                              <m:oMath xmlns:m="http://schemas.openxmlformats.org/officeDocument/2006/math">
                                <m:r>
                                  <a:rPr lang="en-US" sz="1400">
                                    <a:effectLst/>
                                    <a:latin typeface="Cambria Math" panose="02040503050406030204" pitchFamily="18" charset="0"/>
                                  </a:rPr>
                                  <m:t>𝑍</m:t>
                                </m:r>
                                <m:r>
                                  <a:rPr lang="en-US" sz="1400">
                                    <a:effectLst/>
                                    <a:latin typeface="Cambria Math" panose="02040503050406030204" pitchFamily="18" charset="0"/>
                                  </a:rPr>
                                  <m:t>=</m:t>
                                </m:r>
                                <m:nary>
                                  <m:naryPr>
                                    <m:chr m:val="∑"/>
                                    <m:limLoc m:val="undOvr"/>
                                    <m:ctrlPr>
                                      <a:rPr lang="en-US" sz="1400" i="1">
                                        <a:effectLst/>
                                        <a:latin typeface="Cambria Math" panose="02040503050406030204" pitchFamily="18" charset="0"/>
                                      </a:rPr>
                                    </m:ctrlPr>
                                  </m:naryPr>
                                  <m:sub>
                                    <m:r>
                                      <a:rPr lang="en-US" sz="1400">
                                        <a:effectLst/>
                                        <a:latin typeface="Cambria Math" panose="02040503050406030204" pitchFamily="18" charset="0"/>
                                      </a:rPr>
                                      <m:t>𝑖</m:t>
                                    </m:r>
                                    <m:r>
                                      <a:rPr lang="en-US" sz="1400">
                                        <a:effectLst/>
                                        <a:latin typeface="Cambria Math" panose="02040503050406030204" pitchFamily="18" charset="0"/>
                                      </a:rPr>
                                      <m:t>=1</m:t>
                                    </m:r>
                                  </m:sub>
                                  <m:sup>
                                    <m:r>
                                      <a:rPr lang="en-US" sz="1400">
                                        <a:effectLst/>
                                        <a:latin typeface="Cambria Math" panose="02040503050406030204" pitchFamily="18" charset="0"/>
                                      </a:rPr>
                                      <m:t>93</m:t>
                                    </m:r>
                                  </m:sup>
                                  <m:e>
                                    <m:nary>
                                      <m:naryPr>
                                        <m:chr m:val="∑"/>
                                        <m:limLoc m:val="undOvr"/>
                                        <m:ctrlPr>
                                          <a:rPr lang="en-US" sz="1400" i="1">
                                            <a:effectLst/>
                                            <a:latin typeface="Cambria Math" panose="02040503050406030204" pitchFamily="18" charset="0"/>
                                          </a:rPr>
                                        </m:ctrlPr>
                                      </m:naryPr>
                                      <m:sub>
                                        <m:r>
                                          <a:rPr lang="en-US" sz="1400">
                                            <a:effectLst/>
                                            <a:latin typeface="Cambria Math" panose="02040503050406030204" pitchFamily="18" charset="0"/>
                                          </a:rPr>
                                          <m:t>𝑗</m:t>
                                        </m:r>
                                        <m:r>
                                          <a:rPr lang="en-US" sz="1400">
                                            <a:effectLst/>
                                            <a:latin typeface="Cambria Math" panose="02040503050406030204" pitchFamily="18" charset="0"/>
                                          </a:rPr>
                                          <m:t>=1</m:t>
                                        </m:r>
                                      </m:sub>
                                      <m:sup>
                                        <m:r>
                                          <a:rPr lang="en-US" sz="1400">
                                            <a:effectLst/>
                                            <a:latin typeface="Cambria Math" panose="02040503050406030204" pitchFamily="18" charset="0"/>
                                          </a:rPr>
                                          <m:t>4</m:t>
                                        </m:r>
                                      </m:sup>
                                      <m:e>
                                        <m:r>
                                          <a:rPr lang="en-US" sz="1400">
                                            <a:effectLst/>
                                            <a:latin typeface="Cambria Math" panose="02040503050406030204" pitchFamily="18" charset="0"/>
                                          </a:rPr>
                                          <m:t>(</m:t>
                                        </m:r>
                                      </m:e>
                                    </m:nary>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𝐶𝑜𝑠</m:t>
                                        </m:r>
                                        <m:r>
                                          <a:rPr lang="en-US" sz="1400">
                                            <a:effectLst/>
                                            <a:latin typeface="Cambria Math" panose="02040503050406030204" pitchFamily="18" charset="0"/>
                                          </a:rPr>
                                          <m:t>1.</m:t>
                                        </m:r>
                                        <m:r>
                                          <a:rPr lang="en-US" sz="1400">
                                            <a:effectLst/>
                                            <a:latin typeface="Cambria Math" panose="02040503050406030204" pitchFamily="18" charset="0"/>
                                          </a:rPr>
                                          <m:t>𝑥</m:t>
                                        </m:r>
                                      </m:e>
                                      <m:sub>
                                        <m:r>
                                          <a:rPr lang="en-US" sz="1400">
                                            <a:effectLst/>
                                            <a:latin typeface="Cambria Math" panose="02040503050406030204" pitchFamily="18" charset="0"/>
                                          </a:rPr>
                                          <m:t>𝑖𝑗</m:t>
                                        </m:r>
                                      </m:sub>
                                    </m:sSub>
                                    <m:r>
                                      <a:rPr lang="en-US" sz="1400">
                                        <a:effectLst/>
                                        <a:latin typeface="Cambria Math" panose="02040503050406030204" pitchFamily="18" charset="0"/>
                                      </a:rPr>
                                      <m:t>+</m:t>
                                    </m:r>
                                    <m:r>
                                      <m:rPr>
                                        <m:sty m:val="p"/>
                                      </m:rPr>
                                      <a:rPr lang="en-US" sz="1400">
                                        <a:effectLst/>
                                        <a:latin typeface="Cambria Math" panose="02040503050406030204" pitchFamily="18" charset="0"/>
                                      </a:rPr>
                                      <m:t>Cos</m:t>
                                    </m:r>
                                    <m:r>
                                      <a:rPr lang="en-US" sz="1400">
                                        <a:effectLst/>
                                        <a:latin typeface="Cambria Math" panose="02040503050406030204" pitchFamily="18" charset="0"/>
                                      </a:rPr>
                                      <m:t>2.</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𝑦</m:t>
                                        </m:r>
                                      </m:e>
                                      <m:sub>
                                        <m:r>
                                          <a:rPr lang="en-US" sz="1400">
                                            <a:effectLst/>
                                            <a:latin typeface="Cambria Math" panose="02040503050406030204" pitchFamily="18" charset="0"/>
                                          </a:rPr>
                                          <m:t>𝑖𝑗</m:t>
                                        </m:r>
                                      </m:sub>
                                    </m:sSub>
                                    <m:r>
                                      <a:rPr lang="en-US" sz="1400">
                                        <a:effectLst/>
                                        <a:latin typeface="Cambria Math" panose="02040503050406030204" pitchFamily="18" charset="0"/>
                                      </a:rPr>
                                      <m:t>) </m:t>
                                    </m:r>
                                  </m:e>
                                </m:nary>
                              </m:oMath>
                            </m:oMathPara>
                          </a14:m>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extLst>
                      <a:ext uri="{0D108BD9-81ED-4DB2-BD59-A6C34878D82A}">
                        <a16:rowId xmlns:a16="http://schemas.microsoft.com/office/drawing/2014/main" val="1153884205"/>
                      </a:ext>
                    </a:extLst>
                  </a:tr>
                  <a:tr h="116684">
                    <a:tc gridSpan="2">
                      <a:txBody>
                        <a:bodyPr/>
                        <a:lstStyle/>
                        <a:p>
                          <a:pPr marL="0" marR="0">
                            <a:buNone/>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Constraints</a:t>
                          </a:r>
                        </a:p>
                      </a:txBody>
                      <a:tcPr marL="52508" marR="52508" marT="0" marB="0"/>
                    </a:tc>
                    <a:tc hMerge="1">
                      <a:txBody>
                        <a:bodyPr/>
                        <a:lstStyle/>
                        <a:p>
                          <a:endParaRPr lang="en-US"/>
                        </a:p>
                      </a:txBody>
                      <a:tcPr/>
                    </a:tc>
                    <a:extLst>
                      <a:ext uri="{0D108BD9-81ED-4DB2-BD59-A6C34878D82A}">
                        <a16:rowId xmlns:a16="http://schemas.microsoft.com/office/drawing/2014/main" val="1458188910"/>
                      </a:ext>
                    </a:extLst>
                  </a:tr>
                  <a:tr h="466736">
                    <a:tc>
                      <a:txBody>
                        <a:bodyPr/>
                        <a:lstStyle/>
                        <a:p>
                          <a:pPr marL="0" marR="0">
                            <a:buNone/>
                          </a:pPr>
                          <a:r>
                            <a:rPr lang="en-US" sz="1400">
                              <a:effectLst/>
                            </a:rPr>
                            <a:t>Demand Satisfaction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pPr marL="0" marR="0">
                            <a:buNone/>
                          </a:pPr>
                          <a14:m>
                            <m:oMath xmlns:m="http://schemas.openxmlformats.org/officeDocument/2006/math">
                              <m:d>
                                <m:dPr>
                                  <m:ctrlPr>
                                    <a:rPr lang="en-US" sz="1400" i="1">
                                      <a:effectLst/>
                                      <a:latin typeface="Cambria Math" panose="02040503050406030204" pitchFamily="18" charset="0"/>
                                    </a:rPr>
                                  </m:ctrlPr>
                                </m:dPr>
                                <m:e>
                                  <m:sSub>
                                    <m:sSubPr>
                                      <m:ctrlPr>
                                        <a:rPr lang="en-US" sz="1400" i="1">
                                          <a:effectLst/>
                                          <a:latin typeface="Cambria Math" panose="02040503050406030204" pitchFamily="18" charset="0"/>
                                        </a:rPr>
                                      </m:ctrlPr>
                                    </m:sSubPr>
                                    <m:e>
                                      <m:r>
                                        <m:rPr>
                                          <m:sty m:val="p"/>
                                        </m:rPr>
                                        <a:rPr lang="es-419" sz="1400">
                                          <a:effectLst/>
                                          <a:latin typeface="Cambria Math" panose="02040503050406030204" pitchFamily="18" charset="0"/>
                                        </a:rPr>
                                        <m:t>C</m:t>
                                      </m:r>
                                      <m:r>
                                        <a:rPr lang="es-419" sz="1400">
                                          <a:effectLst/>
                                          <a:latin typeface="Cambria Math" panose="02040503050406030204" pitchFamily="18" charset="0"/>
                                        </a:rPr>
                                        <m:t>1 × </m:t>
                                      </m:r>
                                      <m:r>
                                        <m:rPr>
                                          <m:sty m:val="p"/>
                                        </m:rPr>
                                        <a:rPr lang="es-419" sz="1400">
                                          <a:effectLst/>
                                          <a:latin typeface="Cambria Math" panose="02040503050406030204" pitchFamily="18" charset="0"/>
                                        </a:rPr>
                                        <m:t>x</m:t>
                                      </m:r>
                                    </m:e>
                                    <m:sub>
                                      <m:r>
                                        <m:rPr>
                                          <m:sty m:val="p"/>
                                        </m:rPr>
                                        <a:rPr lang="es-419" sz="1400">
                                          <a:effectLst/>
                                          <a:latin typeface="Cambria Math" panose="02040503050406030204" pitchFamily="18" charset="0"/>
                                        </a:rPr>
                                        <m:t>ij</m:t>
                                      </m:r>
                                    </m:sub>
                                  </m:sSub>
                                  <m:r>
                                    <a:rPr lang="es-419" sz="1400">
                                      <a:effectLst/>
                                      <a:latin typeface="Cambria Math" panose="02040503050406030204" pitchFamily="18" charset="0"/>
                                    </a:rPr>
                                    <m:t>+</m:t>
                                  </m:r>
                                  <m:sSub>
                                    <m:sSubPr>
                                      <m:ctrlPr>
                                        <a:rPr lang="en-US" sz="1400" i="1">
                                          <a:effectLst/>
                                          <a:latin typeface="Cambria Math" panose="02040503050406030204" pitchFamily="18" charset="0"/>
                                        </a:rPr>
                                      </m:ctrlPr>
                                    </m:sSubPr>
                                    <m:e>
                                      <m:r>
                                        <m:rPr>
                                          <m:sty m:val="p"/>
                                        </m:rPr>
                                        <a:rPr lang="es-419" sz="1400">
                                          <a:effectLst/>
                                          <a:latin typeface="Cambria Math" panose="02040503050406030204" pitchFamily="18" charset="0"/>
                                        </a:rPr>
                                        <m:t>C</m:t>
                                      </m:r>
                                      <m:r>
                                        <a:rPr lang="es-419" sz="1400">
                                          <a:effectLst/>
                                          <a:latin typeface="Cambria Math" panose="02040503050406030204" pitchFamily="18" charset="0"/>
                                        </a:rPr>
                                        <m:t>2 × </m:t>
                                      </m:r>
                                      <m:r>
                                        <m:rPr>
                                          <m:sty m:val="p"/>
                                        </m:rPr>
                                        <a:rPr lang="es-419" sz="1400">
                                          <a:effectLst/>
                                          <a:latin typeface="Cambria Math" panose="02040503050406030204" pitchFamily="18" charset="0"/>
                                        </a:rPr>
                                        <m:t>y</m:t>
                                      </m:r>
                                    </m:e>
                                    <m:sub>
                                      <m:r>
                                        <m:rPr>
                                          <m:sty m:val="p"/>
                                        </m:rPr>
                                        <a:rPr lang="es-419" sz="1400">
                                          <a:effectLst/>
                                          <a:latin typeface="Cambria Math" panose="02040503050406030204" pitchFamily="18" charset="0"/>
                                        </a:rPr>
                                        <m:t>ij</m:t>
                                      </m:r>
                                    </m:sub>
                                  </m:sSub>
                                </m:e>
                              </m:d>
                              <m:r>
                                <a:rPr lang="es-419" sz="1400">
                                  <a:effectLst/>
                                  <a:latin typeface="Cambria Math" panose="02040503050406030204" pitchFamily="18" charset="0"/>
                                </a:rPr>
                                <m:t>≥</m:t>
                              </m:r>
                              <m:sSub>
                                <m:sSubPr>
                                  <m:ctrlPr>
                                    <a:rPr lang="en-US" sz="1400" i="1">
                                      <a:effectLst/>
                                      <a:latin typeface="Cambria Math" panose="02040503050406030204" pitchFamily="18" charset="0"/>
                                    </a:rPr>
                                  </m:ctrlPr>
                                </m:sSubPr>
                                <m:e>
                                  <m:r>
                                    <m:rPr>
                                      <m:sty m:val="p"/>
                                    </m:rPr>
                                    <a:rPr lang="es-419" sz="1400">
                                      <a:effectLst/>
                                      <a:latin typeface="Cambria Math" panose="02040503050406030204" pitchFamily="18" charset="0"/>
                                    </a:rPr>
                                    <m:t>D</m:t>
                                  </m:r>
                                </m:e>
                                <m:sub>
                                  <m:r>
                                    <m:rPr>
                                      <m:sty m:val="p"/>
                                    </m:rPr>
                                    <a:rPr lang="es-419" sz="1400">
                                      <a:effectLst/>
                                      <a:latin typeface="Cambria Math" panose="02040503050406030204" pitchFamily="18" charset="0"/>
                                    </a:rPr>
                                    <m:t>ij</m:t>
                                  </m:r>
                                  <m:r>
                                    <a:rPr lang="es-419" sz="1400">
                                      <a:effectLst/>
                                      <a:latin typeface="Cambria Math" panose="02040503050406030204" pitchFamily="18" charset="0"/>
                                    </a:rPr>
                                    <m:t> </m:t>
                                  </m:r>
                                </m:sub>
                              </m:sSub>
                              <m:r>
                                <a:rPr lang="es-419" sz="1400">
                                  <a:effectLst/>
                                  <a:latin typeface="Cambria Math" panose="02040503050406030204" pitchFamily="18" charset="0"/>
                                </a:rPr>
                                <m:t>, </m:t>
                              </m:r>
                            </m:oMath>
                          </a14:m>
                          <a:r>
                            <a:rPr lang="es-419" sz="1400" dirty="0">
                              <a:effectLst/>
                            </a:rPr>
                            <a:t>∀</a:t>
                          </a:r>
                          <a:r>
                            <a:rPr lang="es-419" sz="1400" dirty="0" err="1">
                              <a:effectLst/>
                            </a:rPr>
                            <a:t>i,j</a:t>
                          </a:r>
                          <a:r>
                            <a:rPr lang="es-419" sz="1400" dirty="0">
                              <a:effectLst/>
                            </a:rPr>
                            <a:t>                                     (1)</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extLst>
                      <a:ext uri="{0D108BD9-81ED-4DB2-BD59-A6C34878D82A}">
                        <a16:rowId xmlns:a16="http://schemas.microsoft.com/office/drawing/2014/main" val="3638434606"/>
                      </a:ext>
                    </a:extLst>
                  </a:tr>
                  <a:tr h="933471">
                    <a:tc>
                      <a:txBody>
                        <a:bodyPr/>
                        <a:lstStyle/>
                        <a:p>
                          <a:pPr marL="0" marR="0">
                            <a:buNone/>
                          </a:pPr>
                          <a:r>
                            <a:rPr lang="en-US" sz="1400">
                              <a:effectLst/>
                            </a:rPr>
                            <a:t>Bus Reuse Constraint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pPr marL="0" marR="0">
                            <a:buNone/>
                          </a:pPr>
                          <a:r>
                            <a:rPr lang="en-US" sz="1400" dirty="0">
                              <a:effectLst/>
                            </a:rPr>
                            <a:t>B1[</a:t>
                          </a:r>
                          <a:r>
                            <a:rPr lang="en-US" sz="1400" dirty="0" err="1">
                              <a:effectLst/>
                            </a:rPr>
                            <a:t>i,j</a:t>
                          </a:r>
                          <a:r>
                            <a:rPr lang="en-US" sz="1400" dirty="0">
                              <a:effectLst/>
                            </a:rPr>
                            <a:t>]×</a:t>
                          </a:r>
                          <a:r>
                            <a:rPr lang="en-US" sz="1400" dirty="0" err="1">
                              <a:effectLst/>
                            </a:rPr>
                            <a:t>Tfactor</a:t>
                          </a:r>
                          <a:r>
                            <a:rPr lang="en-US" sz="1400" dirty="0">
                              <a:effectLst/>
                            </a:rPr>
                            <a:t>​≥x[</a:t>
                          </a:r>
                          <a:r>
                            <a:rPr lang="en-US" sz="1400" dirty="0" err="1">
                              <a:effectLst/>
                            </a:rPr>
                            <a:t>i,j</a:t>
                          </a:r>
                          <a:r>
                            <a:rPr lang="en-US" sz="1400" dirty="0">
                              <a:effectLst/>
                            </a:rPr>
                            <a:t>]                                                               (2)</a:t>
                          </a:r>
                          <a:endParaRPr lang="en-US" sz="1600" dirty="0">
                            <a:effectLst/>
                          </a:endParaRPr>
                        </a:p>
                        <a:p>
                          <a:pPr marL="0" marR="0">
                            <a:buNone/>
                          </a:pPr>
                          <a:r>
                            <a:rPr lang="en-US" sz="1400" dirty="0">
                              <a:effectLst/>
                            </a:rPr>
                            <a:t> </a:t>
                          </a:r>
                          <a:endParaRPr lang="en-US" sz="1600" dirty="0">
                            <a:effectLst/>
                          </a:endParaRPr>
                        </a:p>
                        <a:p>
                          <a:pPr marL="0" marR="0">
                            <a:buNone/>
                          </a:pPr>
                          <a:r>
                            <a:rPr lang="en-US" sz="1400" dirty="0">
                              <a:effectLst/>
                            </a:rPr>
                            <a:t>B2[</a:t>
                          </a:r>
                          <a:r>
                            <a:rPr lang="en-US" sz="1400" dirty="0" err="1">
                              <a:effectLst/>
                            </a:rPr>
                            <a:t>i,j</a:t>
                          </a:r>
                          <a:r>
                            <a:rPr lang="en-US" sz="1400" dirty="0">
                              <a:effectLst/>
                            </a:rPr>
                            <a:t>]×</a:t>
                          </a:r>
                          <a:r>
                            <a:rPr lang="en-US" sz="1400" dirty="0" err="1">
                              <a:effectLst/>
                            </a:rPr>
                            <a:t>Tfactor≥y</a:t>
                          </a:r>
                          <a:r>
                            <a:rPr lang="en-US" sz="1400" dirty="0">
                              <a:effectLst/>
                            </a:rPr>
                            <a:t>[</a:t>
                          </a:r>
                          <a:r>
                            <a:rPr lang="en-US" sz="1400" dirty="0" err="1">
                              <a:effectLst/>
                            </a:rPr>
                            <a:t>i,j</a:t>
                          </a:r>
                          <a:r>
                            <a:rPr lang="en-US" sz="1400" dirty="0">
                              <a:effectLst/>
                            </a:rPr>
                            <a:t>]                                                                (3)</a:t>
                          </a:r>
                          <a:endParaRPr lang="en-US" sz="1600" dirty="0">
                            <a:effectLst/>
                          </a:endParaRPr>
                        </a:p>
                        <a:p>
                          <a:pPr marL="0" marR="0">
                            <a:buNone/>
                          </a:pPr>
                          <a:r>
                            <a:rPr lang="en-US" sz="1400" dirty="0">
                              <a:effectLst/>
                            </a:rPr>
                            <a:t> </a:t>
                          </a:r>
                          <a:endParaRPr lang="en-US" sz="1600" dirty="0">
                            <a:effectLst/>
                          </a:endParaRPr>
                        </a:p>
                        <a:p>
                          <a:pPr marL="0" marR="0">
                            <a:buNone/>
                          </a:pPr>
                          <a:r>
                            <a:rPr lang="en-US" sz="1400" dirty="0">
                              <a:effectLst/>
                            </a:rPr>
                            <a:t>where </a:t>
                          </a:r>
                          <a:r>
                            <a:rPr lang="en-US" sz="1400" dirty="0" err="1">
                              <a:effectLst/>
                            </a:rPr>
                            <a:t>Tfactor</a:t>
                          </a:r>
                          <a:r>
                            <a:rPr lang="en-US" sz="1400" dirty="0">
                              <a:effectLst/>
                            </a:rPr>
                            <a:t>=min(T[</a:t>
                          </a:r>
                          <a:r>
                            <a:rPr lang="en-US" sz="1400" dirty="0" err="1">
                              <a:effectLst/>
                            </a:rPr>
                            <a:t>i,j</a:t>
                          </a:r>
                          <a:r>
                            <a:rPr lang="en-US" sz="1400" dirty="0">
                              <a:effectLst/>
                            </a:rPr>
                            <a:t>],w[j])</a:t>
                          </a:r>
                          <a:endParaRPr lang="en-US" sz="1600" dirty="0">
                            <a:effectLst/>
                          </a:endParaRPr>
                        </a:p>
                        <a:p>
                          <a:pPr marL="0" marR="0">
                            <a:buNone/>
                          </a:pPr>
                          <a:r>
                            <a:rPr lang="en-US" sz="1400" dirty="0">
                              <a:effectLst/>
                            </a:rPr>
                            <a:t> </a:t>
                          </a:r>
                          <a:endParaRPr lang="en-US" sz="1600" dirty="0">
                            <a:effectLst/>
                          </a:endParaRPr>
                        </a:p>
                        <a:p>
                          <a:pPr marL="0" marR="0">
                            <a:buNone/>
                          </a:pPr>
                          <a:r>
                            <a:rPr lang="en-US" sz="1400" dirty="0">
                              <a:effectLst/>
                            </a:rPr>
                            <a:t>ensuring buses can be reused efficiently during a shift.</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extLst>
                      <a:ext uri="{0D108BD9-81ED-4DB2-BD59-A6C34878D82A}">
                        <a16:rowId xmlns:a16="http://schemas.microsoft.com/office/drawing/2014/main" val="3927710142"/>
                      </a:ext>
                    </a:extLst>
                  </a:tr>
                  <a:tr h="745610">
                    <a:tc>
                      <a:txBody>
                        <a:bodyPr/>
                        <a:lstStyle/>
                        <a:p>
                          <a:pPr marL="0" marR="0">
                            <a:buNone/>
                          </a:pPr>
                          <a:r>
                            <a:rPr lang="en-US" sz="1400">
                              <a:effectLst/>
                            </a:rPr>
                            <a:t>Capacity</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nchor="ctr"/>
                    </a:tc>
                    <a:tc>
                      <a:txBody>
                        <a:bodyPr/>
                        <a:lstStyle/>
                        <a:p>
                          <a:pPr marL="0" marR="0">
                            <a:buNone/>
                          </a:pPr>
                          <a:r>
                            <a:rPr lang="en-US" sz="1400" dirty="0">
                              <a:effectLst/>
                            </a:rPr>
                            <a:t> </a:t>
                          </a:r>
                          <a:endParaRPr lang="en-US" sz="1600" dirty="0">
                            <a:effectLst/>
                          </a:endParaRPr>
                        </a:p>
                        <a:p>
                          <a:pPr marL="0" marR="0">
                            <a:buNone/>
                          </a:pPr>
                          <a14:m>
                            <m:oMath xmlns:m="http://schemas.openxmlformats.org/officeDocument/2006/math">
                              <m:nary>
                                <m:naryPr>
                                  <m:chr m:val="∑"/>
                                  <m:limLoc m:val="undOvr"/>
                                  <m:ctrlPr>
                                    <a:rPr lang="en-US" sz="1600" i="1">
                                      <a:effectLst/>
                                      <a:latin typeface="Cambria Math" panose="02040503050406030204" pitchFamily="18" charset="0"/>
                                    </a:rPr>
                                  </m:ctrlPr>
                                </m:naryPr>
                                <m:sub>
                                  <m:r>
                                    <m:rPr>
                                      <m:sty m:val="p"/>
                                    </m:rPr>
                                    <a:rPr lang="en-US" sz="1600">
                                      <a:effectLst/>
                                      <a:latin typeface="Cambria Math" panose="02040503050406030204" pitchFamily="18" charset="0"/>
                                    </a:rPr>
                                    <m:t>i</m:t>
                                  </m:r>
                                  <m:r>
                                    <a:rPr lang="en-US" sz="1600">
                                      <a:effectLst/>
                                      <a:latin typeface="Cambria Math" panose="02040503050406030204" pitchFamily="18" charset="0"/>
                                    </a:rPr>
                                    <m:t>=1</m:t>
                                  </m:r>
                                </m:sub>
                                <m:sup>
                                  <m:r>
                                    <m:rPr>
                                      <m:sty m:val="p"/>
                                    </m:rPr>
                                    <a:rPr lang="en-US" sz="1600">
                                      <a:effectLst/>
                                      <a:latin typeface="Cambria Math" panose="02040503050406030204" pitchFamily="18" charset="0"/>
                                    </a:rPr>
                                    <m:t>R</m:t>
                                  </m:r>
                                </m:sup>
                                <m:e>
                                  <m:nary>
                                    <m:naryPr>
                                      <m:chr m:val="∑"/>
                                      <m:limLoc m:val="undOvr"/>
                                      <m:ctrlPr>
                                        <a:rPr lang="en-US" sz="1600" i="1">
                                          <a:effectLst/>
                                          <a:latin typeface="Cambria Math" panose="02040503050406030204" pitchFamily="18" charset="0"/>
                                        </a:rPr>
                                      </m:ctrlPr>
                                    </m:naryPr>
                                    <m:sub>
                                      <m:r>
                                        <m:rPr>
                                          <m:sty m:val="p"/>
                                        </m:rPr>
                                        <a:rPr lang="en-US" sz="1600">
                                          <a:effectLst/>
                                          <a:latin typeface="Cambria Math" panose="02040503050406030204" pitchFamily="18" charset="0"/>
                                        </a:rPr>
                                        <m:t>j</m:t>
                                      </m:r>
                                      <m:r>
                                        <a:rPr lang="en-US" sz="1600">
                                          <a:effectLst/>
                                          <a:latin typeface="Cambria Math" panose="02040503050406030204" pitchFamily="18" charset="0"/>
                                        </a:rPr>
                                        <m:t>=1</m:t>
                                      </m:r>
                                    </m:sub>
                                    <m:sup>
                                      <m:r>
                                        <m:rPr>
                                          <m:sty m:val="p"/>
                                        </m:rPr>
                                        <a:rPr lang="en-US" sz="1600">
                                          <a:effectLst/>
                                          <a:latin typeface="Cambria Math" panose="02040503050406030204" pitchFamily="18" charset="0"/>
                                        </a:rPr>
                                        <m:t>S</m:t>
                                      </m:r>
                                    </m:sup>
                                    <m:e>
                                      <m:sSub>
                                        <m:sSubPr>
                                          <m:ctrlPr>
                                            <a:rPr lang="en-US" sz="1600" i="1">
                                              <a:effectLst/>
                                              <a:latin typeface="Cambria Math" panose="02040503050406030204" pitchFamily="18" charset="0"/>
                                            </a:rPr>
                                          </m:ctrlPr>
                                        </m:sSubPr>
                                        <m:e>
                                          <m:r>
                                            <a:rPr lang="en-US" sz="1600">
                                              <a:effectLst/>
                                              <a:latin typeface="Cambria Math" panose="02040503050406030204" pitchFamily="18" charset="0"/>
                                            </a:rPr>
                                            <m:t>(</m:t>
                                          </m:r>
                                          <m:r>
                                            <m:rPr>
                                              <m:sty m:val="p"/>
                                            </m:rPr>
                                            <a:rPr lang="en-US" sz="1600">
                                              <a:effectLst/>
                                              <a:latin typeface="Cambria Math" panose="02040503050406030204" pitchFamily="18" charset="0"/>
                                            </a:rPr>
                                            <m:t>B</m:t>
                                          </m:r>
                                          <m:r>
                                            <a:rPr lang="en-US" sz="1600">
                                              <a:effectLst/>
                                              <a:latin typeface="Cambria Math" panose="02040503050406030204" pitchFamily="18" charset="0"/>
                                            </a:rPr>
                                            <m:t>1</m:t>
                                          </m:r>
                                        </m:e>
                                        <m:sub>
                                          <m:r>
                                            <m:rPr>
                                              <m:sty m:val="p"/>
                                            </m:rPr>
                                            <a:rPr lang="en-US" sz="1600">
                                              <a:effectLst/>
                                              <a:latin typeface="Cambria Math" panose="02040503050406030204" pitchFamily="18" charset="0"/>
                                            </a:rPr>
                                            <m:t>ij</m:t>
                                          </m:r>
                                        </m:sub>
                                      </m:sSub>
                                      <m:r>
                                        <a:rPr lang="en-US" sz="1600">
                                          <a:effectLst/>
                                          <a:latin typeface="Cambria Math" panose="02040503050406030204" pitchFamily="18" charset="0"/>
                                        </a:rPr>
                                        <m:t>+</m:t>
                                      </m:r>
                                    </m:e>
                                  </m:nary>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B</m:t>
                                      </m:r>
                                      <m:r>
                                        <a:rPr lang="en-US" sz="1600">
                                          <a:effectLst/>
                                          <a:latin typeface="Cambria Math" panose="02040503050406030204" pitchFamily="18" charset="0"/>
                                        </a:rPr>
                                        <m:t>2</m:t>
                                      </m:r>
                                    </m:e>
                                    <m:sub>
                                      <m:r>
                                        <m:rPr>
                                          <m:sty m:val="p"/>
                                        </m:rPr>
                                        <a:rPr lang="en-US" sz="1600">
                                          <a:effectLst/>
                                          <a:latin typeface="Cambria Math" panose="02040503050406030204" pitchFamily="18" charset="0"/>
                                        </a:rPr>
                                        <m:t>ij</m:t>
                                      </m:r>
                                    </m:sub>
                                  </m:sSub>
                                  <m:r>
                                    <a:rPr lang="en-US" sz="1600">
                                      <a:effectLst/>
                                      <a:latin typeface="Cambria Math" panose="02040503050406030204" pitchFamily="18" charset="0"/>
                                    </a:rPr>
                                    <m:t>)≤</m:t>
                                  </m:r>
                                  <m:d>
                                    <m:dPr>
                                      <m:ctrlPr>
                                        <a:rPr lang="en-US" sz="1600" i="1">
                                          <a:effectLst/>
                                          <a:latin typeface="Cambria Math" panose="02040503050406030204" pitchFamily="18" charset="0"/>
                                        </a:rPr>
                                      </m:ctrlPr>
                                    </m:dPr>
                                    <m:e>
                                      <m:r>
                                        <m:rPr>
                                          <m:sty m:val="p"/>
                                        </m:rPr>
                                        <a:rPr lang="en-US" sz="1600">
                                          <a:effectLst/>
                                          <a:latin typeface="Cambria Math" panose="02040503050406030204" pitchFamily="18" charset="0"/>
                                        </a:rPr>
                                        <m:t>N</m:t>
                                      </m:r>
                                      <m:r>
                                        <a:rPr lang="en-US" sz="1600">
                                          <a:effectLst/>
                                          <a:latin typeface="Cambria Math" panose="02040503050406030204" pitchFamily="18" charset="0"/>
                                        </a:rPr>
                                        <m:t>1+</m:t>
                                      </m:r>
                                      <m:r>
                                        <m:rPr>
                                          <m:sty m:val="p"/>
                                        </m:rPr>
                                        <a:rPr lang="en-US" sz="1600">
                                          <a:effectLst/>
                                          <a:latin typeface="Cambria Math" panose="02040503050406030204" pitchFamily="18" charset="0"/>
                                        </a:rPr>
                                        <m:t>N</m:t>
                                      </m:r>
                                      <m:r>
                                        <a:rPr lang="en-US" sz="1600">
                                          <a:effectLst/>
                                          <a:latin typeface="Cambria Math" panose="02040503050406030204" pitchFamily="18" charset="0"/>
                                        </a:rPr>
                                        <m:t>2</m:t>
                                      </m:r>
                                    </m:e>
                                  </m:d>
                                </m:e>
                              </m:nary>
                            </m:oMath>
                          </a14:m>
                          <a:r>
                            <a:rPr lang="en-US" sz="1600" dirty="0">
                              <a:effectLst/>
                            </a:rPr>
                            <a:t>                                     (4)</a:t>
                          </a:r>
                          <a:endParaRPr lang="en-US" sz="1800" dirty="0">
                            <a:effectLst/>
                          </a:endParaRPr>
                        </a:p>
                        <a:p>
                          <a:pPr marL="0" marR="0">
                            <a:buNone/>
                          </a:pPr>
                          <a14:m>
                            <m:oMath xmlns:m="http://schemas.openxmlformats.org/officeDocument/2006/math">
                              <m:nary>
                                <m:naryPr>
                                  <m:chr m:val="∑"/>
                                  <m:limLoc m:val="undOvr"/>
                                  <m:ctrlPr>
                                    <a:rPr lang="en-US" sz="1600" i="1">
                                      <a:effectLst/>
                                      <a:latin typeface="Cambria Math" panose="02040503050406030204" pitchFamily="18" charset="0"/>
                                    </a:rPr>
                                  </m:ctrlPr>
                                </m:naryPr>
                                <m:sub>
                                  <m:r>
                                    <m:rPr>
                                      <m:sty m:val="p"/>
                                    </m:rPr>
                                    <a:rPr lang="en-US" sz="1600">
                                      <a:effectLst/>
                                      <a:latin typeface="Cambria Math" panose="02040503050406030204" pitchFamily="18" charset="0"/>
                                    </a:rPr>
                                    <m:t>j</m:t>
                                  </m:r>
                                  <m:r>
                                    <a:rPr lang="en-US" sz="1600">
                                      <a:effectLst/>
                                      <a:latin typeface="Cambria Math" panose="02040503050406030204" pitchFamily="18" charset="0"/>
                                    </a:rPr>
                                    <m:t>=1</m:t>
                                  </m:r>
                                </m:sub>
                                <m:sup>
                                  <m:r>
                                    <m:rPr>
                                      <m:sty m:val="p"/>
                                    </m:rPr>
                                    <a:rPr lang="en-US" sz="1600">
                                      <a:effectLst/>
                                      <a:latin typeface="Cambria Math" panose="02040503050406030204" pitchFamily="18" charset="0"/>
                                    </a:rPr>
                                    <m:t>S</m:t>
                                  </m:r>
                                </m:sup>
                                <m:e>
                                  <m:sSub>
                                    <m:sSubPr>
                                      <m:ctrlPr>
                                        <a:rPr lang="en-US" sz="1600" i="1">
                                          <a:effectLst/>
                                          <a:latin typeface="Cambria Math" panose="02040503050406030204" pitchFamily="18" charset="0"/>
                                        </a:rPr>
                                      </m:ctrlPr>
                                    </m:sSubPr>
                                    <m:e>
                                      <m:r>
                                        <m:rPr>
                                          <m:sty m:val="p"/>
                                        </m:rPr>
                                        <a:rPr lang="en-US" sz="1600">
                                          <a:effectLst/>
                                          <a:latin typeface="Cambria Math" panose="02040503050406030204" pitchFamily="18" charset="0"/>
                                        </a:rPr>
                                        <m:t>B</m:t>
                                      </m:r>
                                      <m:r>
                                        <a:rPr lang="en-US" sz="1600">
                                          <a:effectLst/>
                                          <a:latin typeface="Cambria Math" panose="02040503050406030204" pitchFamily="18" charset="0"/>
                                        </a:rPr>
                                        <m:t>1</m:t>
                                      </m:r>
                                    </m:e>
                                    <m:sub>
                                      <m:r>
                                        <m:rPr>
                                          <m:sty m:val="p"/>
                                        </m:rPr>
                                        <a:rPr lang="en-US" sz="1600">
                                          <a:effectLst/>
                                          <a:latin typeface="Cambria Math" panose="02040503050406030204" pitchFamily="18" charset="0"/>
                                        </a:rPr>
                                        <m:t>ij</m:t>
                                      </m:r>
                                    </m:sub>
                                  </m:sSub>
                                </m:e>
                              </m:nary>
                              <m:r>
                                <a:rPr lang="en-US" sz="1600">
                                  <a:effectLst/>
                                  <a:latin typeface="Cambria Math" panose="02040503050406030204" pitchFamily="18" charset="0"/>
                                </a:rPr>
                                <m:t>≤</m:t>
                              </m:r>
                              <m:d>
                                <m:dPr>
                                  <m:ctrlPr>
                                    <a:rPr lang="en-US" sz="1600" i="1">
                                      <a:effectLst/>
                                      <a:latin typeface="Cambria Math" panose="02040503050406030204" pitchFamily="18" charset="0"/>
                                    </a:rPr>
                                  </m:ctrlPr>
                                </m:dPr>
                                <m:e>
                                  <m:r>
                                    <m:rPr>
                                      <m:sty m:val="p"/>
                                    </m:rPr>
                                    <a:rPr lang="en-US" sz="1600">
                                      <a:effectLst/>
                                      <a:latin typeface="Cambria Math" panose="02040503050406030204" pitchFamily="18" charset="0"/>
                                    </a:rPr>
                                    <m:t>N</m:t>
                                  </m:r>
                                  <m:r>
                                    <a:rPr lang="en-US" sz="1600">
                                      <a:effectLst/>
                                      <a:latin typeface="Cambria Math" panose="02040503050406030204" pitchFamily="18" charset="0"/>
                                    </a:rPr>
                                    <m:t>1</m:t>
                                  </m:r>
                                </m:e>
                              </m:d>
                            </m:oMath>
                          </a14:m>
                          <a:r>
                            <a:rPr lang="en-US" sz="1600" dirty="0">
                              <a:effectLst/>
                            </a:rPr>
                            <a:t>                                                                          </a:t>
                          </a:r>
                          <a:r>
                            <a:rPr lang="en-US" sz="1400" dirty="0">
                              <a:effectLst/>
                            </a:rPr>
                            <a:t>(5)</a:t>
                          </a:r>
                          <a:endParaRPr lang="en-US" sz="1600" dirty="0">
                            <a:effectLst/>
                          </a:endParaRPr>
                        </a:p>
                        <a:p>
                          <a:pPr marL="0" marR="0">
                            <a:buNone/>
                          </a:pPr>
                          <a14:m>
                            <m:oMathPara xmlns:m="http://schemas.openxmlformats.org/officeDocument/2006/math">
                              <m:oMathParaPr>
                                <m:jc m:val="left"/>
                              </m:oMathParaPr>
                              <m:oMath xmlns:m="http://schemas.openxmlformats.org/officeDocument/2006/math">
                                <m:nary>
                                  <m:naryPr>
                                    <m:chr m:val="∑"/>
                                    <m:limLoc m:val="undOvr"/>
                                    <m:ctrlPr>
                                      <a:rPr lang="en-US" sz="1400" i="1">
                                        <a:effectLst/>
                                        <a:latin typeface="Cambria Math" panose="02040503050406030204" pitchFamily="18" charset="0"/>
                                      </a:rPr>
                                    </m:ctrlPr>
                                  </m:naryPr>
                                  <m:sub>
                                    <m:r>
                                      <m:rPr>
                                        <m:sty m:val="p"/>
                                      </m:rPr>
                                      <a:rPr lang="en-US" sz="1400">
                                        <a:effectLst/>
                                        <a:latin typeface="Cambria Math" panose="02040503050406030204" pitchFamily="18" charset="0"/>
                                      </a:rPr>
                                      <m:t>j</m:t>
                                    </m:r>
                                    <m:r>
                                      <a:rPr lang="en-US" sz="1400">
                                        <a:effectLst/>
                                        <a:latin typeface="Cambria Math" panose="02040503050406030204" pitchFamily="18" charset="0"/>
                                      </a:rPr>
                                      <m:t>=1</m:t>
                                    </m:r>
                                  </m:sub>
                                  <m:sup>
                                    <m:r>
                                      <m:rPr>
                                        <m:sty m:val="p"/>
                                      </m:rPr>
                                      <a:rPr lang="en-US" sz="1400">
                                        <a:effectLst/>
                                        <a:latin typeface="Cambria Math" panose="02040503050406030204" pitchFamily="18" charset="0"/>
                                      </a:rPr>
                                      <m:t>S</m:t>
                                    </m:r>
                                  </m:sup>
                                  <m:e>
                                    <m:sSub>
                                      <m:sSubPr>
                                        <m:ctrlPr>
                                          <a:rPr lang="en-US" sz="1400" i="1">
                                            <a:effectLst/>
                                            <a:latin typeface="Cambria Math" panose="02040503050406030204" pitchFamily="18" charset="0"/>
                                          </a:rPr>
                                        </m:ctrlPr>
                                      </m:sSubPr>
                                      <m:e>
                                        <m:r>
                                          <m:rPr>
                                            <m:sty m:val="p"/>
                                          </m:rPr>
                                          <a:rPr lang="en-US" sz="1400">
                                            <a:effectLst/>
                                            <a:latin typeface="Cambria Math" panose="02040503050406030204" pitchFamily="18" charset="0"/>
                                          </a:rPr>
                                          <m:t>B</m:t>
                                        </m:r>
                                        <m:r>
                                          <a:rPr lang="en-US" sz="1400">
                                            <a:effectLst/>
                                            <a:latin typeface="Cambria Math" panose="02040503050406030204" pitchFamily="18" charset="0"/>
                                          </a:rPr>
                                          <m:t>2</m:t>
                                        </m:r>
                                      </m:e>
                                      <m:sub>
                                        <m:r>
                                          <m:rPr>
                                            <m:sty m:val="p"/>
                                          </m:rPr>
                                          <a:rPr lang="en-US" sz="1400">
                                            <a:effectLst/>
                                            <a:latin typeface="Cambria Math" panose="02040503050406030204" pitchFamily="18" charset="0"/>
                                          </a:rPr>
                                          <m:t>ij</m:t>
                                        </m:r>
                                      </m:sub>
                                    </m:sSub>
                                  </m:e>
                                </m:nary>
                                <m:r>
                                  <a:rPr lang="en-US" sz="1400">
                                    <a:effectLst/>
                                    <a:latin typeface="Cambria Math" panose="02040503050406030204" pitchFamily="18" charset="0"/>
                                  </a:rPr>
                                  <m:t>≤</m:t>
                                </m:r>
                                <m:d>
                                  <m:dPr>
                                    <m:ctrlPr>
                                      <a:rPr lang="en-US" sz="1400" i="1">
                                        <a:effectLst/>
                                        <a:latin typeface="Cambria Math" panose="02040503050406030204" pitchFamily="18" charset="0"/>
                                      </a:rPr>
                                    </m:ctrlPr>
                                  </m:dPr>
                                  <m:e>
                                    <m:r>
                                      <m:rPr>
                                        <m:sty m:val="p"/>
                                      </m:rPr>
                                      <a:rPr lang="en-US" sz="1400">
                                        <a:effectLst/>
                                        <a:latin typeface="Cambria Math" panose="02040503050406030204" pitchFamily="18" charset="0"/>
                                      </a:rPr>
                                      <m:t>N</m:t>
                                    </m:r>
                                    <m:r>
                                      <a:rPr lang="en-US" sz="1400">
                                        <a:effectLst/>
                                        <a:latin typeface="Cambria Math" panose="02040503050406030204" pitchFamily="18" charset="0"/>
                                      </a:rPr>
                                      <m:t>2</m:t>
                                    </m:r>
                                  </m:e>
                                </m:d>
                                <m:r>
                                  <a:rPr lang="en-US" sz="1400">
                                    <a:effectLst/>
                                    <a:latin typeface="Cambria Math" panose="02040503050406030204" pitchFamily="18" charset="0"/>
                                  </a:rPr>
                                  <m:t>                        </m:t>
                                </m:r>
                                <m:r>
                                  <a:rPr lang="en-US" sz="1400" b="0" i="0" smtClean="0">
                                    <a:effectLst/>
                                    <a:latin typeface="Cambria Math" panose="02040503050406030204" pitchFamily="18" charset="0"/>
                                  </a:rPr>
                                  <m:t>                            </m:t>
                                </m:r>
                                <m:r>
                                  <a:rPr lang="en-US" sz="1400">
                                    <a:effectLst/>
                                    <a:latin typeface="Cambria Math" panose="02040503050406030204" pitchFamily="18" charset="0"/>
                                  </a:rPr>
                                  <m:t>                  (6)</m:t>
                                </m:r>
                              </m:oMath>
                            </m:oMathPara>
                          </a14:m>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extLst>
                      <a:ext uri="{0D108BD9-81ED-4DB2-BD59-A6C34878D82A}">
                        <a16:rowId xmlns:a16="http://schemas.microsoft.com/office/drawing/2014/main" val="3879409382"/>
                      </a:ext>
                    </a:extLst>
                  </a:tr>
                  <a:tr h="571946">
                    <a:tc>
                      <a:txBody>
                        <a:bodyPr/>
                        <a:lstStyle/>
                        <a:p>
                          <a:pPr marL="0" marR="0">
                            <a:buNone/>
                          </a:pPr>
                          <a:r>
                            <a:rPr lang="en-US" sz="1400">
                              <a:effectLst/>
                            </a:rPr>
                            <a:t>Minimum service level</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pPr marL="0" marR="0">
                            <a:buNone/>
                          </a:pPr>
                          <a:r>
                            <a:rPr lang="en-US" sz="1400" dirty="0">
                              <a:effectLst/>
                            </a:rPr>
                            <a:t> </a:t>
                          </a:r>
                          <a:endParaRPr lang="en-US" sz="1600" dirty="0">
                            <a:effectLst/>
                          </a:endParaRPr>
                        </a:p>
                        <a:p>
                          <a:pPr marL="0" marR="0">
                            <a:buNone/>
                          </a:pPr>
                          <a:r>
                            <a:rPr lang="en-US" sz="1800" dirty="0">
                              <a:effectLst/>
                            </a:rPr>
                            <a:t>   x[</a:t>
                          </a:r>
                          <a:r>
                            <a:rPr lang="en-US" sz="1800" dirty="0" err="1">
                              <a:effectLst/>
                            </a:rPr>
                            <a:t>i,j</a:t>
                          </a:r>
                          <a:r>
                            <a:rPr lang="en-US" sz="1800" dirty="0">
                              <a:effectLst/>
                            </a:rPr>
                            <a:t>]+y[</a:t>
                          </a:r>
                          <a:r>
                            <a:rPr lang="en-US" sz="1800" dirty="0" err="1">
                              <a:effectLst/>
                            </a:rPr>
                            <a:t>i,j</a:t>
                          </a:r>
                          <a:r>
                            <a:rPr lang="en-US" sz="1800" dirty="0">
                              <a:effectLst/>
                            </a:rPr>
                            <a:t>]≥w[j]                                                     </a:t>
                          </a:r>
                          <a:r>
                            <a:rPr lang="en-US" sz="1400" dirty="0">
                              <a:effectLst/>
                            </a:rPr>
                            <a:t>(7)</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extLst>
                      <a:ext uri="{0D108BD9-81ED-4DB2-BD59-A6C34878D82A}">
                        <a16:rowId xmlns:a16="http://schemas.microsoft.com/office/drawing/2014/main" val="3969046838"/>
                      </a:ext>
                    </a:extLst>
                  </a:tr>
                  <a:tr h="350052">
                    <a:tc>
                      <a:txBody>
                        <a:bodyPr/>
                        <a:lstStyle/>
                        <a:p>
                          <a:pPr marL="0" marR="0">
                            <a:buNone/>
                          </a:pPr>
                          <a:r>
                            <a:rPr lang="en-US" sz="1400">
                              <a:effectLst/>
                            </a:rPr>
                            <a:t>Non Negativity</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pPr marL="0" marR="0">
                            <a:buNone/>
                          </a:pPr>
                          <a14:m>
                            <m:oMathPara xmlns:m="http://schemas.openxmlformats.org/officeDocument/2006/math">
                              <m:oMathParaPr>
                                <m:jc m:val="left"/>
                              </m:oMathParaPr>
                              <m:oMath xmlns:m="http://schemas.openxmlformats.org/officeDocument/2006/math">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𝑥</m:t>
                                    </m:r>
                                  </m:e>
                                  <m:sub>
                                    <m:r>
                                      <a:rPr lang="en-US" sz="1400">
                                        <a:effectLst/>
                                        <a:latin typeface="Cambria Math" panose="02040503050406030204" pitchFamily="18" charset="0"/>
                                      </a:rPr>
                                      <m:t>𝑖𝑗</m:t>
                                    </m:r>
                                  </m:sub>
                                </m:sSub>
                                <m:r>
                                  <a:rPr lang="en-US" sz="1400">
                                    <a:effectLst/>
                                    <a:latin typeface="Cambria Math" panose="02040503050406030204" pitchFamily="18" charset="0"/>
                                  </a:rPr>
                                  <m:t> , </m:t>
                                </m:r>
                                <m:sSub>
                                  <m:sSubPr>
                                    <m:ctrlPr>
                                      <a:rPr lang="en-US" sz="1400" i="1">
                                        <a:effectLst/>
                                        <a:latin typeface="Cambria Math" panose="02040503050406030204" pitchFamily="18" charset="0"/>
                                      </a:rPr>
                                    </m:ctrlPr>
                                  </m:sSubPr>
                                  <m:e>
                                    <m:r>
                                      <a:rPr lang="en-US" sz="1400">
                                        <a:effectLst/>
                                        <a:latin typeface="Cambria Math" panose="02040503050406030204" pitchFamily="18" charset="0"/>
                                      </a:rPr>
                                      <m:t>𝑦</m:t>
                                    </m:r>
                                  </m:e>
                                  <m:sub>
                                    <m:r>
                                      <a:rPr lang="en-US" sz="1400">
                                        <a:effectLst/>
                                        <a:latin typeface="Cambria Math" panose="02040503050406030204" pitchFamily="18" charset="0"/>
                                      </a:rPr>
                                      <m:t>𝑖𝑗</m:t>
                                    </m:r>
                                  </m:sub>
                                </m:sSub>
                                <m:r>
                                  <a:rPr lang="en-US" sz="1400">
                                    <a:effectLst/>
                                    <a:latin typeface="Cambria Math" panose="02040503050406030204" pitchFamily="18" charset="0"/>
                                  </a:rPr>
                                  <m:t>≥0            , ∀</m:t>
                                </m:r>
                                <m:r>
                                  <a:rPr lang="en-US" sz="1400">
                                    <a:effectLst/>
                                    <a:latin typeface="Cambria Math" panose="02040503050406030204" pitchFamily="18" charset="0"/>
                                  </a:rPr>
                                  <m:t>𝑖</m:t>
                                </m:r>
                                <m:r>
                                  <a:rPr lang="en-US" sz="1400">
                                    <a:effectLst/>
                                    <a:latin typeface="Cambria Math" panose="02040503050406030204" pitchFamily="18" charset="0"/>
                                  </a:rPr>
                                  <m:t>,</m:t>
                                </m:r>
                                <m:r>
                                  <a:rPr lang="en-US" sz="1400">
                                    <a:effectLst/>
                                    <a:latin typeface="Cambria Math" panose="02040503050406030204" pitchFamily="18" charset="0"/>
                                  </a:rPr>
                                  <m:t>𝑗</m:t>
                                </m:r>
                                <m:r>
                                  <a:rPr lang="en-US" sz="1400">
                                    <a:effectLst/>
                                    <a:latin typeface="Cambria Math" panose="02040503050406030204" pitchFamily="18" charset="0"/>
                                  </a:rPr>
                                  <m:t> </m:t>
                                </m:r>
                              </m:oMath>
                            </m:oMathPara>
                          </a14:m>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extLst>
                      <a:ext uri="{0D108BD9-81ED-4DB2-BD59-A6C34878D82A}">
                        <a16:rowId xmlns:a16="http://schemas.microsoft.com/office/drawing/2014/main" val="1809521643"/>
                      </a:ext>
                    </a:extLst>
                  </a:tr>
                </a:tbl>
              </a:graphicData>
            </a:graphic>
          </p:graphicFrame>
        </mc:Choice>
        <mc:Fallback xmlns="">
          <p:graphicFrame>
            <p:nvGraphicFramePr>
              <p:cNvPr id="2" name="Table 1">
                <a:extLst>
                  <a:ext uri="{FF2B5EF4-FFF2-40B4-BE49-F238E27FC236}">
                    <a16:creationId xmlns:a16="http://schemas.microsoft.com/office/drawing/2014/main" id="{68929E45-8620-41E6-4038-37015E73AF42}"/>
                  </a:ext>
                </a:extLst>
              </p:cNvPr>
              <p:cNvGraphicFramePr>
                <a:graphicFrameLocks noGrp="1"/>
              </p:cNvGraphicFramePr>
              <p:nvPr>
                <p:extLst>
                  <p:ext uri="{D42A27DB-BD31-4B8C-83A1-F6EECF244321}">
                    <p14:modId xmlns:p14="http://schemas.microsoft.com/office/powerpoint/2010/main" val="967499583"/>
                  </p:ext>
                </p:extLst>
              </p:nvPr>
            </p:nvGraphicFramePr>
            <p:xfrm>
              <a:off x="964163" y="447775"/>
              <a:ext cx="10263673" cy="6035601"/>
            </p:xfrm>
            <a:graphic>
              <a:graphicData uri="http://schemas.openxmlformats.org/drawingml/2006/table">
                <a:tbl>
                  <a:tblPr firstRow="1" firstCol="1" bandRow="1">
                    <a:tableStyleId>{5C22544A-7EE6-4342-B048-85BDC9FD1C3A}</a:tableStyleId>
                  </a:tblPr>
                  <a:tblGrid>
                    <a:gridCol w="3001184">
                      <a:extLst>
                        <a:ext uri="{9D8B030D-6E8A-4147-A177-3AD203B41FA5}">
                          <a16:colId xmlns:a16="http://schemas.microsoft.com/office/drawing/2014/main" val="2409329674"/>
                        </a:ext>
                      </a:extLst>
                    </a:gridCol>
                    <a:gridCol w="7262489">
                      <a:extLst>
                        <a:ext uri="{9D8B030D-6E8A-4147-A177-3AD203B41FA5}">
                          <a16:colId xmlns:a16="http://schemas.microsoft.com/office/drawing/2014/main" val="1813451455"/>
                        </a:ext>
                      </a:extLst>
                    </a:gridCol>
                  </a:tblGrid>
                  <a:tr h="213360">
                    <a:tc gridSpan="2">
                      <a:txBody>
                        <a:bodyPr/>
                        <a:lstStyle/>
                        <a:p>
                          <a:pPr marL="0" marR="0">
                            <a:buNone/>
                          </a:pPr>
                          <a:r>
                            <a:rPr lang="en-US" sz="1400">
                              <a:effectLst/>
                            </a:rPr>
                            <a:t>Objective Function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hMerge="1">
                      <a:txBody>
                        <a:bodyPr/>
                        <a:lstStyle/>
                        <a:p>
                          <a:endParaRPr lang="en-US"/>
                        </a:p>
                      </a:txBody>
                      <a:tcPr/>
                    </a:tc>
                    <a:extLst>
                      <a:ext uri="{0D108BD9-81ED-4DB2-BD59-A6C34878D82A}">
                        <a16:rowId xmlns:a16="http://schemas.microsoft.com/office/drawing/2014/main" val="1751008937"/>
                      </a:ext>
                    </a:extLst>
                  </a:tr>
                  <a:tr h="632460">
                    <a:tc>
                      <a:txBody>
                        <a:bodyPr/>
                        <a:lstStyle/>
                        <a:p>
                          <a:pPr marL="0" marR="0">
                            <a:buNone/>
                          </a:pPr>
                          <a:r>
                            <a:rPr lang="en-US" sz="1400" dirty="0">
                              <a:effectLst/>
                            </a:rPr>
                            <a:t>Minimize</a:t>
                          </a:r>
                          <a:endParaRPr lang="en-US" sz="1600" dirty="0">
                            <a:effectLst/>
                          </a:endParaRPr>
                        </a:p>
                        <a:p>
                          <a:pPr marL="0" marR="0">
                            <a:buNone/>
                          </a:pPr>
                          <a:r>
                            <a:rPr lang="en-US" sz="1400" dirty="0">
                              <a:effectLst/>
                            </a:rPr>
                            <a:t>Z: Total Daily trips</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endParaRPr lang="en-US"/>
                        </a:p>
                      </a:txBody>
                      <a:tcPr marL="52508" marR="52508" marT="0" marB="0">
                        <a:blipFill>
                          <a:blip r:embed="rId3"/>
                          <a:stretch>
                            <a:fillRect l="-41359" t="-42308" r="-419" b="-821154"/>
                          </a:stretch>
                        </a:blipFill>
                      </a:tcPr>
                    </a:tc>
                    <a:extLst>
                      <a:ext uri="{0D108BD9-81ED-4DB2-BD59-A6C34878D82A}">
                        <a16:rowId xmlns:a16="http://schemas.microsoft.com/office/drawing/2014/main" val="3070117654"/>
                      </a:ext>
                    </a:extLst>
                  </a:tr>
                  <a:tr h="632460">
                    <a:tc>
                      <a:txBody>
                        <a:bodyPr/>
                        <a:lstStyle/>
                        <a:p>
                          <a:pPr marL="0" marR="0">
                            <a:buNone/>
                          </a:pPr>
                          <a:r>
                            <a:rPr lang="en-US" sz="1400">
                              <a:effectLst/>
                            </a:rPr>
                            <a:t>Alternative Minimize</a:t>
                          </a:r>
                          <a:endParaRPr lang="en-US" sz="1600">
                            <a:effectLst/>
                          </a:endParaRPr>
                        </a:p>
                        <a:p>
                          <a:pPr marL="0" marR="0">
                            <a:buNone/>
                          </a:pPr>
                          <a:r>
                            <a:rPr lang="en-US" sz="1400">
                              <a:effectLst/>
                            </a:rPr>
                            <a:t>Z: Total Daily Cost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endParaRPr lang="en-US"/>
                        </a:p>
                      </a:txBody>
                      <a:tcPr marL="52508" marR="52508" marT="0" marB="0">
                        <a:blipFill>
                          <a:blip r:embed="rId3"/>
                          <a:stretch>
                            <a:fillRect l="-41359" t="-142308" r="-419" b="-721154"/>
                          </a:stretch>
                        </a:blipFill>
                      </a:tcPr>
                    </a:tc>
                    <a:extLst>
                      <a:ext uri="{0D108BD9-81ED-4DB2-BD59-A6C34878D82A}">
                        <a16:rowId xmlns:a16="http://schemas.microsoft.com/office/drawing/2014/main" val="1153884205"/>
                      </a:ext>
                    </a:extLst>
                  </a:tr>
                  <a:tr h="243840">
                    <a:tc gridSpan="2">
                      <a:txBody>
                        <a:bodyPr/>
                        <a:lstStyle/>
                        <a:p>
                          <a:pPr marL="0" marR="0">
                            <a:buNone/>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Constraints</a:t>
                          </a:r>
                        </a:p>
                      </a:txBody>
                      <a:tcPr marL="52508" marR="52508" marT="0" marB="0"/>
                    </a:tc>
                    <a:tc hMerge="1">
                      <a:txBody>
                        <a:bodyPr/>
                        <a:lstStyle/>
                        <a:p>
                          <a:endParaRPr lang="en-US"/>
                        </a:p>
                      </a:txBody>
                      <a:tcPr/>
                    </a:tc>
                    <a:extLst>
                      <a:ext uri="{0D108BD9-81ED-4DB2-BD59-A6C34878D82A}">
                        <a16:rowId xmlns:a16="http://schemas.microsoft.com/office/drawing/2014/main" val="1458188910"/>
                      </a:ext>
                    </a:extLst>
                  </a:tr>
                  <a:tr h="466736">
                    <a:tc>
                      <a:txBody>
                        <a:bodyPr/>
                        <a:lstStyle/>
                        <a:p>
                          <a:pPr marL="0" marR="0">
                            <a:buNone/>
                          </a:pPr>
                          <a:r>
                            <a:rPr lang="en-US" sz="1400">
                              <a:effectLst/>
                            </a:rPr>
                            <a:t>Demand Satisfaction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endParaRPr lang="en-US"/>
                        </a:p>
                      </a:txBody>
                      <a:tcPr marL="52508" marR="52508" marT="0" marB="0">
                        <a:blipFill>
                          <a:blip r:embed="rId3"/>
                          <a:stretch>
                            <a:fillRect l="-41359" t="-384211" r="-419" b="-834211"/>
                          </a:stretch>
                        </a:blipFill>
                      </a:tcPr>
                    </a:tc>
                    <a:extLst>
                      <a:ext uri="{0D108BD9-81ED-4DB2-BD59-A6C34878D82A}">
                        <a16:rowId xmlns:a16="http://schemas.microsoft.com/office/drawing/2014/main" val="3638434606"/>
                      </a:ext>
                    </a:extLst>
                  </a:tr>
                  <a:tr h="1493520">
                    <a:tc>
                      <a:txBody>
                        <a:bodyPr/>
                        <a:lstStyle/>
                        <a:p>
                          <a:pPr marL="0" marR="0">
                            <a:buNone/>
                          </a:pPr>
                          <a:r>
                            <a:rPr lang="en-US" sz="1400">
                              <a:effectLst/>
                            </a:rPr>
                            <a:t>Bus Reuse Constraint</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pPr marL="0" marR="0">
                            <a:buNone/>
                          </a:pPr>
                          <a:r>
                            <a:rPr lang="en-US" sz="1400" dirty="0">
                              <a:effectLst/>
                            </a:rPr>
                            <a:t>B1[</a:t>
                          </a:r>
                          <a:r>
                            <a:rPr lang="en-US" sz="1400" dirty="0" err="1">
                              <a:effectLst/>
                            </a:rPr>
                            <a:t>i,j</a:t>
                          </a:r>
                          <a:r>
                            <a:rPr lang="en-US" sz="1400" dirty="0">
                              <a:effectLst/>
                            </a:rPr>
                            <a:t>]×</a:t>
                          </a:r>
                          <a:r>
                            <a:rPr lang="en-US" sz="1400" dirty="0" err="1">
                              <a:effectLst/>
                            </a:rPr>
                            <a:t>Tfactor</a:t>
                          </a:r>
                          <a:r>
                            <a:rPr lang="en-US" sz="1400" dirty="0">
                              <a:effectLst/>
                            </a:rPr>
                            <a:t>​≥x[</a:t>
                          </a:r>
                          <a:r>
                            <a:rPr lang="en-US" sz="1400" dirty="0" err="1">
                              <a:effectLst/>
                            </a:rPr>
                            <a:t>i,j</a:t>
                          </a:r>
                          <a:r>
                            <a:rPr lang="en-US" sz="1400" dirty="0">
                              <a:effectLst/>
                            </a:rPr>
                            <a:t>]                                                               (2)</a:t>
                          </a:r>
                          <a:endParaRPr lang="en-US" sz="1600" dirty="0">
                            <a:effectLst/>
                          </a:endParaRPr>
                        </a:p>
                        <a:p>
                          <a:pPr marL="0" marR="0">
                            <a:buNone/>
                          </a:pPr>
                          <a:r>
                            <a:rPr lang="en-US" sz="1400" dirty="0">
                              <a:effectLst/>
                            </a:rPr>
                            <a:t> </a:t>
                          </a:r>
                          <a:endParaRPr lang="en-US" sz="1600" dirty="0">
                            <a:effectLst/>
                          </a:endParaRPr>
                        </a:p>
                        <a:p>
                          <a:pPr marL="0" marR="0">
                            <a:buNone/>
                          </a:pPr>
                          <a:r>
                            <a:rPr lang="en-US" sz="1400" dirty="0">
                              <a:effectLst/>
                            </a:rPr>
                            <a:t>B2[</a:t>
                          </a:r>
                          <a:r>
                            <a:rPr lang="en-US" sz="1400" dirty="0" err="1">
                              <a:effectLst/>
                            </a:rPr>
                            <a:t>i,j</a:t>
                          </a:r>
                          <a:r>
                            <a:rPr lang="en-US" sz="1400" dirty="0">
                              <a:effectLst/>
                            </a:rPr>
                            <a:t>]×</a:t>
                          </a:r>
                          <a:r>
                            <a:rPr lang="en-US" sz="1400" dirty="0" err="1">
                              <a:effectLst/>
                            </a:rPr>
                            <a:t>Tfactor≥y</a:t>
                          </a:r>
                          <a:r>
                            <a:rPr lang="en-US" sz="1400" dirty="0">
                              <a:effectLst/>
                            </a:rPr>
                            <a:t>[</a:t>
                          </a:r>
                          <a:r>
                            <a:rPr lang="en-US" sz="1400" dirty="0" err="1">
                              <a:effectLst/>
                            </a:rPr>
                            <a:t>i,j</a:t>
                          </a:r>
                          <a:r>
                            <a:rPr lang="en-US" sz="1400" dirty="0">
                              <a:effectLst/>
                            </a:rPr>
                            <a:t>]                                                                (3)</a:t>
                          </a:r>
                          <a:endParaRPr lang="en-US" sz="1600" dirty="0">
                            <a:effectLst/>
                          </a:endParaRPr>
                        </a:p>
                        <a:p>
                          <a:pPr marL="0" marR="0">
                            <a:buNone/>
                          </a:pPr>
                          <a:r>
                            <a:rPr lang="en-US" sz="1400" dirty="0">
                              <a:effectLst/>
                            </a:rPr>
                            <a:t> </a:t>
                          </a:r>
                          <a:endParaRPr lang="en-US" sz="1600" dirty="0">
                            <a:effectLst/>
                          </a:endParaRPr>
                        </a:p>
                        <a:p>
                          <a:pPr marL="0" marR="0">
                            <a:buNone/>
                          </a:pPr>
                          <a:r>
                            <a:rPr lang="en-US" sz="1400" dirty="0">
                              <a:effectLst/>
                            </a:rPr>
                            <a:t>where </a:t>
                          </a:r>
                          <a:r>
                            <a:rPr lang="en-US" sz="1400" dirty="0" err="1">
                              <a:effectLst/>
                            </a:rPr>
                            <a:t>Tfactor</a:t>
                          </a:r>
                          <a:r>
                            <a:rPr lang="en-US" sz="1400" dirty="0">
                              <a:effectLst/>
                            </a:rPr>
                            <a:t>=min(T[</a:t>
                          </a:r>
                          <a:r>
                            <a:rPr lang="en-US" sz="1400" dirty="0" err="1">
                              <a:effectLst/>
                            </a:rPr>
                            <a:t>i,j</a:t>
                          </a:r>
                          <a:r>
                            <a:rPr lang="en-US" sz="1400" dirty="0">
                              <a:effectLst/>
                            </a:rPr>
                            <a:t>],w[j])</a:t>
                          </a:r>
                          <a:endParaRPr lang="en-US" sz="1600" dirty="0">
                            <a:effectLst/>
                          </a:endParaRPr>
                        </a:p>
                        <a:p>
                          <a:pPr marL="0" marR="0">
                            <a:buNone/>
                          </a:pPr>
                          <a:r>
                            <a:rPr lang="en-US" sz="1400" dirty="0">
                              <a:effectLst/>
                            </a:rPr>
                            <a:t> </a:t>
                          </a:r>
                          <a:endParaRPr lang="en-US" sz="1600" dirty="0">
                            <a:effectLst/>
                          </a:endParaRPr>
                        </a:p>
                        <a:p>
                          <a:pPr marL="0" marR="0">
                            <a:buNone/>
                          </a:pPr>
                          <a:r>
                            <a:rPr lang="en-US" sz="1400" dirty="0">
                              <a:effectLst/>
                            </a:rPr>
                            <a:t>ensuring buses can be reused efficiently during a shift.</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extLst>
                      <a:ext uri="{0D108BD9-81ED-4DB2-BD59-A6C34878D82A}">
                        <a16:rowId xmlns:a16="http://schemas.microsoft.com/office/drawing/2014/main" val="3927710142"/>
                      </a:ext>
                    </a:extLst>
                  </a:tr>
                  <a:tr h="1431227">
                    <a:tc>
                      <a:txBody>
                        <a:bodyPr/>
                        <a:lstStyle/>
                        <a:p>
                          <a:pPr marL="0" marR="0">
                            <a:buNone/>
                          </a:pPr>
                          <a:r>
                            <a:rPr lang="en-US" sz="1400">
                              <a:effectLst/>
                            </a:rPr>
                            <a:t>Capacity</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nchor="ctr"/>
                    </a:tc>
                    <a:tc>
                      <a:txBody>
                        <a:bodyPr/>
                        <a:lstStyle/>
                        <a:p>
                          <a:endParaRPr lang="en-US"/>
                        </a:p>
                      </a:txBody>
                      <a:tcPr marL="52508" marR="52508" marT="0" marB="0">
                        <a:blipFill>
                          <a:blip r:embed="rId3"/>
                          <a:stretch>
                            <a:fillRect l="-41359" t="-261277" r="-419" b="-65106"/>
                          </a:stretch>
                        </a:blipFill>
                      </a:tcPr>
                    </a:tc>
                    <a:extLst>
                      <a:ext uri="{0D108BD9-81ED-4DB2-BD59-A6C34878D82A}">
                        <a16:rowId xmlns:a16="http://schemas.microsoft.com/office/drawing/2014/main" val="3879409382"/>
                      </a:ext>
                    </a:extLst>
                  </a:tr>
                  <a:tr h="571946">
                    <a:tc>
                      <a:txBody>
                        <a:bodyPr/>
                        <a:lstStyle/>
                        <a:p>
                          <a:pPr marL="0" marR="0">
                            <a:buNone/>
                          </a:pPr>
                          <a:r>
                            <a:rPr lang="en-US" sz="1400">
                              <a:effectLst/>
                            </a:rPr>
                            <a:t>Minimum service level</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pPr marL="0" marR="0">
                            <a:buNone/>
                          </a:pPr>
                          <a:r>
                            <a:rPr lang="en-US" sz="1400" dirty="0">
                              <a:effectLst/>
                            </a:rPr>
                            <a:t> </a:t>
                          </a:r>
                          <a:endParaRPr lang="en-US" sz="1600" dirty="0">
                            <a:effectLst/>
                          </a:endParaRPr>
                        </a:p>
                        <a:p>
                          <a:pPr marL="0" marR="0">
                            <a:buNone/>
                          </a:pPr>
                          <a:r>
                            <a:rPr lang="en-US" sz="1800" dirty="0">
                              <a:effectLst/>
                            </a:rPr>
                            <a:t>   x[</a:t>
                          </a:r>
                          <a:r>
                            <a:rPr lang="en-US" sz="1800" dirty="0" err="1">
                              <a:effectLst/>
                            </a:rPr>
                            <a:t>i,j</a:t>
                          </a:r>
                          <a:r>
                            <a:rPr lang="en-US" sz="1800" dirty="0">
                              <a:effectLst/>
                            </a:rPr>
                            <a:t>]+y[</a:t>
                          </a:r>
                          <a:r>
                            <a:rPr lang="en-US" sz="1800" dirty="0" err="1">
                              <a:effectLst/>
                            </a:rPr>
                            <a:t>i,j</a:t>
                          </a:r>
                          <a:r>
                            <a:rPr lang="en-US" sz="1800" dirty="0">
                              <a:effectLst/>
                            </a:rPr>
                            <a:t>]≥w[j]                                                     </a:t>
                          </a:r>
                          <a:r>
                            <a:rPr lang="en-US" sz="1400" dirty="0">
                              <a:effectLst/>
                            </a:rPr>
                            <a:t>(7)</a:t>
                          </a:r>
                          <a:endParaRPr lang="en-US" sz="16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extLst>
                      <a:ext uri="{0D108BD9-81ED-4DB2-BD59-A6C34878D82A}">
                        <a16:rowId xmlns:a16="http://schemas.microsoft.com/office/drawing/2014/main" val="3969046838"/>
                      </a:ext>
                    </a:extLst>
                  </a:tr>
                  <a:tr h="350052">
                    <a:tc>
                      <a:txBody>
                        <a:bodyPr/>
                        <a:lstStyle/>
                        <a:p>
                          <a:pPr marL="0" marR="0">
                            <a:buNone/>
                          </a:pPr>
                          <a:r>
                            <a:rPr lang="en-US" sz="1400">
                              <a:effectLst/>
                            </a:rPr>
                            <a:t>Non Negativity</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52508" marR="52508" marT="0" marB="0"/>
                    </a:tc>
                    <a:tc>
                      <a:txBody>
                        <a:bodyPr/>
                        <a:lstStyle/>
                        <a:p>
                          <a:endParaRPr lang="en-US"/>
                        </a:p>
                      </a:txBody>
                      <a:tcPr marL="52508" marR="52508" marT="0" marB="0">
                        <a:blipFill>
                          <a:blip r:embed="rId3"/>
                          <a:stretch>
                            <a:fillRect l="-41359" t="-1654386" r="-419" b="-3509"/>
                          </a:stretch>
                        </a:blipFill>
                      </a:tcPr>
                    </a:tc>
                    <a:extLst>
                      <a:ext uri="{0D108BD9-81ED-4DB2-BD59-A6C34878D82A}">
                        <a16:rowId xmlns:a16="http://schemas.microsoft.com/office/drawing/2014/main" val="1809521643"/>
                      </a:ext>
                    </a:extLst>
                  </a:tr>
                </a:tbl>
              </a:graphicData>
            </a:graphic>
          </p:graphicFrame>
        </mc:Fallback>
      </mc:AlternateContent>
    </p:spTree>
    <p:extLst>
      <p:ext uri="{BB962C8B-B14F-4D97-AF65-F5344CB8AC3E}">
        <p14:creationId xmlns:p14="http://schemas.microsoft.com/office/powerpoint/2010/main" val="326332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diagram&#10;&#10;AI-generated content may be incorrect.">
            <a:extLst>
              <a:ext uri="{FF2B5EF4-FFF2-40B4-BE49-F238E27FC236}">
                <a16:creationId xmlns:a16="http://schemas.microsoft.com/office/drawing/2014/main" id="{13CB6AC4-03A3-B602-E422-A0FC0DE79E98}"/>
              </a:ext>
            </a:extLst>
          </p:cNvPr>
          <p:cNvPicPr>
            <a:picLocks noChangeAspect="1"/>
          </p:cNvPicPr>
          <p:nvPr/>
        </p:nvPicPr>
        <p:blipFill>
          <a:blip r:embed="rId2">
            <a:duotone>
              <a:schemeClr val="accent4">
                <a:shade val="45000"/>
                <a:satMod val="135000"/>
              </a:schemeClr>
              <a:prstClr val="white"/>
            </a:duotone>
          </a:blip>
          <a:stretch>
            <a:fillRect/>
          </a:stretch>
        </p:blipFill>
        <p:spPr>
          <a:xfrm>
            <a:off x="831275" y="1071123"/>
            <a:ext cx="10529451" cy="4715754"/>
          </a:xfrm>
          <a:prstGeom prst="rect">
            <a:avLst/>
          </a:prstGeom>
        </p:spPr>
      </p:pic>
      <p:sp>
        <p:nvSpPr>
          <p:cNvPr id="3" name="TextBox 2">
            <a:extLst>
              <a:ext uri="{FF2B5EF4-FFF2-40B4-BE49-F238E27FC236}">
                <a16:creationId xmlns:a16="http://schemas.microsoft.com/office/drawing/2014/main" id="{7E5B156D-1EF5-4CB0-7F66-1E81F6AC5CB1}"/>
              </a:ext>
            </a:extLst>
          </p:cNvPr>
          <p:cNvSpPr txBox="1"/>
          <p:nvPr/>
        </p:nvSpPr>
        <p:spPr>
          <a:xfrm>
            <a:off x="679579" y="434868"/>
            <a:ext cx="2294603" cy="584775"/>
          </a:xfrm>
          <a:prstGeom prst="rect">
            <a:avLst/>
          </a:prstGeom>
          <a:noFill/>
        </p:spPr>
        <p:txBody>
          <a:bodyPr wrap="none" rtlCol="0">
            <a:spAutoFit/>
          </a:bodyPr>
          <a:lstStyle/>
          <a:p>
            <a:r>
              <a:rPr lang="en-US" sz="3200" dirty="0"/>
              <a:t>Solver Used</a:t>
            </a:r>
          </a:p>
        </p:txBody>
      </p:sp>
    </p:spTree>
    <p:extLst>
      <p:ext uri="{BB962C8B-B14F-4D97-AF65-F5344CB8AC3E}">
        <p14:creationId xmlns:p14="http://schemas.microsoft.com/office/powerpoint/2010/main" val="310663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1F35FE-BA45-09CA-8A5E-790EA7913C19}"/>
              </a:ext>
            </a:extLst>
          </p:cNvPr>
          <p:cNvPicPr>
            <a:picLocks noChangeAspect="1"/>
          </p:cNvPicPr>
          <p:nvPr/>
        </p:nvPicPr>
        <p:blipFill>
          <a:blip r:embed="rId2"/>
          <a:stretch>
            <a:fillRect/>
          </a:stretch>
        </p:blipFill>
        <p:spPr>
          <a:xfrm>
            <a:off x="299617" y="1304275"/>
            <a:ext cx="7957975" cy="369140"/>
          </a:xfrm>
          <a:prstGeom prst="rect">
            <a:avLst/>
          </a:prstGeom>
        </p:spPr>
      </p:pic>
      <p:sp>
        <p:nvSpPr>
          <p:cNvPr id="4" name="TextBox 3">
            <a:extLst>
              <a:ext uri="{FF2B5EF4-FFF2-40B4-BE49-F238E27FC236}">
                <a16:creationId xmlns:a16="http://schemas.microsoft.com/office/drawing/2014/main" id="{BE33B05D-C6AF-A6B8-98AA-E731625D0096}"/>
              </a:ext>
            </a:extLst>
          </p:cNvPr>
          <p:cNvSpPr txBox="1"/>
          <p:nvPr/>
        </p:nvSpPr>
        <p:spPr>
          <a:xfrm>
            <a:off x="679579" y="434868"/>
            <a:ext cx="4608954" cy="584775"/>
          </a:xfrm>
          <a:prstGeom prst="rect">
            <a:avLst/>
          </a:prstGeom>
          <a:noFill/>
        </p:spPr>
        <p:txBody>
          <a:bodyPr wrap="none" rtlCol="0">
            <a:spAutoFit/>
          </a:bodyPr>
          <a:lstStyle/>
          <a:p>
            <a:r>
              <a:rPr lang="en-US" sz="3200" dirty="0"/>
              <a:t>Some Coding Discussion</a:t>
            </a:r>
          </a:p>
        </p:txBody>
      </p:sp>
      <p:pic>
        <p:nvPicPr>
          <p:cNvPr id="10" name="Picture 9">
            <a:extLst>
              <a:ext uri="{FF2B5EF4-FFF2-40B4-BE49-F238E27FC236}">
                <a16:creationId xmlns:a16="http://schemas.microsoft.com/office/drawing/2014/main" id="{13580A05-2C2C-B2EA-7BCA-CC9C2F13C331}"/>
              </a:ext>
            </a:extLst>
          </p:cNvPr>
          <p:cNvPicPr>
            <a:picLocks noChangeAspect="1"/>
          </p:cNvPicPr>
          <p:nvPr/>
        </p:nvPicPr>
        <p:blipFill>
          <a:blip r:embed="rId3"/>
          <a:stretch>
            <a:fillRect/>
          </a:stretch>
        </p:blipFill>
        <p:spPr>
          <a:xfrm>
            <a:off x="442211" y="4683299"/>
            <a:ext cx="11083636" cy="1075330"/>
          </a:xfrm>
          <a:prstGeom prst="rect">
            <a:avLst/>
          </a:prstGeom>
        </p:spPr>
      </p:pic>
      <p:pic>
        <p:nvPicPr>
          <p:cNvPr id="5" name="Picture 4">
            <a:extLst>
              <a:ext uri="{FF2B5EF4-FFF2-40B4-BE49-F238E27FC236}">
                <a16:creationId xmlns:a16="http://schemas.microsoft.com/office/drawing/2014/main" id="{A81B9110-753A-172B-B104-38CAE6D400B4}"/>
              </a:ext>
            </a:extLst>
          </p:cNvPr>
          <p:cNvPicPr>
            <a:picLocks noChangeAspect="1"/>
          </p:cNvPicPr>
          <p:nvPr/>
        </p:nvPicPr>
        <p:blipFill>
          <a:blip r:embed="rId4"/>
          <a:stretch>
            <a:fillRect/>
          </a:stretch>
        </p:blipFill>
        <p:spPr>
          <a:xfrm>
            <a:off x="16956" y="1836699"/>
            <a:ext cx="12175044" cy="2604671"/>
          </a:xfrm>
          <a:prstGeom prst="rect">
            <a:avLst/>
          </a:prstGeom>
        </p:spPr>
      </p:pic>
    </p:spTree>
    <p:extLst>
      <p:ext uri="{BB962C8B-B14F-4D97-AF65-F5344CB8AC3E}">
        <p14:creationId xmlns:p14="http://schemas.microsoft.com/office/powerpoint/2010/main" val="3350184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0C66E-ED2B-B958-9A8D-6A182EAE4C3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B1CBEE5-99E8-12A4-B3DE-B2FBA0020997}"/>
              </a:ext>
            </a:extLst>
          </p:cNvPr>
          <p:cNvSpPr txBox="1"/>
          <p:nvPr/>
        </p:nvSpPr>
        <p:spPr>
          <a:xfrm>
            <a:off x="679579" y="434868"/>
            <a:ext cx="4608954" cy="584775"/>
          </a:xfrm>
          <a:prstGeom prst="rect">
            <a:avLst/>
          </a:prstGeom>
          <a:noFill/>
        </p:spPr>
        <p:txBody>
          <a:bodyPr wrap="none" rtlCol="0">
            <a:spAutoFit/>
          </a:bodyPr>
          <a:lstStyle/>
          <a:p>
            <a:r>
              <a:rPr lang="en-US" sz="3200" dirty="0"/>
              <a:t>Some Coding Discussion</a:t>
            </a:r>
          </a:p>
        </p:txBody>
      </p:sp>
      <p:pic>
        <p:nvPicPr>
          <p:cNvPr id="3" name="Picture 2">
            <a:extLst>
              <a:ext uri="{FF2B5EF4-FFF2-40B4-BE49-F238E27FC236}">
                <a16:creationId xmlns:a16="http://schemas.microsoft.com/office/drawing/2014/main" id="{5381D46D-4B45-5115-EFEE-75BCD62F0C2F}"/>
              </a:ext>
            </a:extLst>
          </p:cNvPr>
          <p:cNvPicPr>
            <a:picLocks noChangeAspect="1"/>
          </p:cNvPicPr>
          <p:nvPr/>
        </p:nvPicPr>
        <p:blipFill>
          <a:blip r:embed="rId2"/>
          <a:stretch>
            <a:fillRect/>
          </a:stretch>
        </p:blipFill>
        <p:spPr>
          <a:xfrm>
            <a:off x="5557332" y="423751"/>
            <a:ext cx="6634668" cy="1191783"/>
          </a:xfrm>
          <a:prstGeom prst="rect">
            <a:avLst/>
          </a:prstGeom>
        </p:spPr>
      </p:pic>
      <p:pic>
        <p:nvPicPr>
          <p:cNvPr id="7" name="Picture 6">
            <a:extLst>
              <a:ext uri="{FF2B5EF4-FFF2-40B4-BE49-F238E27FC236}">
                <a16:creationId xmlns:a16="http://schemas.microsoft.com/office/drawing/2014/main" id="{32BAB3A0-A602-A392-399C-FCDA9A098006}"/>
              </a:ext>
            </a:extLst>
          </p:cNvPr>
          <p:cNvPicPr>
            <a:picLocks noChangeAspect="1"/>
          </p:cNvPicPr>
          <p:nvPr/>
        </p:nvPicPr>
        <p:blipFill>
          <a:blip r:embed="rId3"/>
          <a:stretch>
            <a:fillRect/>
          </a:stretch>
        </p:blipFill>
        <p:spPr>
          <a:xfrm>
            <a:off x="679579" y="1973677"/>
            <a:ext cx="9533806" cy="4760952"/>
          </a:xfrm>
          <a:prstGeom prst="rect">
            <a:avLst/>
          </a:prstGeom>
        </p:spPr>
      </p:pic>
    </p:spTree>
    <p:extLst>
      <p:ext uri="{BB962C8B-B14F-4D97-AF65-F5344CB8AC3E}">
        <p14:creationId xmlns:p14="http://schemas.microsoft.com/office/powerpoint/2010/main" val="294895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1CC450190A4A41B585CB04E3C8120B" ma:contentTypeVersion="4" ma:contentTypeDescription="Create a new document." ma:contentTypeScope="" ma:versionID="95c58bc956e0ee93785c2d0bff982198">
  <xsd:schema xmlns:xsd="http://www.w3.org/2001/XMLSchema" xmlns:xs="http://www.w3.org/2001/XMLSchema" xmlns:p="http://schemas.microsoft.com/office/2006/metadata/properties" xmlns:ns2="478dd3a7-ac2e-4ff7-8d79-a25d7ee83565" targetNamespace="http://schemas.microsoft.com/office/2006/metadata/properties" ma:root="true" ma:fieldsID="4c9c85971b47cc10cbb1df6451d6c86f" ns2:_="">
    <xsd:import namespace="478dd3a7-ac2e-4ff7-8d79-a25d7ee8356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8dd3a7-ac2e-4ff7-8d79-a25d7ee835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474B7F-B902-4A38-A0C3-8ED9937080A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DA8021F-88BA-452D-8816-CEBF3C5B10E9}">
  <ds:schemaRefs>
    <ds:schemaRef ds:uri="http://schemas.microsoft.com/sharepoint/v3/contenttype/forms"/>
  </ds:schemaRefs>
</ds:datastoreItem>
</file>

<file path=customXml/itemProps3.xml><?xml version="1.0" encoding="utf-8"?>
<ds:datastoreItem xmlns:ds="http://schemas.openxmlformats.org/officeDocument/2006/customXml" ds:itemID="{F9CED499-6915-4426-95C1-7F2F66DA8D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8dd3a7-ac2e-4ff7-8d79-a25d7ee835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6483</TotalTime>
  <Words>1496</Words>
  <Application>Microsoft Office PowerPoint</Application>
  <PresentationFormat>Widescreen</PresentationFormat>
  <Paragraphs>689</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Abadi</vt:lpstr>
      <vt:lpstr>Aptos</vt:lpstr>
      <vt:lpstr>Aptos Display</vt:lpstr>
      <vt:lpstr>Arial</vt:lpstr>
      <vt:lpstr>Calibri</vt:lpstr>
      <vt:lpstr>Cambria Math</vt:lpstr>
      <vt:lpstr>Lucida Calligraphy</vt:lpstr>
      <vt:lpstr>Swis721 LtEx BT</vt:lpstr>
      <vt:lpstr>Times New Roman</vt:lpstr>
      <vt:lpstr>Office Theme</vt:lpstr>
      <vt:lpstr>PowerPoint Presentation</vt:lpstr>
      <vt:lpstr>PowerPoint Presentation</vt:lpstr>
      <vt:lpstr>PowerPoint Presentation</vt:lpstr>
      <vt:lpstr>Vehicle Scheduling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Wilson Erique</dc:creator>
  <cp:lastModifiedBy>Wilson Efren Erique Guzman</cp:lastModifiedBy>
  <cp:revision>6</cp:revision>
  <dcterms:created xsi:type="dcterms:W3CDTF">2025-03-18T23:02:43Z</dcterms:created>
  <dcterms:modified xsi:type="dcterms:W3CDTF">2025-03-26T01:04:14Z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0x010100451CC450190A4A41B585CB04E3C8120B</vt:lpwstr>
  </property>
</Properties>
</file>